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8" r:id="rId1"/>
  </p:sldMasterIdLst>
  <p:notesMasterIdLst>
    <p:notesMasterId r:id="rId22"/>
  </p:notesMasterIdLst>
  <p:sldIdLst>
    <p:sldId id="256" r:id="rId2"/>
    <p:sldId id="262" r:id="rId3"/>
    <p:sldId id="257" r:id="rId4"/>
    <p:sldId id="258" r:id="rId5"/>
    <p:sldId id="267" r:id="rId6"/>
    <p:sldId id="259" r:id="rId7"/>
    <p:sldId id="261" r:id="rId8"/>
    <p:sldId id="266" r:id="rId9"/>
    <p:sldId id="275" r:id="rId10"/>
    <p:sldId id="263" r:id="rId11"/>
    <p:sldId id="264" r:id="rId12"/>
    <p:sldId id="268" r:id="rId13"/>
    <p:sldId id="270" r:id="rId14"/>
    <p:sldId id="269" r:id="rId15"/>
    <p:sldId id="271" r:id="rId16"/>
    <p:sldId id="272" r:id="rId17"/>
    <p:sldId id="273" r:id="rId18"/>
    <p:sldId id="274" r:id="rId19"/>
    <p:sldId id="276" r:id="rId20"/>
    <p:sldId id="277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41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6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2B9887-BA6D-40DD-B0B6-05295BEBE0F5}" type="datetimeFigureOut">
              <a:rPr lang="en-US" smtClean="0"/>
              <a:t>9/16/2015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749D41-3CA5-4D38-ABB7-0104DDF1E6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95922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D52E0A3-E233-49E9-A1C4-EBA8B760CAB6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9</a:t>
            </a:fld>
            <a:endParaRPr lang="en-US" altLang="en-US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79458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b="1" smtClean="0"/>
              <a:t>Click to reveal bullets.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mtClean="0"/>
              <a:t>How do we conclude that these abilities are inborn?...because they are evident within hours of birth.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mtClean="0"/>
              <a:t>The rooting reflex triggers the baby to get in position for breastfeeding.</a:t>
            </a:r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E85D87F-1436-483C-B76B-ED531ECAA160}" type="slidenum">
              <a:rPr lang="en-US" altLang="en-US" smtClean="0"/>
              <a:pPr>
                <a:spcBef>
                  <a:spcPct val="0"/>
                </a:spcBef>
              </a:pPr>
              <a:t>10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5753730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7996001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1301084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DDA51639-B2D6-4652-B8C3-1B4C224A7BAF}" type="datetimeFigureOut">
              <a:rPr lang="en-US" dirty="0"/>
              <a:t>9/16/2015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dirty="0"/>
              <a:t>9/16/2015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dirty="0"/>
              <a:t>9/16/2015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dirty="0"/>
              <a:t>9/16/2015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44961B7-6B89-48AB-966F-622E2788EECC}" type="datetimeFigureOut">
              <a:rPr lang="en-US" dirty="0"/>
              <a:t>9/16/2015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dirty="0"/>
              <a:t>9/16/2015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dirty="0"/>
              <a:t>9/16/2015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dirty="0"/>
              <a:t>9/16/2015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dirty="0"/>
              <a:t>9/16/2015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dirty="0"/>
              <a:t>9/16/2015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AB334A90-EB03-42F3-8859-2C2B2724C058}" type="datetimeFigureOut">
              <a:rPr lang="en-US" dirty="0"/>
              <a:t>9/16/2015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BC48EC7-AF6A-48D3-8284-14BACBEBDD84}" type="datetimeFigureOut">
              <a:rPr lang="en-US" dirty="0"/>
              <a:t>9/16/2015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Palmar%20grasp%20reflex.mp4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hyperlink" Target="infant%20and%20kitten.mp4" TargetMode="Externa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Baby_hears_lion_roar_for_the_first_time.3gp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otherese_Voice.3gp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2_2_Taste.mov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2_1_Smell.mov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9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QN_ejTMJqZo" TargetMode="External"/><Relationship Id="rId5" Type="http://schemas.openxmlformats.org/officeDocument/2006/relationships/image" Target="../media/image9.jpeg"/><Relationship Id="rId4" Type="http://schemas.openxmlformats.org/officeDocument/2006/relationships/hyperlink" Target="Is_It_Worth_It_Full-Length_Video.flv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bsnews.com/news/depression-a-risk-during-pregnancy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preventing_SIDS.flv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Amazing </a:t>
            </a:r>
            <a:r>
              <a:rPr lang="en-US" dirty="0" err="1" smtClean="0"/>
              <a:t>NewBorn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PSY 226: Child and Adolescent Development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1240" y="128788"/>
            <a:ext cx="3585460" cy="2266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291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le 1"/>
          <p:cNvSpPr>
            <a:spLocks noGrp="1"/>
          </p:cNvSpPr>
          <p:nvPr>
            <p:ph type="title"/>
          </p:nvPr>
        </p:nvSpPr>
        <p:spPr>
          <a:xfrm>
            <a:off x="4843463" y="252413"/>
            <a:ext cx="5110162" cy="1143000"/>
          </a:xfrm>
        </p:spPr>
        <p:txBody>
          <a:bodyPr/>
          <a:lstStyle/>
          <a:p>
            <a:pPr algn="l" eaLnBrk="1" hangingPunct="1"/>
            <a:r>
              <a:rPr lang="en-US" altLang="en-US" b="1" smtClean="0">
                <a:solidFill>
                  <a:srgbClr val="444EA2"/>
                </a:solidFill>
              </a:rPr>
              <a:t>Inborn Skills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19664" y="2025650"/>
            <a:ext cx="5451475" cy="4555454"/>
          </a:xfrm>
        </p:spPr>
        <p:txBody>
          <a:bodyPr rtlCol="0">
            <a:normAutofit/>
          </a:bodyPr>
          <a:lstStyle/>
          <a:p>
            <a:pPr marL="0" indent="0">
              <a:lnSpc>
                <a:spcPts val="2400"/>
              </a:lnSpc>
              <a:spcAft>
                <a:spcPts val="600"/>
              </a:spcAft>
              <a:buNone/>
              <a:defRPr/>
            </a:pPr>
            <a:r>
              <a:rPr lang="en-US" sz="2000" b="1" dirty="0">
                <a:solidFill>
                  <a:srgbClr val="3AA082"/>
                </a:solidFill>
              </a:rPr>
              <a:t>Newborns have reflexes that increase the likelihood of survival.</a:t>
            </a:r>
          </a:p>
          <a:p>
            <a:pPr>
              <a:lnSpc>
                <a:spcPts val="2400"/>
              </a:lnSpc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en-US" sz="2000" b="1" dirty="0">
                <a:solidFill>
                  <a:srgbClr val="444EA2"/>
                </a:solidFill>
              </a:rPr>
              <a:t>The rooting reflex--</a:t>
            </a:r>
            <a:r>
              <a:rPr lang="en-US" sz="2000" i="1" dirty="0"/>
              <a:t>when something touches a newborn’s cheek, the infant turns toward that side with an open mouth</a:t>
            </a:r>
            <a:r>
              <a:rPr lang="en-US" sz="2000" dirty="0"/>
              <a:t>.</a:t>
            </a:r>
          </a:p>
          <a:p>
            <a:pPr>
              <a:lnSpc>
                <a:spcPts val="2400"/>
              </a:lnSpc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en-US" sz="2000" b="1" dirty="0">
                <a:solidFill>
                  <a:srgbClr val="444EA2"/>
                </a:solidFill>
              </a:rPr>
              <a:t>The sucking reflex</a:t>
            </a:r>
            <a:r>
              <a:rPr lang="en-US" sz="2000" dirty="0"/>
              <a:t> can be triggered by a fingertip.</a:t>
            </a:r>
          </a:p>
          <a:p>
            <a:pPr>
              <a:lnSpc>
                <a:spcPts val="2400"/>
              </a:lnSpc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en-US" sz="2000" b="1" dirty="0">
                <a:solidFill>
                  <a:srgbClr val="444EA2"/>
                </a:solidFill>
              </a:rPr>
              <a:t>The </a:t>
            </a:r>
            <a:r>
              <a:rPr lang="en-US" sz="2000" b="1" dirty="0" smtClean="0">
                <a:solidFill>
                  <a:srgbClr val="444EA2"/>
                </a:solidFill>
              </a:rPr>
              <a:t>palmar grasp </a:t>
            </a:r>
            <a:r>
              <a:rPr lang="en-US" sz="2000" b="1" dirty="0">
                <a:solidFill>
                  <a:srgbClr val="444EA2"/>
                </a:solidFill>
              </a:rPr>
              <a:t>reflex</a:t>
            </a:r>
            <a:r>
              <a:rPr lang="en-US" sz="2000" dirty="0"/>
              <a:t> occurs when the infants palm is stroked.</a:t>
            </a:r>
          </a:p>
          <a:p>
            <a:pPr>
              <a:lnSpc>
                <a:spcPts val="2400"/>
              </a:lnSpc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en-US" sz="2000" b="1" dirty="0">
                <a:solidFill>
                  <a:srgbClr val="444EA2"/>
                </a:solidFill>
              </a:rPr>
              <a:t>Crying when hungry</a:t>
            </a:r>
            <a:r>
              <a:rPr lang="en-US" sz="2000" dirty="0"/>
              <a:t> motivates parents to end the noise and feed the baby. 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843464" y="1169988"/>
            <a:ext cx="5629275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ts val="2400"/>
              </a:lnSpc>
              <a:buNone/>
            </a:pPr>
            <a:r>
              <a:rPr lang="en-US" altLang="en-US" sz="2800" b="1" dirty="0">
                <a:solidFill>
                  <a:srgbClr val="A0366C"/>
                </a:solidFill>
              </a:rPr>
              <a:t>Reflexes </a:t>
            </a:r>
            <a:r>
              <a:rPr lang="en-US" altLang="en-US" sz="2800" dirty="0">
                <a:solidFill>
                  <a:srgbClr val="000000"/>
                </a:solidFill>
              </a:rPr>
              <a:t>are</a:t>
            </a:r>
            <a:r>
              <a:rPr lang="en-US" altLang="en-US" sz="2800" i="1" dirty="0">
                <a:solidFill>
                  <a:srgbClr val="000000"/>
                </a:solidFill>
              </a:rPr>
              <a:t> </a:t>
            </a:r>
            <a:r>
              <a:rPr lang="en-US" altLang="en-US" sz="2800" dirty="0">
                <a:solidFill>
                  <a:srgbClr val="000000"/>
                </a:solidFill>
              </a:rPr>
              <a:t>behaviors that require</a:t>
            </a:r>
          </a:p>
          <a:p>
            <a:pPr>
              <a:lnSpc>
                <a:spcPts val="2400"/>
              </a:lnSpc>
              <a:buNone/>
            </a:pPr>
            <a:r>
              <a:rPr lang="en-US" altLang="en-US" sz="2800" dirty="0">
                <a:solidFill>
                  <a:srgbClr val="000000"/>
                </a:solidFill>
              </a:rPr>
              <a:t>no obvious post-natal experience</a:t>
            </a:r>
            <a:r>
              <a:rPr lang="en-US" altLang="en-US" sz="2800" i="1" dirty="0">
                <a:solidFill>
                  <a:srgbClr val="000000"/>
                </a:solidFill>
              </a:rPr>
              <a:t>.</a:t>
            </a:r>
          </a:p>
        </p:txBody>
      </p:sp>
      <p:grpSp>
        <p:nvGrpSpPr>
          <p:cNvPr id="70661" name="Group 4"/>
          <p:cNvGrpSpPr>
            <a:grpSpLocks/>
          </p:cNvGrpSpPr>
          <p:nvPr/>
        </p:nvGrpSpPr>
        <p:grpSpPr bwMode="auto">
          <a:xfrm>
            <a:off x="1001534" y="406959"/>
            <a:ext cx="2922588" cy="1786183"/>
            <a:chOff x="5947482" y="1147762"/>
            <a:chExt cx="2922248" cy="1786183"/>
          </a:xfrm>
        </p:grpSpPr>
        <p:sp>
          <p:nvSpPr>
            <p:cNvPr id="6" name="Rounded Rectangle 5"/>
            <p:cNvSpPr/>
            <p:nvPr/>
          </p:nvSpPr>
          <p:spPr>
            <a:xfrm>
              <a:off x="5966530" y="1219199"/>
              <a:ext cx="2836533" cy="1625600"/>
            </a:xfrm>
            <a:prstGeom prst="roundRect">
              <a:avLst/>
            </a:prstGeom>
            <a:solidFill>
              <a:srgbClr val="444EA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Rounded Rectangle 4"/>
            <p:cNvSpPr/>
            <p:nvPr/>
          </p:nvSpPr>
          <p:spPr>
            <a:xfrm>
              <a:off x="5947482" y="1147762"/>
              <a:ext cx="2922248" cy="178618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10490" tIns="110490" rIns="110490" bIns="110490" spcCol="1270" anchor="ctr"/>
            <a:lstStyle/>
            <a:p>
              <a:pPr algn="ctr" defTabSz="12890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3600" dirty="0">
                  <a:solidFill>
                    <a:srgbClr val="F8F6E3"/>
                  </a:solidFill>
                </a:rPr>
                <a:t>The Competent Newborn</a:t>
              </a:r>
            </a:p>
          </p:txBody>
        </p:sp>
      </p:grpSp>
      <p:pic>
        <p:nvPicPr>
          <p:cNvPr id="2" name="Picture 1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7163" y="4495800"/>
            <a:ext cx="9525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089401" y="6042025"/>
            <a:ext cx="6334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2:40</a:t>
            </a:r>
          </a:p>
        </p:txBody>
      </p:sp>
      <p:pic>
        <p:nvPicPr>
          <p:cNvPr id="70664" name="Picture 4">
            <a:hlinkClick r:id="rId5" action="ppaction://hlinkfile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1" y="2708276"/>
            <a:ext cx="995363" cy="99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7660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b="1" dirty="0" smtClean="0">
                <a:solidFill>
                  <a:srgbClr val="FF0000"/>
                </a:solidFill>
              </a:rPr>
              <a:t>Evolution is a Lazy Concept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2014194"/>
            <a:ext cx="4572000" cy="4343400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US" sz="2400" b="1" dirty="0" smtClean="0"/>
              <a:t>These reflexes disappear between 4-8 mo. </a:t>
            </a:r>
          </a:p>
          <a:p>
            <a:pPr>
              <a:defRPr/>
            </a:pPr>
            <a:r>
              <a:rPr lang="en-US" sz="2400" b="1" dirty="0" smtClean="0"/>
              <a:t>According William James, behavior is </a:t>
            </a:r>
            <a:r>
              <a:rPr lang="en-US" sz="2400" b="1" u="sng" dirty="0" smtClean="0"/>
              <a:t>functional</a:t>
            </a:r>
          </a:p>
          <a:p>
            <a:pPr>
              <a:defRPr/>
            </a:pPr>
            <a:r>
              <a:rPr lang="en-US" sz="2400" b="1" dirty="0" smtClean="0"/>
              <a:t>Some have no clear purpose, so why do we have them? </a:t>
            </a:r>
            <a:endParaRPr lang="en-US" sz="2400" b="1" dirty="0"/>
          </a:p>
        </p:txBody>
      </p:sp>
      <p:pic>
        <p:nvPicPr>
          <p:cNvPr id="72708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133600"/>
            <a:ext cx="4318000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93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Confused Newborn?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2912" y="2191449"/>
            <a:ext cx="3344091" cy="3344091"/>
          </a:xfrm>
        </p:spPr>
      </p:pic>
      <p:sp>
        <p:nvSpPr>
          <p:cNvPr id="5" name="TextBox 4"/>
          <p:cNvSpPr txBox="1"/>
          <p:nvPr/>
        </p:nvSpPr>
        <p:spPr>
          <a:xfrm>
            <a:off x="1066800" y="3193961"/>
            <a:ext cx="542648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“…on great blooming, buzzing confusion.”</a:t>
            </a:r>
          </a:p>
          <a:p>
            <a:endParaRPr lang="en-US" dirty="0" smtClean="0"/>
          </a:p>
          <a:p>
            <a:pPr algn="r"/>
            <a:r>
              <a:rPr lang="en-US" dirty="0" smtClean="0"/>
              <a:t>-William James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0670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True or False?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sz="2400" b="1" dirty="0" smtClean="0"/>
              <a:t>Newborns can see. </a:t>
            </a:r>
          </a:p>
          <a:p>
            <a:endParaRPr lang="en-US" sz="2400" b="1" dirty="0"/>
          </a:p>
          <a:p>
            <a:r>
              <a:rPr lang="en-US" sz="2400" b="1" dirty="0" smtClean="0"/>
              <a:t>Newborns can see color.</a:t>
            </a:r>
          </a:p>
          <a:p>
            <a:endParaRPr lang="en-US" sz="2400" b="1" dirty="0"/>
          </a:p>
          <a:p>
            <a:r>
              <a:rPr lang="en-US" sz="2400" b="1" dirty="0" smtClean="0"/>
              <a:t>Newborns taste like adults.</a:t>
            </a:r>
          </a:p>
          <a:p>
            <a:endParaRPr lang="en-US" sz="2400" b="1" dirty="0"/>
          </a:p>
          <a:p>
            <a:r>
              <a:rPr lang="en-US" sz="2400" b="1" dirty="0" smtClean="0"/>
              <a:t>Newborns smell. 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0079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Newborns Can See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7563" y="1868529"/>
            <a:ext cx="6119611" cy="3931920"/>
          </a:xfrm>
        </p:spPr>
        <p:txBody>
          <a:bodyPr/>
          <a:lstStyle/>
          <a:p>
            <a:endParaRPr lang="en-US" b="1" dirty="0" smtClean="0"/>
          </a:p>
          <a:p>
            <a:r>
              <a:rPr lang="en-US" b="1" dirty="0" smtClean="0"/>
              <a:t>Neonates or near-sighted with about 20/600 vision and not very good acuity</a:t>
            </a:r>
          </a:p>
          <a:p>
            <a:pPr lvl="1"/>
            <a:r>
              <a:rPr lang="en-US" b="1" dirty="0" smtClean="0"/>
              <a:t>Improves to adult-like vision over the first 6 months</a:t>
            </a:r>
          </a:p>
          <a:p>
            <a:endParaRPr lang="en-US" b="1" dirty="0"/>
          </a:p>
          <a:p>
            <a:r>
              <a:rPr lang="en-US" b="1" dirty="0" smtClean="0"/>
              <a:t>Do not discriminate color well because the cones are developing</a:t>
            </a:r>
          </a:p>
          <a:p>
            <a:pPr lvl="1"/>
            <a:r>
              <a:rPr lang="en-US" b="1" dirty="0" smtClean="0"/>
              <a:t>Improves rapidly over the first 4 months</a:t>
            </a:r>
          </a:p>
          <a:p>
            <a:endParaRPr lang="en-US" b="1" dirty="0"/>
          </a:p>
          <a:p>
            <a:r>
              <a:rPr lang="en-US" b="1" dirty="0" smtClean="0"/>
              <a:t>They can and do track moving objects pretty well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6411" y="1837386"/>
            <a:ext cx="2112963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8611" y="2523186"/>
            <a:ext cx="2112963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807124" y="4772674"/>
            <a:ext cx="889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 dirty="0">
                <a:latin typeface="Arial" panose="020B0604020202020204" pitchFamily="34" charset="0"/>
              </a:rPr>
              <a:t>BIRTH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0056611" y="5515624"/>
            <a:ext cx="13779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 dirty="0">
                <a:latin typeface="Arial" panose="020B0604020202020204" pitchFamily="34" charset="0"/>
              </a:rPr>
              <a:t>6 MONTHS</a:t>
            </a:r>
          </a:p>
        </p:txBody>
      </p:sp>
    </p:spTree>
    <p:extLst>
      <p:ext uri="{BB962C8B-B14F-4D97-AF65-F5344CB8AC3E}">
        <p14:creationId xmlns:p14="http://schemas.microsoft.com/office/powerpoint/2010/main" val="3872380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Babies are not color blind, but…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8352" y="2332037"/>
            <a:ext cx="5678510" cy="3218757"/>
          </a:xfrm>
        </p:spPr>
        <p:txBody>
          <a:bodyPr>
            <a:normAutofit/>
          </a:bodyPr>
          <a:lstStyle/>
          <a:p>
            <a:pPr lvl="1"/>
            <a:r>
              <a:rPr lang="en-US" altLang="en-US" sz="2800" dirty="0" smtClean="0"/>
              <a:t>Colors are “mushy” at birth</a:t>
            </a:r>
          </a:p>
          <a:p>
            <a:pPr lvl="2"/>
            <a:r>
              <a:rPr lang="en-US" altLang="en-US" sz="2600" dirty="0" smtClean="0"/>
              <a:t>Cones are developing</a:t>
            </a:r>
          </a:p>
          <a:p>
            <a:pPr lvl="1"/>
            <a:r>
              <a:rPr lang="en-US" altLang="en-US" sz="2800" dirty="0" smtClean="0"/>
              <a:t>2 mo. babies see colors well</a:t>
            </a:r>
          </a:p>
          <a:p>
            <a:pPr lvl="1"/>
            <a:r>
              <a:rPr lang="en-US" altLang="en-US" sz="2800" dirty="0" smtClean="0"/>
              <a:t>4 mo. babies categorize the basic colors!</a:t>
            </a:r>
          </a:p>
          <a:p>
            <a:pPr lvl="2"/>
            <a:r>
              <a:rPr lang="en-US" altLang="en-US" sz="2400" dirty="0" smtClean="0"/>
              <a:t>blue, green, yellow, red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1414" y="2014194"/>
            <a:ext cx="3124200" cy="416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1002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Hearing is pretty sound</a:t>
            </a:r>
          </a:p>
        </p:txBody>
      </p:sp>
      <p:sp>
        <p:nvSpPr>
          <p:cNvPr id="89091" name="Content Placeholder 2"/>
          <p:cNvSpPr>
            <a:spLocks noGrp="1"/>
          </p:cNvSpPr>
          <p:nvPr>
            <p:ph idx="1"/>
          </p:nvPr>
        </p:nvSpPr>
        <p:spPr>
          <a:xfrm>
            <a:off x="595314" y="2103120"/>
            <a:ext cx="8183563" cy="4215131"/>
          </a:xfrm>
        </p:spPr>
        <p:txBody>
          <a:bodyPr>
            <a:noAutofit/>
          </a:bodyPr>
          <a:lstStyle/>
          <a:p>
            <a:pPr lvl="1"/>
            <a:r>
              <a:rPr lang="en-US" altLang="en-US" sz="2400" b="1" dirty="0" smtClean="0"/>
              <a:t>3 mo. </a:t>
            </a:r>
            <a:r>
              <a:rPr lang="en-US" altLang="en-US" sz="2400" b="1" dirty="0" err="1" smtClean="0"/>
              <a:t>PREnatal</a:t>
            </a:r>
            <a:r>
              <a:rPr lang="en-US" altLang="en-US" sz="2400" b="1" dirty="0" smtClean="0"/>
              <a:t> can respond to sound</a:t>
            </a:r>
          </a:p>
          <a:p>
            <a:pPr marL="274320" lvl="1" indent="0">
              <a:buNone/>
            </a:pPr>
            <a:endParaRPr lang="en-US" altLang="en-US" sz="2400" b="1" dirty="0" smtClean="0"/>
          </a:p>
          <a:p>
            <a:pPr lvl="1"/>
            <a:r>
              <a:rPr lang="en-US" altLang="en-US" sz="2400" b="1" dirty="0" smtClean="0"/>
              <a:t>Prefer frequencies around the human voice range</a:t>
            </a:r>
          </a:p>
          <a:p>
            <a:pPr marL="274320" lvl="1" indent="0">
              <a:buNone/>
            </a:pPr>
            <a:endParaRPr lang="en-US" altLang="en-US" sz="2400" b="1" dirty="0" smtClean="0"/>
          </a:p>
          <a:p>
            <a:pPr lvl="1"/>
            <a:r>
              <a:rPr lang="en-US" altLang="en-US" sz="2400" b="1" dirty="0" smtClean="0"/>
              <a:t>Distinguish high pitched sounds better than adults</a:t>
            </a:r>
          </a:p>
          <a:p>
            <a:pPr marL="274320" lvl="1" indent="0">
              <a:buNone/>
            </a:pPr>
            <a:endParaRPr lang="en-US" altLang="en-US" sz="2400" b="1" dirty="0" smtClean="0"/>
          </a:p>
          <a:p>
            <a:pPr lvl="1"/>
            <a:r>
              <a:rPr lang="en-US" altLang="en-US" sz="2400" b="1" dirty="0" smtClean="0"/>
              <a:t>“</a:t>
            </a:r>
            <a:r>
              <a:rPr lang="en-US" altLang="en-US" sz="2400" b="1" dirty="0" err="1" smtClean="0"/>
              <a:t>Motherese</a:t>
            </a:r>
            <a:r>
              <a:rPr lang="en-US" altLang="en-US" sz="2400" b="1" dirty="0" smtClean="0"/>
              <a:t>” speech is mutually reinforcing</a:t>
            </a:r>
          </a:p>
          <a:p>
            <a:pPr lvl="2"/>
            <a:r>
              <a:rPr lang="en-US" altLang="en-US" sz="2000" b="1" dirty="0" smtClean="0"/>
              <a:t>Simple, higher tones, song like, exaggerated</a:t>
            </a:r>
          </a:p>
        </p:txBody>
      </p:sp>
      <p:pic>
        <p:nvPicPr>
          <p:cNvPr id="89092" name="Picture 4" descr="Generic-PL-play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3572" y="2220570"/>
            <a:ext cx="1470025" cy="63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093" name="Picture 4" descr="Generic-PL-play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5389" y="4577366"/>
            <a:ext cx="1470025" cy="63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094" name="TextBox 1"/>
          <p:cNvSpPr txBox="1">
            <a:spLocks noChangeArrowheads="1"/>
          </p:cNvSpPr>
          <p:nvPr/>
        </p:nvSpPr>
        <p:spPr bwMode="auto">
          <a:xfrm>
            <a:off x="10385426" y="2353920"/>
            <a:ext cx="8001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Arial" panose="020B0604020202020204" pitchFamily="34" charset="0"/>
              </a:rPr>
              <a:t>20sec</a:t>
            </a:r>
          </a:p>
        </p:txBody>
      </p:sp>
      <p:sp>
        <p:nvSpPr>
          <p:cNvPr id="89095" name="TextBox 2"/>
          <p:cNvSpPr txBox="1">
            <a:spLocks noChangeArrowheads="1"/>
          </p:cNvSpPr>
          <p:nvPr/>
        </p:nvSpPr>
        <p:spPr bwMode="auto">
          <a:xfrm>
            <a:off x="10385426" y="4710716"/>
            <a:ext cx="8001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Arial" panose="020B0604020202020204" pitchFamily="34" charset="0"/>
              </a:rPr>
              <a:t>30sec</a:t>
            </a:r>
          </a:p>
        </p:txBody>
      </p:sp>
    </p:spTree>
    <p:extLst>
      <p:ext uri="{BB962C8B-B14F-4D97-AF65-F5344CB8AC3E}">
        <p14:creationId xmlns:p14="http://schemas.microsoft.com/office/powerpoint/2010/main" val="537942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4" descr="Generic-PL-play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1339" y="4772025"/>
            <a:ext cx="1470025" cy="63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115" name="Title 1"/>
          <p:cNvSpPr>
            <a:spLocks/>
          </p:cNvSpPr>
          <p:nvPr/>
        </p:nvSpPr>
        <p:spPr bwMode="auto">
          <a:xfrm>
            <a:off x="1981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400" dirty="0" smtClean="0">
                <a:ea typeface="ＭＳ Ｐゴシック" panose="020B0600070205080204" pitchFamily="34" charset="-128"/>
              </a:rPr>
              <a:t>Newborns DO Taste Like Adults</a:t>
            </a:r>
            <a:endParaRPr lang="en-US" altLang="en-US" sz="4400" dirty="0">
              <a:ea typeface="ＭＳ Ｐゴシック" panose="020B0600070205080204" pitchFamily="34" charset="-128"/>
            </a:endParaRPr>
          </a:p>
        </p:txBody>
      </p:sp>
      <p:pic>
        <p:nvPicPr>
          <p:cNvPr id="90116" name="Picture 9" descr="2_2_Tast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5150" y="1600200"/>
            <a:ext cx="39624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66736" y="1600200"/>
            <a:ext cx="4737194" cy="30469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400" b="1" dirty="0"/>
              <a:t>Even preterm infants</a:t>
            </a:r>
          </a:p>
          <a:p>
            <a:pPr algn="ctr">
              <a:defRPr/>
            </a:pPr>
            <a:r>
              <a:rPr lang="en-US" sz="2400" b="1" dirty="0"/>
              <a:t>prefer sweet tastes</a:t>
            </a:r>
          </a:p>
          <a:p>
            <a:pPr algn="ctr">
              <a:defRPr/>
            </a:pPr>
            <a:endParaRPr lang="en-US" sz="2400" b="1" dirty="0"/>
          </a:p>
          <a:p>
            <a:pPr marL="342900" indent="-342900" algn="ctr">
              <a:buFont typeface="Arial" panose="020B0604020202020204" pitchFamily="34" charset="0"/>
              <a:buChar char="•"/>
              <a:defRPr/>
            </a:pPr>
            <a:r>
              <a:rPr lang="en-US" sz="2400" b="1" dirty="0"/>
              <a:t>Functional because breast</a:t>
            </a:r>
          </a:p>
          <a:p>
            <a:pPr algn="ctr">
              <a:defRPr/>
            </a:pPr>
            <a:r>
              <a:rPr lang="en-US" sz="2400" b="1" dirty="0"/>
              <a:t>milk is slightly sweet</a:t>
            </a:r>
          </a:p>
          <a:p>
            <a:pPr algn="ctr">
              <a:defRPr/>
            </a:pPr>
            <a:endParaRPr lang="en-US" sz="2400" b="1" dirty="0"/>
          </a:p>
          <a:p>
            <a:pPr marL="342900" indent="-342900" algn="ctr">
              <a:buFont typeface="Arial" panose="020B0604020202020204" pitchFamily="34" charset="0"/>
              <a:buChar char="•"/>
              <a:defRPr/>
            </a:pPr>
            <a:r>
              <a:rPr lang="en-US" sz="2400" b="1" dirty="0"/>
              <a:t>Dysfunctional in a world that</a:t>
            </a:r>
          </a:p>
          <a:p>
            <a:pPr algn="ctr">
              <a:defRPr/>
            </a:pPr>
            <a:r>
              <a:rPr lang="en-US" sz="2400" b="1" dirty="0"/>
              <a:t>is now full of sweets!</a:t>
            </a:r>
          </a:p>
        </p:txBody>
      </p:sp>
      <p:sp>
        <p:nvSpPr>
          <p:cNvPr id="90118" name="TextBox 2"/>
          <p:cNvSpPr txBox="1">
            <a:spLocks noChangeArrowheads="1"/>
          </p:cNvSpPr>
          <p:nvPr/>
        </p:nvSpPr>
        <p:spPr bwMode="auto">
          <a:xfrm>
            <a:off x="7391400" y="5599114"/>
            <a:ext cx="8001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45sec</a:t>
            </a:r>
          </a:p>
        </p:txBody>
      </p:sp>
    </p:spTree>
    <p:extLst>
      <p:ext uri="{BB962C8B-B14F-4D97-AF65-F5344CB8AC3E}">
        <p14:creationId xmlns:p14="http://schemas.microsoft.com/office/powerpoint/2010/main" val="223367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4" descr="Generic-PL-play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1" y="4678364"/>
            <a:ext cx="1470025" cy="63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63" name="Title 1"/>
          <p:cNvSpPr>
            <a:spLocks/>
          </p:cNvSpPr>
          <p:nvPr/>
        </p:nvSpPr>
        <p:spPr bwMode="auto">
          <a:xfrm>
            <a:off x="1981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400" dirty="0" smtClean="0">
                <a:ea typeface="ＭＳ Ｐゴシック" panose="020B0600070205080204" pitchFamily="34" charset="-128"/>
              </a:rPr>
              <a:t>Newborns DO Smell</a:t>
            </a:r>
            <a:endParaRPr lang="en-US" altLang="en-US" sz="4400" dirty="0">
              <a:ea typeface="ＭＳ Ｐゴシック" panose="020B0600070205080204" pitchFamily="34" charset="-128"/>
            </a:endParaRPr>
          </a:p>
        </p:txBody>
      </p:sp>
      <p:pic>
        <p:nvPicPr>
          <p:cNvPr id="92164" name="Picture 8" descr="2_1_Smel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375" y="1600200"/>
            <a:ext cx="38608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73184" y="1600200"/>
            <a:ext cx="4516437" cy="34163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endParaRPr lang="en-US" sz="2400" b="1" dirty="0"/>
          </a:p>
          <a:p>
            <a:pPr marL="342900" indent="-342900" algn="ctr">
              <a:buFont typeface="Arial" panose="020B0604020202020204" pitchFamily="34" charset="0"/>
              <a:buChar char="•"/>
              <a:defRPr/>
            </a:pPr>
            <a:r>
              <a:rPr lang="en-US" sz="2400" b="1" dirty="0"/>
              <a:t>If breastfed, 12-DAY-old infants recognize mom’s odor</a:t>
            </a:r>
          </a:p>
          <a:p>
            <a:pPr algn="ctr">
              <a:defRPr/>
            </a:pPr>
            <a:endParaRPr lang="en-US" sz="2400" b="1" dirty="0"/>
          </a:p>
          <a:p>
            <a:pPr marL="342900" indent="-342900" algn="ctr">
              <a:buFont typeface="Arial" panose="020B0604020202020204" pitchFamily="34" charset="0"/>
              <a:buChar char="•"/>
              <a:defRPr/>
            </a:pPr>
            <a:r>
              <a:rPr lang="en-US" sz="2400" b="1" dirty="0"/>
              <a:t>Mom’s can also pick out</a:t>
            </a:r>
          </a:p>
          <a:p>
            <a:pPr algn="ctr">
              <a:defRPr/>
            </a:pPr>
            <a:r>
              <a:rPr lang="en-US" sz="2400" b="1" dirty="0"/>
              <a:t>their babies smell in the first</a:t>
            </a:r>
          </a:p>
          <a:p>
            <a:pPr algn="ctr">
              <a:defRPr/>
            </a:pPr>
            <a:r>
              <a:rPr lang="en-US" sz="2400" b="1" dirty="0"/>
              <a:t>days after birth</a:t>
            </a:r>
          </a:p>
          <a:p>
            <a:pPr algn="ctr">
              <a:defRPr/>
            </a:pPr>
            <a:endParaRPr lang="en-US" sz="2400" b="1" dirty="0"/>
          </a:p>
        </p:txBody>
      </p:sp>
      <p:sp>
        <p:nvSpPr>
          <p:cNvPr id="92166" name="TextBox 2"/>
          <p:cNvSpPr txBox="1">
            <a:spLocks noChangeArrowheads="1"/>
          </p:cNvSpPr>
          <p:nvPr/>
        </p:nvSpPr>
        <p:spPr bwMode="auto">
          <a:xfrm>
            <a:off x="8001000" y="5322889"/>
            <a:ext cx="8001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45sec</a:t>
            </a:r>
          </a:p>
        </p:txBody>
      </p:sp>
    </p:spTree>
    <p:extLst>
      <p:ext uri="{BB962C8B-B14F-4D97-AF65-F5344CB8AC3E}">
        <p14:creationId xmlns:p14="http://schemas.microsoft.com/office/powerpoint/2010/main" val="3378422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 Evolutionary Riddle – </a:t>
            </a:r>
            <a:br>
              <a:rPr lang="en-US" dirty="0" smtClean="0"/>
            </a:br>
            <a:r>
              <a:rPr lang="en-US" dirty="0" smtClean="0"/>
              <a:t>It’s So Easy A Baby Could Solve 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25202" y="2400561"/>
            <a:ext cx="8141595" cy="3214628"/>
          </a:xfrm>
          <a:solidFill>
            <a:srgbClr val="FFFF00"/>
          </a:solidFill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3600" b="1" dirty="0" smtClean="0"/>
              <a:t>What is 7-9” away, </a:t>
            </a:r>
          </a:p>
          <a:p>
            <a:pPr marL="0" indent="0" algn="ctr">
              <a:buNone/>
            </a:pPr>
            <a:r>
              <a:rPr lang="en-US" sz="3600" b="1" dirty="0" smtClean="0"/>
              <a:t>produces higher pitched sounds,</a:t>
            </a:r>
          </a:p>
          <a:p>
            <a:pPr marL="0" indent="0" algn="ctr">
              <a:buNone/>
            </a:pPr>
            <a:r>
              <a:rPr lang="en-US" sz="3600" b="1" dirty="0" smtClean="0"/>
              <a:t>rhythmic tones, </a:t>
            </a:r>
          </a:p>
          <a:p>
            <a:pPr marL="0" indent="0" algn="ctr">
              <a:buNone/>
            </a:pPr>
            <a:r>
              <a:rPr lang="en-US" sz="3600" b="1" dirty="0" smtClean="0"/>
              <a:t>moves and contains moving parts, </a:t>
            </a:r>
          </a:p>
          <a:p>
            <a:pPr marL="0" indent="0" algn="ctr">
              <a:buNone/>
            </a:pPr>
            <a:r>
              <a:rPr lang="en-US" sz="3600" b="1" dirty="0" smtClean="0"/>
              <a:t>has contrasting areas,</a:t>
            </a:r>
          </a:p>
          <a:p>
            <a:pPr marL="0" indent="0" algn="ctr">
              <a:buNone/>
            </a:pPr>
            <a:r>
              <a:rPr lang="en-US" sz="3600" b="1" dirty="0" smtClean="0"/>
              <a:t>has a pleasing taste and order? </a:t>
            </a:r>
          </a:p>
        </p:txBody>
      </p:sp>
    </p:spTree>
    <p:extLst>
      <p:ext uri="{BB962C8B-B14F-4D97-AF65-F5344CB8AC3E}">
        <p14:creationId xmlns:p14="http://schemas.microsoft.com/office/powerpoint/2010/main" val="2816547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en-US" sz="2400" b="1" dirty="0" smtClean="0">
                <a:cs typeface="Times New Roman" panose="02020603050405020304" pitchFamily="18" charset="0"/>
              </a:rPr>
              <a:t>(1) Discuss the differences between pre-term, early-term, full-term pregnancy</a:t>
            </a:r>
          </a:p>
          <a:p>
            <a:r>
              <a:rPr lang="en-US" altLang="en-US" sz="2400" b="1" dirty="0" smtClean="0">
                <a:cs typeface="Times New Roman" panose="02020603050405020304" pitchFamily="18" charset="0"/>
              </a:rPr>
              <a:t>(2) Know what the APGAR and NBAS are used for</a:t>
            </a:r>
          </a:p>
          <a:p>
            <a:r>
              <a:rPr lang="en-US" altLang="en-US" sz="2400" b="1" dirty="0" smtClean="0">
                <a:cs typeface="Times New Roman" panose="02020603050405020304" pitchFamily="18" charset="0"/>
              </a:rPr>
              <a:t>(3) Describe several newborn risks</a:t>
            </a:r>
          </a:p>
          <a:p>
            <a:pPr lvl="1"/>
            <a:r>
              <a:rPr lang="en-US" altLang="en-US" sz="2000" b="1" dirty="0" smtClean="0">
                <a:cs typeface="Times New Roman" panose="02020603050405020304" pitchFamily="18" charset="0"/>
              </a:rPr>
              <a:t>Prenatal and LBW</a:t>
            </a:r>
          </a:p>
          <a:p>
            <a:pPr lvl="1"/>
            <a:r>
              <a:rPr lang="en-US" altLang="en-US" sz="2000" b="1" dirty="0" err="1" smtClean="0">
                <a:cs typeface="Times New Roman" panose="02020603050405020304" pitchFamily="18" charset="0"/>
              </a:rPr>
              <a:t>Postparten</a:t>
            </a:r>
            <a:r>
              <a:rPr lang="en-US" altLang="en-US" sz="2000" b="1" dirty="0" smtClean="0">
                <a:cs typeface="Times New Roman" panose="02020603050405020304" pitchFamily="18" charset="0"/>
              </a:rPr>
              <a:t> depression</a:t>
            </a:r>
          </a:p>
          <a:p>
            <a:pPr lvl="1"/>
            <a:r>
              <a:rPr lang="en-US" altLang="en-US" sz="2000" b="1" dirty="0" smtClean="0">
                <a:cs typeface="Times New Roman" panose="02020603050405020304" pitchFamily="18" charset="0"/>
              </a:rPr>
              <a:t>SIDS</a:t>
            </a:r>
          </a:p>
          <a:p>
            <a:r>
              <a:rPr lang="en-US" altLang="en-US" sz="2400" b="1" dirty="0" smtClean="0">
                <a:cs typeface="Times New Roman" panose="02020603050405020304" pitchFamily="18" charset="0"/>
              </a:rPr>
              <a:t>(4) List and describe the function of common newborn reflexes</a:t>
            </a:r>
          </a:p>
          <a:p>
            <a:r>
              <a:rPr lang="en-US" altLang="en-US" sz="2400" b="1" dirty="0" smtClean="0">
                <a:cs typeface="Times New Roman" panose="02020603050405020304" pitchFamily="18" charset="0"/>
              </a:rPr>
              <a:t>(5) Describe the world of the newborn through its basic senses</a:t>
            </a:r>
          </a:p>
          <a:p>
            <a:pPr lvl="1"/>
            <a:r>
              <a:rPr lang="en-US" altLang="en-US" sz="2000" b="1" dirty="0" smtClean="0">
                <a:cs typeface="Times New Roman" panose="02020603050405020304" pitchFamily="18" charset="0"/>
              </a:rPr>
              <a:t>Vision, Hearing, Taste, and Smell</a:t>
            </a:r>
          </a:p>
          <a:p>
            <a:endParaRPr lang="en-US" altLang="en-US" dirty="0" smtClean="0">
              <a:cs typeface="Times New Roman" panose="02020603050405020304" pitchFamily="18" charset="0"/>
            </a:endParaRPr>
          </a:p>
          <a:p>
            <a:endParaRPr lang="en-US" altLang="en-US" dirty="0">
              <a:cs typeface="Times New Roman" panose="02020603050405020304" pitchFamily="18" charset="0"/>
            </a:endParaRPr>
          </a:p>
          <a:p>
            <a:endParaRPr lang="en-US" altLang="en-US" dirty="0"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606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438400" y="1295400"/>
            <a:ext cx="7391400" cy="50292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9875" name="Title 1"/>
          <p:cNvSpPr>
            <a:spLocks noGrp="1"/>
          </p:cNvSpPr>
          <p:nvPr>
            <p:ph type="title"/>
          </p:nvPr>
        </p:nvSpPr>
        <p:spPr>
          <a:xfrm>
            <a:off x="1234225" y="152400"/>
            <a:ext cx="10058400" cy="1371600"/>
          </a:xfrm>
        </p:spPr>
        <p:txBody>
          <a:bodyPr/>
          <a:lstStyle/>
          <a:p>
            <a:r>
              <a:rPr lang="en-US" altLang="en-US" dirty="0" smtClean="0"/>
              <a:t>Newborn Preference for Faces?</a:t>
            </a:r>
          </a:p>
        </p:txBody>
      </p:sp>
      <p:pic>
        <p:nvPicPr>
          <p:cNvPr id="79876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78164" y="1752600"/>
            <a:ext cx="6035675" cy="3937000"/>
          </a:xfrm>
        </p:spPr>
      </p:pic>
    </p:spTree>
    <p:extLst>
      <p:ext uri="{BB962C8B-B14F-4D97-AF65-F5344CB8AC3E}">
        <p14:creationId xmlns:p14="http://schemas.microsoft.com/office/powerpoint/2010/main" val="4200166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 smtClean="0">
                <a:solidFill>
                  <a:schemeClr val="tx2"/>
                </a:solidFill>
              </a:rPr>
              <a:t>Congratulations! It’s a Neonate!!!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>
          <a:xfrm>
            <a:off x="1993900" y="1600201"/>
            <a:ext cx="8229600" cy="4525963"/>
          </a:xfrm>
        </p:spPr>
        <p:txBody>
          <a:bodyPr>
            <a:noAutofit/>
          </a:bodyPr>
          <a:lstStyle/>
          <a:p>
            <a:endParaRPr lang="en-US" altLang="en-US" sz="2400" dirty="0" smtClean="0"/>
          </a:p>
          <a:p>
            <a:pPr marL="0" indent="0">
              <a:buNone/>
            </a:pPr>
            <a:endParaRPr lang="en-US" altLang="en-US" sz="2400" dirty="0" smtClean="0"/>
          </a:p>
          <a:p>
            <a:r>
              <a:rPr lang="en-US" altLang="en-US" sz="2400" b="1" dirty="0" smtClean="0">
                <a:solidFill>
                  <a:srgbClr val="C00000"/>
                </a:solidFill>
              </a:rPr>
              <a:t>Very Preterm </a:t>
            </a:r>
            <a:r>
              <a:rPr lang="en-US" altLang="en-US" sz="2400" dirty="0" smtClean="0"/>
              <a:t>= prior to 32 weeks</a:t>
            </a:r>
          </a:p>
          <a:p>
            <a:r>
              <a:rPr lang="en-US" altLang="en-US" sz="2400" b="1" dirty="0" smtClean="0">
                <a:solidFill>
                  <a:srgbClr val="FF0000"/>
                </a:solidFill>
              </a:rPr>
              <a:t>Preterm</a:t>
            </a:r>
            <a:r>
              <a:rPr lang="en-US" altLang="en-US" sz="2400" dirty="0" smtClean="0"/>
              <a:t> 	= prior to 37 weeks</a:t>
            </a:r>
          </a:p>
          <a:p>
            <a:r>
              <a:rPr lang="en-US" altLang="en-US" sz="2400" b="1" dirty="0" smtClean="0">
                <a:solidFill>
                  <a:srgbClr val="FFC000"/>
                </a:solidFill>
              </a:rPr>
              <a:t>Early term </a:t>
            </a:r>
            <a:r>
              <a:rPr lang="en-US" altLang="en-US" sz="2400" dirty="0" smtClean="0"/>
              <a:t>	= 37-38 weeks</a:t>
            </a:r>
          </a:p>
          <a:p>
            <a:r>
              <a:rPr lang="en-US" altLang="en-US" sz="2400" b="1" dirty="0" smtClean="0">
                <a:solidFill>
                  <a:srgbClr val="00B050"/>
                </a:solidFill>
              </a:rPr>
              <a:t>Full term </a:t>
            </a:r>
            <a:r>
              <a:rPr lang="en-US" altLang="en-US" sz="2400" dirty="0" smtClean="0"/>
              <a:t>	= 39-40 weeks</a:t>
            </a:r>
          </a:p>
          <a:p>
            <a:r>
              <a:rPr lang="en-US" altLang="en-US" sz="2400" b="1" dirty="0" smtClean="0">
                <a:solidFill>
                  <a:srgbClr val="92D050"/>
                </a:solidFill>
              </a:rPr>
              <a:t>Late term </a:t>
            </a:r>
            <a:r>
              <a:rPr lang="en-US" altLang="en-US" sz="2400" dirty="0" smtClean="0"/>
              <a:t>	= 41+ weeks</a:t>
            </a:r>
          </a:p>
        </p:txBody>
      </p:sp>
      <p:sp>
        <p:nvSpPr>
          <p:cNvPr id="4" name="Half Frame 3"/>
          <p:cNvSpPr/>
          <p:nvPr/>
        </p:nvSpPr>
        <p:spPr>
          <a:xfrm rot="7996708">
            <a:off x="6926944" y="2880764"/>
            <a:ext cx="576263" cy="571500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pic>
        <p:nvPicPr>
          <p:cNvPr id="3072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9788" y="3582941"/>
            <a:ext cx="3571639" cy="2613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6" name="TextBox 5"/>
          <p:cNvSpPr txBox="1">
            <a:spLocks noChangeArrowheads="1"/>
          </p:cNvSpPr>
          <p:nvPr/>
        </p:nvSpPr>
        <p:spPr bwMode="auto">
          <a:xfrm>
            <a:off x="7813285" y="2971801"/>
            <a:ext cx="1778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>
                <a:latin typeface="Arial" panose="020B0604020202020204" pitchFamily="34" charset="0"/>
              </a:rPr>
              <a:t>12.5% in U.S.</a:t>
            </a:r>
          </a:p>
        </p:txBody>
      </p:sp>
    </p:spTree>
    <p:extLst>
      <p:ext uri="{BB962C8B-B14F-4D97-AF65-F5344CB8AC3E}">
        <p14:creationId xmlns:p14="http://schemas.microsoft.com/office/powerpoint/2010/main" val="2248297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1066800" y="513805"/>
            <a:ext cx="10058400" cy="1371600"/>
          </a:xfrm>
        </p:spPr>
        <p:txBody>
          <a:bodyPr>
            <a:normAutofit/>
          </a:bodyPr>
          <a:lstStyle/>
          <a:p>
            <a:pPr algn="ctr"/>
            <a:r>
              <a:rPr lang="en-US" altLang="en-US" sz="4000" b="1" dirty="0" smtClean="0">
                <a:solidFill>
                  <a:schemeClr val="tx2"/>
                </a:solidFill>
              </a:rPr>
              <a:t>Today 90% of “</a:t>
            </a:r>
            <a:r>
              <a:rPr lang="en-US" altLang="en-US" sz="4000" b="1" dirty="0" err="1" smtClean="0">
                <a:solidFill>
                  <a:schemeClr val="tx2"/>
                </a:solidFill>
              </a:rPr>
              <a:t>Premies</a:t>
            </a:r>
            <a:r>
              <a:rPr lang="en-US" altLang="en-US" sz="4000" b="1" dirty="0" smtClean="0">
                <a:solidFill>
                  <a:schemeClr val="tx2"/>
                </a:solidFill>
              </a:rPr>
              <a:t>” Survive but Remain At-Risk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8353" y="1885405"/>
            <a:ext cx="6324600" cy="4724400"/>
          </a:xfrm>
          <a:solidFill>
            <a:schemeClr val="accent6">
              <a:lumMod val="75000"/>
            </a:schemeClr>
          </a:solidFill>
        </p:spPr>
        <p:txBody>
          <a:bodyPr>
            <a:normAutofit fontScale="85000" lnSpcReduction="10000"/>
          </a:bodyPr>
          <a:lstStyle/>
          <a:p>
            <a:pPr marL="0" indent="0">
              <a:buNone/>
              <a:defRPr/>
            </a:pPr>
            <a:r>
              <a:rPr lang="en-US" sz="2400" dirty="0"/>
              <a:t>			</a:t>
            </a:r>
            <a:r>
              <a:rPr lang="en-US" sz="2400" b="1" dirty="0">
                <a:solidFill>
                  <a:schemeClr val="bg1"/>
                </a:solidFill>
              </a:rPr>
              <a:t>RISKS</a:t>
            </a:r>
            <a:r>
              <a:rPr lang="en-US" sz="2400" dirty="0">
                <a:solidFill>
                  <a:schemeClr val="bg1"/>
                </a:solidFill>
              </a:rPr>
              <a:t>		</a:t>
            </a:r>
            <a:r>
              <a:rPr lang="en-US" sz="2400" dirty="0"/>
              <a:t>	</a:t>
            </a:r>
          </a:p>
          <a:p>
            <a:pPr>
              <a:defRPr/>
            </a:pPr>
            <a:r>
              <a:rPr lang="en-US" sz="2400" b="1" dirty="0">
                <a:solidFill>
                  <a:srgbClr val="FFFF00"/>
                </a:solidFill>
              </a:rPr>
              <a:t>Low birth weight</a:t>
            </a:r>
            <a:r>
              <a:rPr lang="en-US" sz="2400" b="1" dirty="0"/>
              <a:t> (under 5.5 pounds)</a:t>
            </a:r>
          </a:p>
          <a:p>
            <a:pPr>
              <a:defRPr/>
            </a:pPr>
            <a:r>
              <a:rPr lang="en-US" sz="2400" b="1" dirty="0">
                <a:solidFill>
                  <a:srgbClr val="FFFF00"/>
                </a:solidFill>
              </a:rPr>
              <a:t>Respiratory Distress Syndrome</a:t>
            </a:r>
          </a:p>
          <a:p>
            <a:pPr lvl="1">
              <a:defRPr/>
            </a:pPr>
            <a:r>
              <a:rPr lang="en-US" sz="2000" b="1" dirty="0"/>
              <a:t>Lack of </a:t>
            </a:r>
            <a:r>
              <a:rPr lang="en-US" sz="2000" b="1" dirty="0" err="1"/>
              <a:t>surfactin</a:t>
            </a:r>
            <a:r>
              <a:rPr lang="en-US" sz="2000" b="1" dirty="0"/>
              <a:t> to carry O</a:t>
            </a:r>
            <a:r>
              <a:rPr lang="en-US" sz="2000" b="1" baseline="30000" dirty="0"/>
              <a:t>2</a:t>
            </a:r>
            <a:r>
              <a:rPr lang="en-US" sz="2000" b="1" dirty="0"/>
              <a:t> in and CO</a:t>
            </a:r>
            <a:r>
              <a:rPr lang="en-US" sz="2000" b="1" baseline="30000" dirty="0"/>
              <a:t>2</a:t>
            </a:r>
            <a:r>
              <a:rPr lang="en-US" sz="2000" b="1" dirty="0"/>
              <a:t> out of lungs</a:t>
            </a:r>
          </a:p>
          <a:p>
            <a:pPr>
              <a:defRPr/>
            </a:pPr>
            <a:r>
              <a:rPr lang="en-US" sz="2400" b="1" dirty="0">
                <a:solidFill>
                  <a:srgbClr val="FFFF00"/>
                </a:solidFill>
              </a:rPr>
              <a:t>Vulnerability to Infection</a:t>
            </a:r>
          </a:p>
          <a:p>
            <a:pPr>
              <a:defRPr/>
            </a:pPr>
            <a:r>
              <a:rPr lang="en-US" sz="2400" b="1" dirty="0">
                <a:solidFill>
                  <a:srgbClr val="FFFF00"/>
                </a:solidFill>
              </a:rPr>
              <a:t>Brain hemorrhages</a:t>
            </a:r>
          </a:p>
          <a:p>
            <a:pPr>
              <a:defRPr/>
            </a:pPr>
            <a:r>
              <a:rPr lang="en-US" sz="2400" b="1" dirty="0">
                <a:solidFill>
                  <a:srgbClr val="FFFF00"/>
                </a:solidFill>
              </a:rPr>
              <a:t>Feeding difficulties</a:t>
            </a:r>
          </a:p>
          <a:p>
            <a:pPr>
              <a:defRPr/>
            </a:pPr>
            <a:r>
              <a:rPr lang="en-US" sz="2400" b="1" dirty="0" smtClean="0">
                <a:solidFill>
                  <a:srgbClr val="FFFF00"/>
                </a:solidFill>
              </a:rPr>
              <a:t>Vision, hearing, and motor impairments</a:t>
            </a:r>
          </a:p>
          <a:p>
            <a:pPr lvl="1">
              <a:defRPr/>
            </a:pPr>
            <a:r>
              <a:rPr lang="en-US" sz="2200" b="1" dirty="0" smtClean="0"/>
              <a:t>Delayed </a:t>
            </a:r>
            <a:r>
              <a:rPr lang="en-US" sz="2200" b="1" dirty="0" smtClean="0"/>
              <a:t>walking</a:t>
            </a:r>
          </a:p>
          <a:p>
            <a:pPr lvl="1">
              <a:defRPr/>
            </a:pPr>
            <a:r>
              <a:rPr lang="en-US" sz="2400" b="1" dirty="0"/>
              <a:t>Difficulty moving and maintaining </a:t>
            </a:r>
            <a:r>
              <a:rPr lang="en-US" sz="2400" b="1" dirty="0" smtClean="0"/>
              <a:t>balance</a:t>
            </a:r>
            <a:endParaRPr lang="en-US" sz="2200" b="1" dirty="0"/>
          </a:p>
          <a:p>
            <a:pPr>
              <a:defRPr/>
            </a:pPr>
            <a:r>
              <a:rPr lang="en-US" sz="2400" b="1" dirty="0" smtClean="0">
                <a:solidFill>
                  <a:srgbClr val="FFFF00"/>
                </a:solidFill>
              </a:rPr>
              <a:t>Lower </a:t>
            </a:r>
            <a:r>
              <a:rPr lang="en-US" sz="2400" b="1" dirty="0">
                <a:solidFill>
                  <a:srgbClr val="FFFF00"/>
                </a:solidFill>
              </a:rPr>
              <a:t>IQ and learning disabilities </a:t>
            </a:r>
            <a:r>
              <a:rPr lang="en-US" sz="2400" b="1" dirty="0" smtClean="0">
                <a:solidFill>
                  <a:srgbClr val="FFFF00"/>
                </a:solidFill>
              </a:rPr>
              <a:t>later</a:t>
            </a:r>
          </a:p>
          <a:p>
            <a:pPr lvl="1">
              <a:defRPr/>
            </a:pPr>
            <a:r>
              <a:rPr lang="en-US" sz="2200" b="1" dirty="0" smtClean="0"/>
              <a:t>High quality preschool can help</a:t>
            </a:r>
            <a:endParaRPr lang="en-US" sz="2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8224548" y="2317228"/>
            <a:ext cx="2807179" cy="3477875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rgbClr val="FF0000"/>
                </a:solidFill>
              </a:rPr>
              <a:t>   </a:t>
            </a:r>
            <a:r>
              <a:rPr lang="en-US" sz="2000" b="1" dirty="0">
                <a:solidFill>
                  <a:schemeClr val="bg1"/>
                </a:solidFill>
              </a:rPr>
              <a:t>PREDICTORS</a:t>
            </a:r>
          </a:p>
          <a:p>
            <a:pPr>
              <a:defRPr/>
            </a:pPr>
            <a:endParaRPr lang="en-US" sz="2000" b="1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000" b="1" dirty="0"/>
              <a:t>Poverty</a:t>
            </a:r>
          </a:p>
          <a:p>
            <a:pPr>
              <a:defRPr/>
            </a:pPr>
            <a:endParaRPr lang="en-US" sz="2000" b="1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000" b="1" dirty="0"/>
              <a:t>Malnutrition</a:t>
            </a:r>
          </a:p>
          <a:p>
            <a:pPr>
              <a:defRPr/>
            </a:pPr>
            <a:endParaRPr lang="en-US" sz="2000" b="1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000" b="1" dirty="0" smtClean="0"/>
              <a:t>Poor Prenatal </a:t>
            </a:r>
            <a:r>
              <a:rPr lang="en-US" sz="2000" b="1" dirty="0"/>
              <a:t>Care</a:t>
            </a:r>
          </a:p>
          <a:p>
            <a:pPr>
              <a:defRPr/>
            </a:pPr>
            <a:endParaRPr lang="en-US" sz="2000" b="1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000" b="1" dirty="0"/>
              <a:t>Smoking</a:t>
            </a:r>
          </a:p>
          <a:p>
            <a:pPr>
              <a:defRPr/>
            </a:pPr>
            <a:endParaRPr lang="en-US" sz="2000" b="1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000" b="1" dirty="0"/>
              <a:t>Alcohol &amp; Drugs</a:t>
            </a:r>
          </a:p>
        </p:txBody>
      </p:sp>
    </p:spTree>
    <p:extLst>
      <p:ext uri="{BB962C8B-B14F-4D97-AF65-F5344CB8AC3E}">
        <p14:creationId xmlns:p14="http://schemas.microsoft.com/office/powerpoint/2010/main" val="3178407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B0F0"/>
                </a:solidFill>
              </a:rPr>
              <a:t>Premature Babies and Parenting:</a:t>
            </a:r>
            <a:br>
              <a:rPr lang="en-US" b="1" dirty="0" smtClean="0">
                <a:solidFill>
                  <a:srgbClr val="00B0F0"/>
                </a:solidFill>
              </a:rPr>
            </a:br>
            <a:r>
              <a:rPr lang="en-US" b="1" dirty="0" smtClean="0">
                <a:solidFill>
                  <a:srgbClr val="00B0F0"/>
                </a:solidFill>
              </a:rPr>
              <a:t>An Ironic Social Risk</a:t>
            </a:r>
            <a:endParaRPr lang="en-US" b="1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sz="2000" b="1" dirty="0" smtClean="0"/>
              <a:t>Parenting demands are higher</a:t>
            </a:r>
          </a:p>
          <a:p>
            <a:endParaRPr lang="en-US" sz="2000" b="1" dirty="0"/>
          </a:p>
          <a:p>
            <a:r>
              <a:rPr lang="en-US" sz="2000" b="1" dirty="0" smtClean="0"/>
              <a:t>But, premature babies often receive </a:t>
            </a:r>
            <a:r>
              <a:rPr lang="en-US" sz="2000" b="1" u="sng" dirty="0" smtClean="0"/>
              <a:t>lower</a:t>
            </a:r>
            <a:r>
              <a:rPr lang="en-US" sz="2000" b="1" dirty="0" smtClean="0"/>
              <a:t> quality care (less sensitive and responsive)</a:t>
            </a:r>
          </a:p>
          <a:p>
            <a:endParaRPr lang="en-US" sz="2000" b="1" dirty="0"/>
          </a:p>
          <a:p>
            <a:pPr lvl="1"/>
            <a:r>
              <a:rPr lang="en-US" sz="1800" b="1" dirty="0" smtClean="0"/>
              <a:t>Irregular sleep/wake cycles</a:t>
            </a:r>
          </a:p>
          <a:p>
            <a:pPr lvl="1"/>
            <a:r>
              <a:rPr lang="en-US" sz="1800" b="1" dirty="0"/>
              <a:t>F</a:t>
            </a:r>
            <a:r>
              <a:rPr lang="en-US" sz="1800" b="1" dirty="0" smtClean="0"/>
              <a:t>ussy or “difficult to soothe”</a:t>
            </a:r>
          </a:p>
          <a:p>
            <a:pPr lvl="1"/>
            <a:r>
              <a:rPr lang="en-US" sz="1800" b="1" dirty="0" smtClean="0"/>
              <a:t>Less social</a:t>
            </a:r>
          </a:p>
          <a:p>
            <a:pPr lvl="1"/>
            <a:r>
              <a:rPr lang="en-US" sz="1800" b="1" dirty="0" smtClean="0"/>
              <a:t>Appearance lacks “cuteness” </a:t>
            </a:r>
          </a:p>
        </p:txBody>
      </p:sp>
      <p:sp>
        <p:nvSpPr>
          <p:cNvPr id="4" name="Rectangle 3"/>
          <p:cNvSpPr/>
          <p:nvPr/>
        </p:nvSpPr>
        <p:spPr>
          <a:xfrm>
            <a:off x="1205948" y="4439478"/>
            <a:ext cx="4094922" cy="14444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4199" y="3820257"/>
            <a:ext cx="2012196" cy="268292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6084" y="3820257"/>
            <a:ext cx="3416920" cy="256269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696084" y="3805052"/>
            <a:ext cx="5824330" cy="27866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31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b="1" smtClean="0">
                <a:solidFill>
                  <a:schemeClr val="tx2"/>
                </a:solidFill>
              </a:rPr>
              <a:t>The myth of the first 9 months:</a:t>
            </a:r>
            <a:br>
              <a:rPr lang="en-US" altLang="en-US" b="1" smtClean="0">
                <a:solidFill>
                  <a:schemeClr val="tx2"/>
                </a:solidFill>
              </a:rPr>
            </a:br>
            <a:r>
              <a:rPr lang="en-US" altLang="en-US" b="1" smtClean="0">
                <a:solidFill>
                  <a:schemeClr val="tx2"/>
                </a:solidFill>
              </a:rPr>
              <a:t>Is a child worth waiting for?</a:t>
            </a:r>
          </a:p>
        </p:txBody>
      </p:sp>
      <p:pic>
        <p:nvPicPr>
          <p:cNvPr id="32771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3777" y="2128838"/>
            <a:ext cx="3379788" cy="3763963"/>
          </a:xfrm>
        </p:spPr>
      </p:pic>
      <p:pic>
        <p:nvPicPr>
          <p:cNvPr id="32772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1" y="1874838"/>
            <a:ext cx="5440363" cy="304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4" descr="Generic-PL-play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1" y="5256214"/>
            <a:ext cx="1470025" cy="63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4" name="TextBox 6"/>
          <p:cNvSpPr txBox="1">
            <a:spLocks noChangeArrowheads="1"/>
          </p:cNvSpPr>
          <p:nvPr/>
        </p:nvSpPr>
        <p:spPr bwMode="auto">
          <a:xfrm>
            <a:off x="9836151" y="6248400"/>
            <a:ext cx="6334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4:55</a:t>
            </a:r>
          </a:p>
        </p:txBody>
      </p:sp>
      <p:sp>
        <p:nvSpPr>
          <p:cNvPr id="2" name="Rectangle 1"/>
          <p:cNvSpPr/>
          <p:nvPr/>
        </p:nvSpPr>
        <p:spPr>
          <a:xfrm>
            <a:off x="280368" y="6173273"/>
            <a:ext cx="59057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6"/>
              </a:rPr>
              <a:t>https://</a:t>
            </a:r>
            <a:r>
              <a:rPr lang="en-US" dirty="0" smtClean="0">
                <a:hlinkClick r:id="rId6"/>
              </a:rPr>
              <a:t>www.youtube.com/watch?v=QN_ejTMJqZo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072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798490" y="345467"/>
            <a:ext cx="10058400" cy="1371600"/>
          </a:xfrm>
        </p:spPr>
        <p:txBody>
          <a:bodyPr/>
          <a:lstStyle/>
          <a:p>
            <a:pPr eaLnBrk="1" hangingPunct="1"/>
            <a:r>
              <a:rPr lang="en-US" altLang="en-US" sz="4000" b="1" dirty="0" smtClean="0">
                <a:solidFill>
                  <a:schemeClr val="tx2"/>
                </a:solidFill>
                <a:cs typeface="Arial" panose="020B0604020202020204" pitchFamily="34" charset="0"/>
              </a:rPr>
              <a:t>Newborn Assessments</a:t>
            </a:r>
            <a:endParaRPr lang="en-US" altLang="en-US" sz="4000" b="1" dirty="0">
              <a:solidFill>
                <a:schemeClr val="tx2"/>
              </a:solidFill>
              <a:cs typeface="Arial" panose="020B0604020202020204" pitchFamily="34" charset="0"/>
            </a:endParaRP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>
          <a:xfrm>
            <a:off x="684724" y="1992613"/>
            <a:ext cx="1867437" cy="1863260"/>
          </a:xfrm>
        </p:spPr>
        <p:txBody>
          <a:bodyPr>
            <a:normAutofit/>
          </a:bodyPr>
          <a:lstStyle/>
          <a:p>
            <a:pPr marL="0" indent="0" algn="ctr" eaLnBrk="1" hangingPunct="1">
              <a:buNone/>
            </a:pPr>
            <a:r>
              <a:rPr lang="en-US" altLang="en-US" sz="2000" b="1" dirty="0" smtClean="0">
                <a:cs typeface="Times New Roman" panose="02020603050405020304" pitchFamily="18" charset="0"/>
              </a:rPr>
              <a:t>1. </a:t>
            </a:r>
            <a:r>
              <a:rPr lang="en-US" altLang="en-US" sz="2000" b="1" u="sng" dirty="0" smtClean="0">
                <a:cs typeface="Times New Roman" panose="02020603050405020304" pitchFamily="18" charset="0"/>
              </a:rPr>
              <a:t>APGAR</a:t>
            </a:r>
          </a:p>
          <a:p>
            <a:pPr marL="0" indent="0" algn="ctr" eaLnBrk="1" hangingPunct="1">
              <a:buNone/>
            </a:pPr>
            <a:r>
              <a:rPr lang="en-US" altLang="en-US" sz="2000" b="1" dirty="0" smtClean="0">
                <a:cs typeface="Times New Roman" panose="02020603050405020304" pitchFamily="18" charset="0"/>
              </a:rPr>
              <a:t>Screens for</a:t>
            </a:r>
          </a:p>
          <a:p>
            <a:pPr marL="0" indent="0" algn="ctr" eaLnBrk="1" hangingPunct="1">
              <a:buNone/>
            </a:pPr>
            <a:r>
              <a:rPr lang="en-US" altLang="en-US" sz="2000" b="1" dirty="0" smtClean="0">
                <a:cs typeface="Times New Roman" panose="02020603050405020304" pitchFamily="18" charset="0"/>
              </a:rPr>
              <a:t>overall health</a:t>
            </a:r>
          </a:p>
          <a:p>
            <a:pPr marL="0" indent="0" algn="ctr" eaLnBrk="1" hangingPunct="1">
              <a:buNone/>
            </a:pPr>
            <a:r>
              <a:rPr lang="en-US" altLang="en-US" sz="2000" b="1" dirty="0">
                <a:cs typeface="Times New Roman" panose="02020603050405020304" pitchFamily="18" charset="0"/>
              </a:rPr>
              <a:t>a</a:t>
            </a:r>
            <a:r>
              <a:rPr lang="en-US" altLang="en-US" sz="2000" b="1" dirty="0" smtClean="0">
                <a:cs typeface="Times New Roman" panose="02020603050405020304" pitchFamily="18" charset="0"/>
              </a:rPr>
              <a:t>t birth. </a:t>
            </a:r>
          </a:p>
          <a:p>
            <a:pPr eaLnBrk="1" hangingPunct="1"/>
            <a:endParaRPr lang="en-US" altLang="en-US" sz="2000" b="1" dirty="0" smtClean="0">
              <a:cs typeface="Times New Roman" panose="02020603050405020304" pitchFamily="18" charset="0"/>
            </a:endParaRPr>
          </a:p>
          <a:p>
            <a:pPr eaLnBrk="1" hangingPunct="1"/>
            <a:endParaRPr lang="en-US" altLang="en-US" sz="2000" b="1" dirty="0" smtClean="0">
              <a:cs typeface="Times New Roman" panose="02020603050405020304" pitchFamily="18" charset="0"/>
            </a:endParaRPr>
          </a:p>
          <a:p>
            <a:pPr eaLnBrk="1" hangingPunct="1"/>
            <a:endParaRPr lang="en-US" altLang="en-US" sz="2000" b="1" dirty="0" smtClean="0">
              <a:cs typeface="Times New Roman" panose="02020603050405020304" pitchFamily="18" charset="0"/>
            </a:endParaRPr>
          </a:p>
          <a:p>
            <a:pPr eaLnBrk="1" hangingPunct="1"/>
            <a:endParaRPr lang="en-US" altLang="en-US" sz="2000" b="1" dirty="0" smtClean="0">
              <a:cs typeface="Times New Roman" panose="02020603050405020304" pitchFamily="18" charset="0"/>
            </a:endParaRPr>
          </a:p>
          <a:p>
            <a:pPr eaLnBrk="1" hangingPunct="1"/>
            <a:endParaRPr lang="en-US" altLang="en-US" sz="2000" b="1" dirty="0" smtClean="0">
              <a:cs typeface="Times New Roman" panose="02020603050405020304" pitchFamily="18" charset="0"/>
            </a:endParaRPr>
          </a:p>
          <a:p>
            <a:pPr eaLnBrk="1" hangingPunct="1"/>
            <a:endParaRPr lang="en-US" altLang="en-US" sz="2000" b="1" dirty="0" smtClean="0">
              <a:cs typeface="Times New Roman" panose="02020603050405020304" pitchFamily="18" charset="0"/>
            </a:endParaRPr>
          </a:p>
          <a:p>
            <a:pPr marL="0" indent="0" eaLnBrk="1" hangingPunct="1">
              <a:buNone/>
            </a:pPr>
            <a:endParaRPr lang="en-US" altLang="en-US" sz="2000" b="1" dirty="0" smtClean="0">
              <a:cs typeface="Times New Roman" panose="02020603050405020304" pitchFamily="18" charset="0"/>
            </a:endParaRPr>
          </a:p>
          <a:p>
            <a:pPr lvl="1" eaLnBrk="1" hangingPunct="1">
              <a:buFont typeface="Wingdings" panose="05000000000000000000" pitchFamily="2" charset="2"/>
              <a:buNone/>
            </a:pPr>
            <a:endParaRPr lang="en-US" altLang="en-US" sz="2800" b="1" dirty="0">
              <a:cs typeface="Times New Roman" panose="02020603050405020304" pitchFamily="18" charset="0"/>
            </a:endParaRPr>
          </a:p>
        </p:txBody>
      </p:sp>
      <p:pic>
        <p:nvPicPr>
          <p:cNvPr id="34820" name="Picture 5" descr="03T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7440" y="1433732"/>
            <a:ext cx="8036419" cy="3495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42399" y="5088589"/>
            <a:ext cx="6538970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2000" b="1" dirty="0" smtClean="0">
                <a:cs typeface="Times New Roman" panose="02020603050405020304" pitchFamily="18" charset="0"/>
              </a:rPr>
              <a:t>2. </a:t>
            </a:r>
            <a:r>
              <a:rPr lang="en-US" altLang="en-US" sz="2000" b="1" u="sng" dirty="0" smtClean="0">
                <a:cs typeface="Times New Roman" panose="02020603050405020304" pitchFamily="18" charset="0"/>
              </a:rPr>
              <a:t>Neonatal </a:t>
            </a:r>
            <a:r>
              <a:rPr lang="en-US" altLang="en-US" sz="2000" b="1" u="sng" dirty="0">
                <a:cs typeface="Times New Roman" panose="02020603050405020304" pitchFamily="18" charset="0"/>
              </a:rPr>
              <a:t>Behavior Assessment Scale </a:t>
            </a:r>
            <a:r>
              <a:rPr lang="en-US" altLang="en-US" sz="2000" b="1" dirty="0">
                <a:cs typeface="Times New Roman" panose="02020603050405020304" pitchFamily="18" charset="0"/>
              </a:rPr>
              <a:t>(NBAS</a:t>
            </a:r>
            <a:r>
              <a:rPr lang="en-US" altLang="en-US" sz="2000" b="1" dirty="0" smtClean="0">
                <a:cs typeface="Times New Roman" panose="02020603050405020304" pitchFamily="18" charset="0"/>
              </a:rPr>
              <a:t>)</a:t>
            </a:r>
          </a:p>
          <a:p>
            <a:endParaRPr lang="en-US" altLang="en-US" sz="2000" b="1" dirty="0">
              <a:cs typeface="Times New Roman" panose="02020603050405020304" pitchFamily="18" charset="0"/>
            </a:endParaRPr>
          </a:p>
          <a:p>
            <a:r>
              <a:rPr lang="en-US" altLang="en-US" sz="2000" b="1" dirty="0" smtClean="0">
                <a:cs typeface="Times New Roman" panose="02020603050405020304" pitchFamily="18" charset="0"/>
              </a:rPr>
              <a:t>Screens for behavioral and neurological problems. </a:t>
            </a:r>
          </a:p>
          <a:p>
            <a:r>
              <a:rPr lang="en-US" altLang="en-US" sz="2000" b="1" dirty="0" smtClean="0">
                <a:cs typeface="Times New Roman" panose="02020603050405020304" pitchFamily="18" charset="0"/>
              </a:rPr>
              <a:t>28 behavioral and 18 reflexive measures.</a:t>
            </a:r>
            <a:endParaRPr lang="en-US" altLang="en-US" sz="2000" b="1" dirty="0">
              <a:cs typeface="Times New Roman" panose="02020603050405020304" pitchFamily="18" charset="0"/>
            </a:endParaRPr>
          </a:p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025392" y="5300535"/>
            <a:ext cx="383149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Responses to light, sound, touch.</a:t>
            </a:r>
          </a:p>
          <a:p>
            <a:r>
              <a:rPr lang="en-US" dirty="0" smtClean="0"/>
              <a:t>Track moving object.</a:t>
            </a:r>
          </a:p>
          <a:p>
            <a:r>
              <a:rPr lang="en-US" dirty="0" smtClean="0"/>
              <a:t>Regulate states.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6115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Maternal Depression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b="1" dirty="0" smtClean="0"/>
              <a:t>The “Baby Blues” refers to mild depression experienced the week following childbirth</a:t>
            </a:r>
          </a:p>
          <a:p>
            <a:pPr lvl="1"/>
            <a:r>
              <a:rPr lang="en-US" dirty="0" smtClean="0"/>
              <a:t>Driven by hormonal changes</a:t>
            </a:r>
          </a:p>
          <a:p>
            <a:pPr lvl="1"/>
            <a:r>
              <a:rPr lang="en-US" dirty="0" smtClean="0"/>
              <a:t>It is normal – most mothers experience the baby blues</a:t>
            </a:r>
          </a:p>
          <a:p>
            <a:pPr lvl="1"/>
            <a:endParaRPr lang="en-US" dirty="0"/>
          </a:p>
          <a:p>
            <a:r>
              <a:rPr lang="en-US" b="1" dirty="0" err="1" smtClean="0"/>
              <a:t>Postpartem</a:t>
            </a:r>
            <a:r>
              <a:rPr lang="en-US" b="1" dirty="0" smtClean="0"/>
              <a:t> Depression (PPD) is a major depressive disorder</a:t>
            </a:r>
          </a:p>
          <a:p>
            <a:pPr lvl="1"/>
            <a:r>
              <a:rPr lang="en-US" dirty="0" smtClean="0"/>
              <a:t>Onset about 1 month after childbirth</a:t>
            </a:r>
          </a:p>
          <a:p>
            <a:pPr lvl="1"/>
            <a:r>
              <a:rPr lang="en-US" dirty="0" smtClean="0"/>
              <a:t>Symptoms are like major depression (sadness, hopelessness, loss of interest, etc.) and may also include episodes of elevated mood (like bipolar disorder)</a:t>
            </a:r>
          </a:p>
          <a:p>
            <a:pPr lvl="1"/>
            <a:r>
              <a:rPr lang="en-US" dirty="0" smtClean="0"/>
              <a:t>Atypical, affecting 10-20% of mothers</a:t>
            </a:r>
          </a:p>
          <a:p>
            <a:pPr lvl="1"/>
            <a:r>
              <a:rPr lang="en-US" dirty="0"/>
              <a:t>I</a:t>
            </a:r>
            <a:r>
              <a:rPr lang="en-US" dirty="0" smtClean="0"/>
              <a:t>nfluenced by hormonal change (estrogen drop) but a history of prior depression is also a risk</a:t>
            </a:r>
          </a:p>
          <a:p>
            <a:pPr lvl="1"/>
            <a:r>
              <a:rPr lang="en-US" u="sng" dirty="0" err="1" smtClean="0"/>
              <a:t>Postpartem</a:t>
            </a:r>
            <a:r>
              <a:rPr lang="en-US" u="sng" dirty="0" smtClean="0"/>
              <a:t> psychoses</a:t>
            </a:r>
            <a:r>
              <a:rPr lang="en-US" dirty="0" smtClean="0"/>
              <a:t> is a sub-type involving psychotic features (delusions and hallucinations)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07830" y="6211669"/>
            <a:ext cx="89422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http://www.cbsnews.com/news/depression-a-risk-during-pregnancy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2435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5" descr="Generic-PL-play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0989" y="5611814"/>
            <a:ext cx="1470025" cy="63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1" name="Title 1"/>
          <p:cNvSpPr>
            <a:spLocks/>
          </p:cNvSpPr>
          <p:nvPr/>
        </p:nvSpPr>
        <p:spPr bwMode="auto">
          <a:xfrm>
            <a:off x="1981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i="1" dirty="0">
                <a:ea typeface="ＭＳ Ｐゴシック" panose="020B0600070205080204" pitchFamily="34" charset="-128"/>
              </a:rPr>
              <a:t>VIDEO:</a:t>
            </a:r>
            <a:r>
              <a:rPr lang="en-US" altLang="en-US" sz="3600" dirty="0">
                <a:ea typeface="ＭＳ Ｐゴシック" panose="020B0600070205080204" pitchFamily="34" charset="-128"/>
              </a:rPr>
              <a:t> Preventing SIDS</a:t>
            </a:r>
          </a:p>
        </p:txBody>
      </p:sp>
      <p:pic>
        <p:nvPicPr>
          <p:cNvPr id="73732" name="Picture 7" descr="preventing_SID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4450" y="1747839"/>
            <a:ext cx="4483100" cy="336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3" name="TextBox 1"/>
          <p:cNvSpPr txBox="1">
            <a:spLocks noChangeArrowheads="1"/>
          </p:cNvSpPr>
          <p:nvPr/>
        </p:nvSpPr>
        <p:spPr bwMode="auto">
          <a:xfrm>
            <a:off x="5778500" y="6380164"/>
            <a:ext cx="635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Arial" panose="020B0604020202020204" pitchFamily="34" charset="0"/>
              </a:rPr>
              <a:t>2:30</a:t>
            </a:r>
          </a:p>
        </p:txBody>
      </p:sp>
    </p:spTree>
    <p:extLst>
      <p:ext uri="{BB962C8B-B14F-4D97-AF65-F5344CB8AC3E}">
        <p14:creationId xmlns:p14="http://schemas.microsoft.com/office/powerpoint/2010/main" val="605627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Savon</Template>
  <TotalTime>408</TotalTime>
  <Words>774</Words>
  <Application>Microsoft Office PowerPoint</Application>
  <PresentationFormat>Widescreen</PresentationFormat>
  <Paragraphs>179</Paragraphs>
  <Slides>20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ＭＳ Ｐゴシック</vt:lpstr>
      <vt:lpstr>Arial</vt:lpstr>
      <vt:lpstr>Calibri</vt:lpstr>
      <vt:lpstr>Century Gothic</vt:lpstr>
      <vt:lpstr>Garamond</vt:lpstr>
      <vt:lpstr>Times New Roman</vt:lpstr>
      <vt:lpstr>Wingdings</vt:lpstr>
      <vt:lpstr>Savon</vt:lpstr>
      <vt:lpstr>The Amazing NewBorn</vt:lpstr>
      <vt:lpstr>Learning Objectives</vt:lpstr>
      <vt:lpstr>Congratulations! It’s a Neonate!!!</vt:lpstr>
      <vt:lpstr>Today 90% of “Premies” Survive but Remain At-Risk</vt:lpstr>
      <vt:lpstr>Premature Babies and Parenting: An Ironic Social Risk</vt:lpstr>
      <vt:lpstr>The myth of the first 9 months: Is a child worth waiting for?</vt:lpstr>
      <vt:lpstr>Newborn Assessments</vt:lpstr>
      <vt:lpstr>Maternal Depression</vt:lpstr>
      <vt:lpstr>PowerPoint Presentation</vt:lpstr>
      <vt:lpstr>Inborn Skills</vt:lpstr>
      <vt:lpstr>Evolution is a Lazy Concept</vt:lpstr>
      <vt:lpstr>The Confused Newborn?</vt:lpstr>
      <vt:lpstr>True or False?</vt:lpstr>
      <vt:lpstr>Newborns Can See</vt:lpstr>
      <vt:lpstr>Babies are not color blind, but…</vt:lpstr>
      <vt:lpstr>Hearing is pretty sound</vt:lpstr>
      <vt:lpstr>PowerPoint Presentation</vt:lpstr>
      <vt:lpstr>PowerPoint Presentation</vt:lpstr>
      <vt:lpstr>An Evolutionary Riddle –  It’s So Easy A Baby Could Solve It</vt:lpstr>
      <vt:lpstr>Newborn Preference for Faces?</vt:lpstr>
    </vt:vector>
  </TitlesOfParts>
  <Company>Elizabethtown College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Amazing NewBorn</dc:title>
  <dc:creator>Mahoney, Joseph L</dc:creator>
  <cp:lastModifiedBy>Mahoney, Joseph L</cp:lastModifiedBy>
  <cp:revision>35</cp:revision>
  <dcterms:created xsi:type="dcterms:W3CDTF">2015-09-04T14:56:21Z</dcterms:created>
  <dcterms:modified xsi:type="dcterms:W3CDTF">2015-09-16T15:47:06Z</dcterms:modified>
</cp:coreProperties>
</file>