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8/29/2015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8/29/2015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uBD7u91G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Prenatal</a:t>
            </a:r>
            <a:br>
              <a:rPr lang="en-US" dirty="0" smtClean="0"/>
            </a:br>
            <a:r>
              <a:rPr lang="en-US" dirty="0" smtClean="0"/>
              <a:t>Brain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PSY 226: Child and Adolescent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741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it or lose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663" y="1737360"/>
            <a:ext cx="8458200" cy="4663440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FFFF00"/>
                </a:solidFill>
              </a:rPr>
              <a:t>Programmed Cell Death </a:t>
            </a:r>
            <a:r>
              <a:rPr lang="en-US" sz="2400" dirty="0" smtClean="0"/>
              <a:t>(</a:t>
            </a:r>
            <a:r>
              <a:rPr lang="en-US" sz="2400" dirty="0" smtClean="0">
                <a:hlinkClick r:id="rId2"/>
              </a:rPr>
              <a:t>Apoptosis</a:t>
            </a:r>
            <a:r>
              <a:rPr lang="en-US" sz="2400" dirty="0" smtClean="0"/>
              <a:t>). </a:t>
            </a:r>
            <a:r>
              <a:rPr lang="en-US" sz="2400" b="1" dirty="0" smtClean="0"/>
              <a:t>To survive, neurons must connect with a target cell or they will die. </a:t>
            </a:r>
            <a:endParaRPr lang="en-US" sz="2400" dirty="0" smtClean="0"/>
          </a:p>
          <a:p>
            <a:endParaRPr lang="en-US" sz="2400" b="1" dirty="0" smtClean="0">
              <a:solidFill>
                <a:srgbClr val="FFFF00"/>
              </a:solidFill>
            </a:endParaRPr>
          </a:p>
          <a:p>
            <a:endParaRPr lang="en-US" sz="2400" b="1" dirty="0">
              <a:solidFill>
                <a:srgbClr val="FFFF00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</a:rPr>
              <a:t>Synaptic Pruning</a:t>
            </a:r>
            <a:r>
              <a:rPr lang="en-US" sz="2400" dirty="0" smtClean="0"/>
              <a:t>. </a:t>
            </a:r>
            <a:r>
              <a:rPr lang="en-US" sz="2400" b="1" dirty="0" smtClean="0"/>
              <a:t>There is an initial surplus of neural connections. Those that are not use – do not connect and communicate – are eliminated. </a:t>
            </a:r>
          </a:p>
        </p:txBody>
      </p:sp>
    </p:spTree>
    <p:extLst>
      <p:ext uri="{BB962C8B-B14F-4D97-AF65-F5344CB8AC3E}">
        <p14:creationId xmlns:p14="http://schemas.microsoft.com/office/powerpoint/2010/main" val="25690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Synaptic pruning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0182" y="1700379"/>
            <a:ext cx="7635239" cy="4816330"/>
          </a:xfrm>
        </p:spPr>
        <p:txBody>
          <a:bodyPr>
            <a:normAutofit/>
          </a:bodyPr>
          <a:lstStyle/>
          <a:p>
            <a:r>
              <a:rPr lang="en-US" b="1" dirty="0"/>
              <a:t>The brain becomes more </a:t>
            </a:r>
            <a:r>
              <a:rPr lang="en-US" b="1" u="sng" dirty="0"/>
              <a:t>efficient</a:t>
            </a:r>
            <a:r>
              <a:rPr lang="en-US" b="1" dirty="0"/>
              <a:t> by retaining only what it uses. What gets used depends on the thinking involved in adapting to our environment. </a:t>
            </a:r>
          </a:p>
          <a:p>
            <a:r>
              <a:rPr lang="en-US" b="1" dirty="0"/>
              <a:t>Synaptic formation and pruning goes on through childhood. </a:t>
            </a:r>
          </a:p>
          <a:p>
            <a:r>
              <a:rPr lang="en-US" b="1" dirty="0"/>
              <a:t>There is huge resurgence of pruning in adolescence and over 40% of synapses are eliminated. (so the brains efficiency increases a lot</a:t>
            </a:r>
            <a:r>
              <a:rPr lang="en-US" b="1" dirty="0" smtClean="0"/>
              <a:t>!)</a:t>
            </a:r>
          </a:p>
          <a:p>
            <a:endParaRPr lang="en-US" b="1" dirty="0"/>
          </a:p>
          <a:p>
            <a:r>
              <a:rPr lang="en-US" b="1" dirty="0" smtClean="0"/>
              <a:t>Pathologic pruning also underlies </a:t>
            </a:r>
            <a:r>
              <a:rPr lang="en-US" b="1" dirty="0" smtClean="0"/>
              <a:t>some</a:t>
            </a:r>
            <a:r>
              <a:rPr lang="en-US" b="1" dirty="0" smtClean="0"/>
              <a:t> </a:t>
            </a:r>
            <a:r>
              <a:rPr lang="en-US" b="1" dirty="0" smtClean="0"/>
              <a:t>MEBs</a:t>
            </a:r>
          </a:p>
          <a:p>
            <a:pPr lvl="1"/>
            <a:r>
              <a:rPr lang="en-US" b="1" i="1" dirty="0" smtClean="0"/>
              <a:t>E.g., Schizophrenia</a:t>
            </a:r>
            <a:r>
              <a:rPr lang="en-US" b="1" dirty="0" smtClean="0"/>
              <a:t> includes </a:t>
            </a:r>
            <a:r>
              <a:rPr lang="en-US" b="1" dirty="0" smtClean="0"/>
              <a:t>symptoms such as </a:t>
            </a:r>
            <a:r>
              <a:rPr lang="en-US" b="1" dirty="0" smtClean="0"/>
              <a:t>hallucinations </a:t>
            </a:r>
            <a:r>
              <a:rPr lang="en-US" b="1" dirty="0" smtClean="0"/>
              <a:t>that </a:t>
            </a:r>
            <a:r>
              <a:rPr lang="en-US" b="1" dirty="0" smtClean="0"/>
              <a:t>may involve a failure to eliminate unused connections, or the elimination of those that are </a:t>
            </a:r>
            <a:r>
              <a:rPr lang="en-US" b="1" dirty="0" smtClean="0"/>
              <a:t>being used</a:t>
            </a:r>
            <a:r>
              <a:rPr lang="en-US" b="1" dirty="0" smtClean="0"/>
              <a:t>. </a:t>
            </a:r>
            <a:endParaRPr lang="en-US" b="1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255725" y="5009906"/>
            <a:ext cx="3936274" cy="35602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725" y="2579579"/>
            <a:ext cx="3936274" cy="2786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32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myelination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" y="1588558"/>
            <a:ext cx="8288781" cy="4706225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b="1" dirty="0" smtClean="0">
                <a:solidFill>
                  <a:srgbClr val="FFFF00"/>
                </a:solidFill>
              </a:rPr>
              <a:t>Myelin</a:t>
            </a:r>
            <a:r>
              <a:rPr lang="en-US" b="1" dirty="0" smtClean="0"/>
              <a:t> is the fatty, whitish sheath that forms around axons and acts like insulation to promote more </a:t>
            </a:r>
            <a:r>
              <a:rPr lang="en-US" b="1" u="sng" dirty="0" smtClean="0"/>
              <a:t>rapid and efficient electrical impulses</a:t>
            </a:r>
            <a:r>
              <a:rPr lang="en-US" b="1" dirty="0" smtClean="0"/>
              <a:t> (improves communication). </a:t>
            </a:r>
          </a:p>
          <a:p>
            <a:endParaRPr lang="en-US" b="1" dirty="0"/>
          </a:p>
          <a:p>
            <a:r>
              <a:rPr lang="en-US" b="1" dirty="0" smtClean="0"/>
              <a:t>Becomes rapid 1-2 mo. prior to birth through the 2</a:t>
            </a:r>
            <a:r>
              <a:rPr lang="en-US" b="1" baseline="30000" dirty="0" smtClean="0"/>
              <a:t>nd</a:t>
            </a:r>
            <a:r>
              <a:rPr lang="en-US" b="1" dirty="0" smtClean="0"/>
              <a:t> year of life. </a:t>
            </a:r>
          </a:p>
          <a:p>
            <a:endParaRPr lang="en-US" b="1" dirty="0"/>
          </a:p>
          <a:p>
            <a:r>
              <a:rPr lang="en-US" b="1" dirty="0" smtClean="0"/>
              <a:t>Continues through adolescence and into adulthood.</a:t>
            </a:r>
          </a:p>
          <a:p>
            <a:endParaRPr lang="en-US" b="1" dirty="0"/>
          </a:p>
          <a:p>
            <a:r>
              <a:rPr lang="en-US" b="1" u="sng" dirty="0" smtClean="0"/>
              <a:t>Deficient myelin production</a:t>
            </a:r>
            <a:r>
              <a:rPr lang="en-US" b="1" dirty="0" smtClean="0"/>
              <a:t> may be involved in mental illnesses involving social withdrawal (e.g., depression, anxiety, schizophrenia, and autism). </a:t>
            </a:r>
          </a:p>
          <a:p>
            <a:pPr lvl="1"/>
            <a:r>
              <a:rPr lang="en-US" b="1" dirty="0" smtClean="0"/>
              <a:t>Severe social isolation may impair myelination.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408" y="2480617"/>
            <a:ext cx="3422364" cy="2365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03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b="1" dirty="0" smtClean="0"/>
              <a:t>(1) Post-mortem studies (static structures)</a:t>
            </a:r>
          </a:p>
          <a:p>
            <a:r>
              <a:rPr lang="en-US" sz="2400" b="1" dirty="0" smtClean="0"/>
              <a:t>(2) Brain imaging studies (active functions)</a:t>
            </a:r>
          </a:p>
          <a:p>
            <a:r>
              <a:rPr lang="en-US" sz="2400" b="1" dirty="0" smtClean="0"/>
              <a:t>(3) Animal studies (molecular and cellular development)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“Wiring” of neural architecture is neither fixed, nor static. It is a dynamic </a:t>
            </a:r>
            <a:r>
              <a:rPr lang="en-US" sz="2400" dirty="0" err="1" smtClean="0"/>
              <a:t>entitity</a:t>
            </a:r>
            <a:r>
              <a:rPr lang="en-US" sz="2400" dirty="0" smtClean="0"/>
              <a:t> that is shaped and reshaped throughout development by processes that have their own timetables.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-National Research Council and Institute of Medicine (2009)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997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timeline of events in </a:t>
            </a:r>
            <a:br>
              <a:rPr lang="en-US" dirty="0" smtClean="0"/>
            </a:br>
            <a:r>
              <a:rPr lang="en-US" dirty="0" smtClean="0"/>
              <a:t>brain development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15635" y="2577204"/>
            <a:ext cx="4280718" cy="324111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545888" y="2088065"/>
            <a:ext cx="4280720" cy="421939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429848" y="3129566"/>
            <a:ext cx="3146704" cy="1288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335436" y="6078828"/>
            <a:ext cx="3627482" cy="25929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80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the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475" y="1872588"/>
            <a:ext cx="7067281" cy="4618364"/>
          </a:xfrm>
        </p:spPr>
        <p:txBody>
          <a:bodyPr>
            <a:normAutofit lnSpcReduction="10000"/>
          </a:bodyPr>
          <a:lstStyle/>
          <a:p>
            <a:endParaRPr lang="en-US" sz="2400" dirty="0" smtClean="0"/>
          </a:p>
          <a:p>
            <a:r>
              <a:rPr lang="en-US" sz="2400" b="1" dirty="0" err="1" smtClean="0">
                <a:solidFill>
                  <a:srgbClr val="FFFF00"/>
                </a:solidFill>
              </a:rPr>
              <a:t>Neuralization</a:t>
            </a:r>
            <a:r>
              <a:rPr lang="en-US" sz="2400" dirty="0" smtClean="0"/>
              <a:t> – </a:t>
            </a:r>
            <a:r>
              <a:rPr lang="en-US" sz="2400" b="1" dirty="0" smtClean="0"/>
              <a:t>the process of neural system development.</a:t>
            </a:r>
          </a:p>
          <a:p>
            <a:pPr lvl="1"/>
            <a:r>
              <a:rPr lang="en-US" sz="2400" dirty="0" smtClean="0"/>
              <a:t>Begins around 2-3 wks. after conception.</a:t>
            </a:r>
          </a:p>
          <a:p>
            <a:pPr lvl="1"/>
            <a:r>
              <a:rPr lang="en-US" sz="2400" dirty="0" smtClean="0"/>
              <a:t>Starts as an undifferentiated layer of cells called the </a:t>
            </a:r>
            <a:r>
              <a:rPr lang="en-US" sz="2400" b="1" u="sng" dirty="0" smtClean="0"/>
              <a:t>neural plate</a:t>
            </a:r>
            <a:r>
              <a:rPr lang="en-US" sz="2400" dirty="0" smtClean="0"/>
              <a:t>. 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From front to back the neural plate becomes…</a:t>
            </a:r>
          </a:p>
          <a:p>
            <a:pPr lvl="1"/>
            <a:r>
              <a:rPr lang="en-US" sz="2400" b="1" dirty="0" smtClean="0"/>
              <a:t>Forebrain</a:t>
            </a:r>
            <a:r>
              <a:rPr lang="en-US" sz="2400" dirty="0" smtClean="0"/>
              <a:t> (cerebral cortexes), the </a:t>
            </a:r>
            <a:r>
              <a:rPr lang="en-US" sz="2400" b="1" dirty="0" smtClean="0"/>
              <a:t>midbrain</a:t>
            </a:r>
            <a:r>
              <a:rPr lang="en-US" sz="2400" dirty="0" smtClean="0"/>
              <a:t>, the </a:t>
            </a:r>
            <a:r>
              <a:rPr lang="en-US" sz="2400" b="1" dirty="0" smtClean="0"/>
              <a:t>hindbrain</a:t>
            </a:r>
            <a:r>
              <a:rPr lang="en-US" sz="2400" dirty="0" smtClean="0"/>
              <a:t> (brain stem and cerebellum), and the </a:t>
            </a:r>
            <a:r>
              <a:rPr lang="en-US" sz="2400" b="1" dirty="0" smtClean="0"/>
              <a:t>spinal cord </a:t>
            </a:r>
            <a:r>
              <a:rPr lang="en-US" sz="2400" dirty="0" smtClean="0"/>
              <a:t>and </a:t>
            </a:r>
            <a:r>
              <a:rPr lang="en-US" sz="2400" b="1" dirty="0" smtClean="0"/>
              <a:t>nervous system</a:t>
            </a:r>
            <a:r>
              <a:rPr lang="en-US" sz="2400" dirty="0" smtClean="0"/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202" y="2301857"/>
            <a:ext cx="4341704" cy="375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5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right cells </a:t>
            </a:r>
            <a:br>
              <a:rPr lang="en-US" dirty="0" smtClean="0"/>
            </a:br>
            <a:r>
              <a:rPr lang="en-US" dirty="0" smtClean="0"/>
              <a:t>in the right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7713617" cy="4024125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Neurons</a:t>
            </a:r>
            <a:r>
              <a:rPr lang="en-US" dirty="0" smtClean="0"/>
              <a:t> start to form between 5-25 wks. Then what?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TWO PROCESSES</a:t>
            </a:r>
          </a:p>
          <a:p>
            <a:pPr marL="0" indent="0">
              <a:buNone/>
            </a:pPr>
            <a:endParaRPr lang="en-US" b="1" u="sng" dirty="0" smtClean="0"/>
          </a:p>
          <a:p>
            <a:r>
              <a:rPr lang="en-US" dirty="0" smtClean="0"/>
              <a:t>(1) </a:t>
            </a:r>
            <a:r>
              <a:rPr lang="en-US" b="1" dirty="0" smtClean="0">
                <a:solidFill>
                  <a:srgbClr val="FFFF00"/>
                </a:solidFill>
              </a:rPr>
              <a:t>Neural differentiation </a:t>
            </a:r>
            <a:r>
              <a:rPr lang="en-US" dirty="0" smtClean="0"/>
              <a:t>– every cell becomes progressively more restricted until they differentiate into a specific type of neuron. </a:t>
            </a:r>
          </a:p>
          <a:p>
            <a:endParaRPr lang="en-US" dirty="0" smtClean="0"/>
          </a:p>
          <a:p>
            <a:r>
              <a:rPr lang="en-US" dirty="0" smtClean="0"/>
              <a:t>(2) </a:t>
            </a:r>
            <a:r>
              <a:rPr lang="en-US" b="1" dirty="0" smtClean="0">
                <a:solidFill>
                  <a:srgbClr val="FFFF00"/>
                </a:solidFill>
              </a:rPr>
              <a:t>Neural migration </a:t>
            </a:r>
            <a:r>
              <a:rPr lang="en-US" dirty="0" smtClean="0"/>
              <a:t>– neurons travel from the site of their origin to their final origin in the brain to provide the function they will ultimately serve.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221" y="2867299"/>
            <a:ext cx="3733991" cy="248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6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Neural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287" y="1110723"/>
            <a:ext cx="7517674" cy="4024125"/>
          </a:xfrm>
        </p:spPr>
        <p:txBody>
          <a:bodyPr>
            <a:noAutofit/>
          </a:bodyPr>
          <a:lstStyle/>
          <a:p>
            <a:endParaRPr lang="en-US" sz="2400" dirty="0" smtClean="0"/>
          </a:p>
          <a:p>
            <a:pPr marL="0" indent="0">
              <a:buNone/>
            </a:pPr>
            <a:r>
              <a:rPr lang="en-US" sz="2400" b="1" u="sng" dirty="0" smtClean="0"/>
              <a:t>Destination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The neurons path is determined by timing and position at origin.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u="sng" dirty="0" smtClean="0"/>
              <a:t>Course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The “map” to destination is made up of molecular signals from neighboring cells that guide migration to its proper, final destination.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u="sng" dirty="0" smtClean="0"/>
              <a:t>Travel times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Peak time for migration is around 20 wks. and it ends around 30 wks.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125" y="2276303"/>
            <a:ext cx="3062608" cy="15558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125" y="4051011"/>
            <a:ext cx="3655590" cy="216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Disturbed neural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b="1" dirty="0" smtClean="0"/>
              <a:t>An accumulation of neurons in the wrong areas of the brain results in disorganized brain structure and with malfunction. </a:t>
            </a:r>
          </a:p>
          <a:p>
            <a:endParaRPr lang="en-US" sz="2400" dirty="0"/>
          </a:p>
          <a:p>
            <a:pPr lvl="1"/>
            <a:r>
              <a:rPr lang="en-US" sz="2400" b="1" dirty="0" smtClean="0"/>
              <a:t>Seizures</a:t>
            </a:r>
            <a:r>
              <a:rPr lang="en-US" sz="2400" dirty="0" smtClean="0"/>
              <a:t> are gross forms malfunction</a:t>
            </a:r>
          </a:p>
          <a:p>
            <a:pPr marL="457200" lvl="1" indent="0">
              <a:buNone/>
            </a:pPr>
            <a:endParaRPr lang="en-US" sz="2200" dirty="0"/>
          </a:p>
          <a:p>
            <a:pPr lvl="1"/>
            <a:r>
              <a:rPr lang="en-US" sz="2200" b="1" dirty="0" smtClean="0"/>
              <a:t>Impaired cognition </a:t>
            </a:r>
            <a:r>
              <a:rPr lang="en-US" sz="2200" dirty="0" smtClean="0"/>
              <a:t>(e.g., learning and memory)</a:t>
            </a:r>
          </a:p>
          <a:p>
            <a:pPr lvl="1"/>
            <a:r>
              <a:rPr lang="en-US" sz="2200" b="1" dirty="0" smtClean="0"/>
              <a:t>Mental-Emotional-Behavior disorders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19932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235" y="1946365"/>
            <a:ext cx="7243354" cy="4024125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b="1" dirty="0" smtClean="0"/>
              <a:t>Once “in place” neurons connect via axons and dendrites and communicate by passing neurotransmitter (“brain chemical) messages through the synapse.</a:t>
            </a:r>
          </a:p>
          <a:p>
            <a:pPr lvl="1"/>
            <a:r>
              <a:rPr lang="en-US" b="1" dirty="0" smtClean="0"/>
              <a:t>Synapses rapidly increase 24-28 wks. prenatal.</a:t>
            </a:r>
          </a:p>
          <a:p>
            <a:pPr lvl="1"/>
            <a:r>
              <a:rPr lang="en-US" b="1" dirty="0" smtClean="0"/>
              <a:t>40,000 synapses/second 3-15 mo. postnatal.</a:t>
            </a:r>
          </a:p>
          <a:p>
            <a:endParaRPr lang="en-US" b="1" dirty="0"/>
          </a:p>
          <a:p>
            <a:r>
              <a:rPr lang="en-US" b="1" dirty="0" smtClean="0"/>
              <a:t>Some connections are proximal. Some are distal. </a:t>
            </a:r>
          </a:p>
          <a:p>
            <a:endParaRPr lang="en-US" b="1" dirty="0"/>
          </a:p>
          <a:p>
            <a:r>
              <a:rPr lang="en-US" b="1" dirty="0" smtClean="0"/>
              <a:t>A diverse and complex communication network is formed across the brain. 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154" y="2194559"/>
            <a:ext cx="4024125" cy="40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899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Synaptic miscommunication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7230291" cy="4024125"/>
          </a:xfrm>
        </p:spPr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Synaptic communication allows for learning, memory, and emotions to occur.</a:t>
            </a:r>
          </a:p>
          <a:p>
            <a:endParaRPr lang="en-US" b="1" dirty="0"/>
          </a:p>
          <a:p>
            <a:r>
              <a:rPr lang="en-US" b="1" dirty="0" smtClean="0"/>
              <a:t>Faulty communication at the synapse (e.g., too much or too little neurotransmitter) appears to be involved in may mental, emotional, and behavioral disorders. </a:t>
            </a:r>
          </a:p>
          <a:p>
            <a:pPr lvl="1"/>
            <a:r>
              <a:rPr lang="en-US" b="1" dirty="0" smtClean="0"/>
              <a:t>E.g., cognitive disabilities, depression, autism, etc. 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503" y="2416629"/>
            <a:ext cx="3400697" cy="3287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47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124</TotalTime>
  <Words>660</Words>
  <Application>Microsoft Office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Century Gothic</vt:lpstr>
      <vt:lpstr>Vapor Trail</vt:lpstr>
      <vt:lpstr>Prenatal Brain development</vt:lpstr>
      <vt:lpstr>Common methods</vt:lpstr>
      <vt:lpstr>A timeline of events in  brain development</vt:lpstr>
      <vt:lpstr>Setting up the nervous system</vt:lpstr>
      <vt:lpstr>The right cells  in the right place</vt:lpstr>
      <vt:lpstr>Neural Migration</vt:lpstr>
      <vt:lpstr>Disturbed neural migration</vt:lpstr>
      <vt:lpstr>Establishing connections</vt:lpstr>
      <vt:lpstr>Synaptic miscommunication</vt:lpstr>
      <vt:lpstr>Use it or lose it</vt:lpstr>
      <vt:lpstr>Synaptic pruning</vt:lpstr>
      <vt:lpstr>myelination</vt:lpstr>
    </vt:vector>
  </TitlesOfParts>
  <Company>Elizabethtown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Prenatal Brain development</dc:title>
  <dc:creator>Mahoney, Joseph L</dc:creator>
  <cp:lastModifiedBy>Mahoney, Joseph L</cp:lastModifiedBy>
  <cp:revision>21</cp:revision>
  <dcterms:created xsi:type="dcterms:W3CDTF">2015-08-29T12:53:14Z</dcterms:created>
  <dcterms:modified xsi:type="dcterms:W3CDTF">2015-08-29T20:40:46Z</dcterms:modified>
</cp:coreProperties>
</file>