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65" r:id="rId3"/>
    <p:sldId id="274" r:id="rId4"/>
    <p:sldId id="289" r:id="rId5"/>
    <p:sldId id="301" r:id="rId6"/>
    <p:sldId id="290" r:id="rId7"/>
    <p:sldId id="299" r:id="rId8"/>
    <p:sldId id="300" r:id="rId9"/>
    <p:sldId id="302" r:id="rId10"/>
    <p:sldId id="303" r:id="rId11"/>
    <p:sldId id="304" r:id="rId12"/>
    <p:sldId id="305" r:id="rId13"/>
    <p:sldId id="291" r:id="rId14"/>
    <p:sldId id="306" r:id="rId15"/>
    <p:sldId id="307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9619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8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3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Implementation and Dissemination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 372: Developmental Psychology and Social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Emphasize the Relevant Benefits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E-town’s Motto: </a:t>
            </a:r>
            <a:r>
              <a:rPr lang="en-US" sz="3200" b="1" i="1" dirty="0" smtClean="0"/>
              <a:t>Educate for Service</a:t>
            </a:r>
          </a:p>
          <a:p>
            <a:pPr marL="45720" indent="0">
              <a:buNone/>
            </a:pPr>
            <a:endParaRPr lang="en-US" sz="3200" b="1" dirty="0" smtClean="0"/>
          </a:p>
          <a:p>
            <a:pPr lvl="1"/>
            <a:r>
              <a:rPr lang="en-US" sz="3000" b="1" dirty="0" smtClean="0"/>
              <a:t>This project </a:t>
            </a:r>
            <a:r>
              <a:rPr lang="en-US" sz="3000" b="1" u="sng" dirty="0" smtClean="0"/>
              <a:t>is</a:t>
            </a:r>
            <a:r>
              <a:rPr lang="en-US" sz="3000" b="1" dirty="0" smtClean="0"/>
              <a:t> community-based learning</a:t>
            </a:r>
          </a:p>
          <a:p>
            <a:pPr lvl="1"/>
            <a:r>
              <a:rPr lang="en-US" sz="3000" b="1" dirty="0" smtClean="0"/>
              <a:t>This project </a:t>
            </a:r>
            <a:r>
              <a:rPr lang="en-US" sz="3000" b="1" u="sng" dirty="0" smtClean="0"/>
              <a:t>is</a:t>
            </a:r>
            <a:r>
              <a:rPr lang="en-US" sz="3000" b="1" dirty="0"/>
              <a:t> </a:t>
            </a:r>
            <a:r>
              <a:rPr lang="en-US" sz="3000" b="1" dirty="0" smtClean="0"/>
              <a:t>applied or action research</a:t>
            </a:r>
          </a:p>
        </p:txBody>
      </p:sp>
    </p:spTree>
    <p:extLst>
      <p:ext uri="{BB962C8B-B14F-4D97-AF65-F5344CB8AC3E}">
        <p14:creationId xmlns:p14="http://schemas.microsoft.com/office/powerpoint/2010/main" val="17835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Emphasize the Relevant Benefits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600" b="1" dirty="0" smtClean="0"/>
              <a:t>Projects Sustainability is Important</a:t>
            </a:r>
          </a:p>
          <a:p>
            <a:pPr lvl="1"/>
            <a:endParaRPr lang="en-US" sz="3200" b="1" dirty="0"/>
          </a:p>
          <a:p>
            <a:pPr lvl="1"/>
            <a:r>
              <a:rPr lang="en-US" sz="3200" b="1" dirty="0" smtClean="0"/>
              <a:t> </a:t>
            </a:r>
            <a:r>
              <a:rPr lang="en-US" sz="3200" b="1" dirty="0" smtClean="0"/>
              <a:t>6 </a:t>
            </a:r>
            <a:r>
              <a:rPr lang="en-US" sz="3200" b="1" dirty="0" smtClean="0"/>
              <a:t>students who will continue in Spring 2016</a:t>
            </a:r>
          </a:p>
          <a:p>
            <a:pPr lvl="2"/>
            <a:r>
              <a:rPr lang="en-US" sz="3200" b="1" dirty="0" smtClean="0"/>
              <a:t>Option to continue in 2016-2017</a:t>
            </a:r>
          </a:p>
        </p:txBody>
      </p:sp>
    </p:spTree>
    <p:extLst>
      <p:ext uri="{BB962C8B-B14F-4D97-AF65-F5344CB8AC3E}">
        <p14:creationId xmlns:p14="http://schemas.microsoft.com/office/powerpoint/2010/main" val="25321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Strategies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b="1" dirty="0" smtClean="0"/>
              <a:t>Public Education</a:t>
            </a:r>
          </a:p>
          <a:p>
            <a:pPr lvl="1"/>
            <a:r>
              <a:rPr lang="en-US" sz="2400" b="1" dirty="0" smtClean="0"/>
              <a:t>Smoking decreased 58.2% since 1964</a:t>
            </a:r>
          </a:p>
          <a:p>
            <a:pPr lvl="1"/>
            <a:r>
              <a:rPr lang="en-US" sz="2400" b="1" dirty="0" smtClean="0"/>
              <a:t>15% decline the 3 months following the first Surgeon General report in 1964</a:t>
            </a:r>
          </a:p>
          <a:p>
            <a:pPr lvl="1"/>
            <a:endParaRPr lang="en-US" sz="2400" b="1" dirty="0"/>
          </a:p>
          <a:p>
            <a:r>
              <a:rPr lang="en-US" sz="2800" b="1" dirty="0" smtClean="0"/>
              <a:t>Public Education about Stigma is Essential</a:t>
            </a:r>
          </a:p>
          <a:p>
            <a:pPr lvl="1"/>
            <a:r>
              <a:rPr lang="en-US" sz="2400" b="1" dirty="0" smtClean="0"/>
              <a:t>Generate public support for those who need help</a:t>
            </a:r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Strategies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707880" cy="412762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500" b="1" dirty="0" smtClean="0"/>
              <a:t>Dissemination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</a:rPr>
              <a:t>Widespread communication </a:t>
            </a:r>
            <a:r>
              <a:rPr lang="en-US" sz="3000" b="1" dirty="0" smtClean="0"/>
              <a:t>about MEB disorders to students, parents, community decision-makers, and policy makers</a:t>
            </a:r>
          </a:p>
          <a:p>
            <a:pPr lvl="2"/>
            <a:r>
              <a:rPr lang="en-US" sz="2800" b="1" dirty="0" smtClean="0"/>
              <a:t>Use of technology</a:t>
            </a:r>
          </a:p>
          <a:p>
            <a:pPr lvl="3"/>
            <a:r>
              <a:rPr lang="en-US" sz="2400" b="1" dirty="0" smtClean="0"/>
              <a:t>Campus-wide survey</a:t>
            </a:r>
          </a:p>
          <a:p>
            <a:pPr lvl="1"/>
            <a:endParaRPr lang="en-US" sz="3000" b="1" dirty="0"/>
          </a:p>
          <a:p>
            <a:pPr lvl="1"/>
            <a:r>
              <a:rPr lang="en-US" sz="3000" b="1" dirty="0" smtClean="0">
                <a:solidFill>
                  <a:srgbClr val="FF0000"/>
                </a:solidFill>
              </a:rPr>
              <a:t>Opinion leaders</a:t>
            </a:r>
          </a:p>
          <a:p>
            <a:pPr lvl="2"/>
            <a:r>
              <a:rPr lang="en-US" sz="2600" b="1" dirty="0" smtClean="0"/>
              <a:t>Peer-to-peer messages do increase help seeking</a:t>
            </a:r>
          </a:p>
          <a:p>
            <a:pPr lvl="3"/>
            <a:r>
              <a:rPr lang="en-US" sz="2200" b="1" dirty="0" smtClean="0"/>
              <a:t>E.g., HIV and suicide prevention</a:t>
            </a:r>
          </a:p>
          <a:p>
            <a:pPr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017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Strategies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707880" cy="412762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500" b="1" dirty="0" smtClean="0"/>
              <a:t>Marketing</a:t>
            </a:r>
          </a:p>
          <a:p>
            <a:pPr lvl="1"/>
            <a:r>
              <a:rPr lang="en-US" sz="3300" b="1" dirty="0" smtClean="0"/>
              <a:t>E-town is a Stigma Free Campus?</a:t>
            </a:r>
          </a:p>
          <a:p>
            <a:pPr lvl="2"/>
            <a:r>
              <a:rPr lang="en-US" sz="2900" b="1" dirty="0" smtClean="0"/>
              <a:t>MEBs not identified under harassment or bias</a:t>
            </a:r>
          </a:p>
          <a:p>
            <a:pPr lvl="1"/>
            <a:endParaRPr lang="en-US" sz="3300" b="1" dirty="0"/>
          </a:p>
          <a:p>
            <a:pPr lvl="1"/>
            <a:r>
              <a:rPr lang="en-US" sz="3300" b="1" dirty="0" smtClean="0"/>
              <a:t>Work with campus marketing</a:t>
            </a:r>
          </a:p>
          <a:p>
            <a:pPr lvl="2"/>
            <a:r>
              <a:rPr lang="en-US" sz="3100" b="1" dirty="0" smtClean="0"/>
              <a:t>Appropriate venue for students</a:t>
            </a:r>
          </a:p>
          <a:p>
            <a:pPr lvl="2"/>
            <a:r>
              <a:rPr lang="en-US" sz="3100" b="1" dirty="0" smtClean="0"/>
              <a:t>Especially the highest risk students</a:t>
            </a:r>
          </a:p>
        </p:txBody>
      </p:sp>
    </p:spTree>
    <p:extLst>
      <p:ext uri="{BB962C8B-B14F-4D97-AF65-F5344CB8AC3E}">
        <p14:creationId xmlns:p14="http://schemas.microsoft.com/office/powerpoint/2010/main" val="93245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earning 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3200" dirty="0" smtClean="0"/>
              <a:t>(1) Three Approaches to Implementation</a:t>
            </a:r>
          </a:p>
          <a:p>
            <a:pPr lvl="0" algn="l"/>
            <a:r>
              <a:rPr lang="en-US" sz="3200" dirty="0" smtClean="0"/>
              <a:t>(2) Implementation Challenges</a:t>
            </a:r>
          </a:p>
          <a:p>
            <a:pPr lvl="0" algn="l"/>
            <a:r>
              <a:rPr lang="en-US" sz="3200" dirty="0" smtClean="0"/>
              <a:t>(3) Strategies for Dissemination</a:t>
            </a:r>
          </a:p>
          <a:p>
            <a:pPr lvl="0" algn="l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602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earning 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3200" dirty="0" smtClean="0"/>
              <a:t>(1) Three Approaches to Implementation</a:t>
            </a:r>
          </a:p>
          <a:p>
            <a:pPr lvl="0" algn="l"/>
            <a:r>
              <a:rPr lang="en-US" sz="3200" dirty="0" smtClean="0"/>
              <a:t>(2) Implementation Challenges</a:t>
            </a:r>
          </a:p>
          <a:p>
            <a:pPr lvl="0" algn="l"/>
            <a:r>
              <a:rPr lang="en-US" sz="3200" dirty="0" smtClean="0"/>
              <a:t>(3) Strategies for Dissemination</a:t>
            </a:r>
          </a:p>
          <a:p>
            <a:pPr lvl="0" algn="l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Sadly…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Most interventions have not been rigorously evaluated and, for those that have demonstrated benefits, they have generally not been widely implemented.</a:t>
            </a:r>
          </a:p>
          <a:p>
            <a:r>
              <a:rPr lang="en-US" sz="2800" b="1" dirty="0" smtClean="0"/>
              <a:t>“Implementation of </a:t>
            </a:r>
            <a:r>
              <a:rPr lang="en-US" sz="2800" b="1" u="sng" dirty="0" smtClean="0"/>
              <a:t>effective</a:t>
            </a:r>
            <a:r>
              <a:rPr lang="en-US" sz="2800" b="1" dirty="0" smtClean="0"/>
              <a:t> interventions has been modest at best.” (p. 309)</a:t>
            </a:r>
          </a:p>
          <a:p>
            <a:pPr lvl="1"/>
            <a:r>
              <a:rPr lang="en-US" sz="2600" b="1" dirty="0" smtClean="0"/>
              <a:t>81.8% of public schools have a substance use intervention</a:t>
            </a:r>
          </a:p>
          <a:p>
            <a:pPr lvl="1"/>
            <a:r>
              <a:rPr lang="en-US" sz="2600" b="1" dirty="0" smtClean="0"/>
              <a:t>26.8% use a tested and effective curricula</a:t>
            </a:r>
          </a:p>
          <a:p>
            <a:pPr lvl="2"/>
            <a:r>
              <a:rPr lang="en-US" sz="2400" b="1" dirty="0" smtClean="0"/>
              <a:t>They often fail to implement effective programs with fidelity</a:t>
            </a:r>
          </a:p>
          <a:p>
            <a:pPr lvl="3"/>
            <a:r>
              <a:rPr lang="en-US" sz="2200" b="1" dirty="0" smtClean="0"/>
              <a:t>E.g., Mentoring and dosage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146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Happily…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It can be done!</a:t>
            </a:r>
          </a:p>
          <a:p>
            <a:r>
              <a:rPr lang="en-US" sz="2800" b="1" dirty="0" smtClean="0"/>
              <a:t>We have considered several exceptions….</a:t>
            </a:r>
          </a:p>
          <a:p>
            <a:pPr lvl="1"/>
            <a:r>
              <a:rPr lang="en-US" sz="2400" b="1" dirty="0" smtClean="0"/>
              <a:t>Head Start</a:t>
            </a:r>
          </a:p>
          <a:p>
            <a:pPr lvl="1"/>
            <a:r>
              <a:rPr lang="en-US" sz="2400" b="1" dirty="0" smtClean="0"/>
              <a:t>Home Visitation Programs</a:t>
            </a:r>
          </a:p>
          <a:p>
            <a:pPr lvl="1"/>
            <a:r>
              <a:rPr lang="en-US" sz="2400" b="1" dirty="0" smtClean="0"/>
              <a:t>Mentoring</a:t>
            </a:r>
          </a:p>
          <a:p>
            <a:pPr lvl="1"/>
            <a:r>
              <a:rPr lang="en-US" sz="2400" b="1" dirty="0" smtClean="0"/>
              <a:t>Organized Activities</a:t>
            </a:r>
          </a:p>
          <a:p>
            <a:pPr lvl="1"/>
            <a:r>
              <a:rPr lang="en-US" sz="2400" b="1" dirty="0" smtClean="0"/>
              <a:t>PATHS Curriculum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083" y="3030347"/>
            <a:ext cx="442743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(1) Implement an </a:t>
            </a:r>
            <a:r>
              <a:rPr lang="en-US" sz="2400" b="1" u="sng" dirty="0" smtClean="0">
                <a:solidFill>
                  <a:srgbClr val="FF0000"/>
                </a:solidFill>
              </a:rPr>
              <a:t>existing</a:t>
            </a:r>
            <a:r>
              <a:rPr lang="en-US" sz="2400" b="1" dirty="0" smtClean="0"/>
              <a:t> evidence-based program</a:t>
            </a:r>
          </a:p>
          <a:p>
            <a:pPr lvl="1"/>
            <a:r>
              <a:rPr lang="en-US" sz="2000" b="1" dirty="0" smtClean="0"/>
              <a:t>“</a:t>
            </a:r>
            <a:r>
              <a:rPr lang="en-US" sz="2000" b="1" dirty="0" smtClean="0">
                <a:solidFill>
                  <a:srgbClr val="FF0000"/>
                </a:solidFill>
              </a:rPr>
              <a:t>As Is</a:t>
            </a:r>
            <a:r>
              <a:rPr lang="en-US" sz="2000" b="1" dirty="0" smtClean="0"/>
              <a:t>” approach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Ideal</a:t>
            </a:r>
            <a:r>
              <a:rPr lang="en-US" sz="2000" b="1" dirty="0" smtClean="0"/>
              <a:t>: Standardized curricula, manuals, taped media, etc. so that fidelity is high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High confidence </a:t>
            </a:r>
            <a:r>
              <a:rPr lang="en-US" sz="2000" b="1" dirty="0" smtClean="0"/>
              <a:t>this will work </a:t>
            </a:r>
            <a:r>
              <a:rPr lang="en-US" sz="2000" b="1" u="sng" dirty="0" smtClean="0"/>
              <a:t>if</a:t>
            </a:r>
            <a:r>
              <a:rPr lang="en-US" sz="2000" b="1" dirty="0" smtClean="0"/>
              <a:t> the population is similar to existing successful efforts</a:t>
            </a:r>
          </a:p>
          <a:p>
            <a:pPr lvl="1"/>
            <a:endParaRPr lang="en-US" sz="2000" b="1" dirty="0"/>
          </a:p>
          <a:p>
            <a:r>
              <a:rPr lang="en-US" sz="2400" b="1" dirty="0" smtClean="0"/>
              <a:t>Challenges</a:t>
            </a:r>
          </a:p>
          <a:p>
            <a:pPr lvl="1"/>
            <a:r>
              <a:rPr lang="en-US" sz="2000" b="1" dirty="0" smtClean="0"/>
              <a:t>May not fit in a new setting</a:t>
            </a:r>
          </a:p>
          <a:p>
            <a:pPr lvl="1"/>
            <a:r>
              <a:rPr lang="en-US" sz="2000" b="1" dirty="0" smtClean="0"/>
              <a:t>Ownership or “buy in” may be low</a:t>
            </a:r>
          </a:p>
          <a:p>
            <a:pPr lvl="1"/>
            <a:r>
              <a:rPr lang="en-US" sz="2000" b="1" dirty="0" smtClean="0"/>
              <a:t>There may be low awareness of successful programs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(2) </a:t>
            </a:r>
            <a:r>
              <a:rPr lang="en-US" sz="2400" b="1" dirty="0" smtClean="0">
                <a:solidFill>
                  <a:srgbClr val="FF0000"/>
                </a:solidFill>
              </a:rPr>
              <a:t>Adaptation</a:t>
            </a:r>
            <a:r>
              <a:rPr lang="en-US" sz="2400" b="1" dirty="0" smtClean="0"/>
              <a:t> of an </a:t>
            </a:r>
            <a:r>
              <a:rPr lang="en-US" sz="2400" b="1" u="sng" dirty="0" smtClean="0"/>
              <a:t>existing</a:t>
            </a:r>
            <a:r>
              <a:rPr lang="en-US" sz="2400" b="1" dirty="0" smtClean="0"/>
              <a:t> program to the community</a:t>
            </a:r>
          </a:p>
          <a:p>
            <a:pPr lvl="1"/>
            <a:r>
              <a:rPr lang="en-US" sz="2000" b="1" dirty="0" smtClean="0"/>
              <a:t>“</a:t>
            </a:r>
            <a:r>
              <a:rPr lang="en-US" sz="2000" b="1" dirty="0" smtClean="0">
                <a:solidFill>
                  <a:srgbClr val="FF0000"/>
                </a:solidFill>
              </a:rPr>
              <a:t>Have it your way</a:t>
            </a:r>
            <a:r>
              <a:rPr lang="en-US" sz="2000" b="1" dirty="0" smtClean="0"/>
              <a:t>” approach, “</a:t>
            </a:r>
            <a:r>
              <a:rPr lang="en-US" sz="2000" b="1" dirty="0" smtClean="0">
                <a:solidFill>
                  <a:srgbClr val="FF0000"/>
                </a:solidFill>
              </a:rPr>
              <a:t>What makes sense here</a:t>
            </a:r>
            <a:r>
              <a:rPr lang="en-US" sz="2000" b="1" dirty="0" smtClean="0"/>
              <a:t>?”</a:t>
            </a:r>
          </a:p>
          <a:p>
            <a:pPr lvl="1"/>
            <a:r>
              <a:rPr lang="en-US" sz="2000" b="1" dirty="0" smtClean="0"/>
              <a:t>Focus is on </a:t>
            </a:r>
            <a:r>
              <a:rPr lang="en-US" sz="2000" b="1" dirty="0" smtClean="0">
                <a:solidFill>
                  <a:srgbClr val="FF0000"/>
                </a:solidFill>
              </a:rPr>
              <a:t>community needs </a:t>
            </a:r>
            <a:r>
              <a:rPr lang="en-US" sz="2000" b="1" dirty="0" smtClean="0"/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cultural relevance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Researcher-community collaboration </a:t>
            </a:r>
            <a:r>
              <a:rPr lang="en-US" sz="2000" b="1" dirty="0" smtClean="0"/>
              <a:t>is high to create/modify, implement, and evaluate</a:t>
            </a:r>
            <a:endParaRPr lang="en-US" sz="2000" b="1" dirty="0"/>
          </a:p>
          <a:p>
            <a:r>
              <a:rPr lang="en-US" sz="2400" b="1" dirty="0" smtClean="0"/>
              <a:t>Challenges</a:t>
            </a:r>
          </a:p>
          <a:p>
            <a:pPr lvl="1"/>
            <a:r>
              <a:rPr lang="en-US" sz="2000" b="1" dirty="0" smtClean="0"/>
              <a:t>Finding a successful program that is “generic” enough that it can be adapted, but retain its core components, and remain effective</a:t>
            </a:r>
          </a:p>
          <a:p>
            <a:pPr lvl="1"/>
            <a:r>
              <a:rPr lang="en-US" sz="2000" b="1" dirty="0" smtClean="0"/>
              <a:t>Finding program content that is welcoming to the target culture so that it will be endorsed (not just allowed or tolerated)</a:t>
            </a:r>
          </a:p>
        </p:txBody>
      </p:sp>
    </p:spTree>
    <p:extLst>
      <p:ext uri="{BB962C8B-B14F-4D97-AF65-F5344CB8AC3E}">
        <p14:creationId xmlns:p14="http://schemas.microsoft.com/office/powerpoint/2010/main" val="32044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(3) </a:t>
            </a:r>
            <a:r>
              <a:rPr lang="en-US" sz="2400" b="1" dirty="0" smtClean="0">
                <a:solidFill>
                  <a:srgbClr val="FF0000"/>
                </a:solidFill>
              </a:rPr>
              <a:t>Community-driven </a:t>
            </a:r>
            <a:r>
              <a:rPr lang="en-US" sz="2400" b="1" dirty="0" smtClean="0"/>
              <a:t>approach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400" b="1" dirty="0" smtClean="0"/>
              <a:t>Often driven by community leaders who partner with researchers</a:t>
            </a:r>
          </a:p>
          <a:p>
            <a:pPr lvl="1"/>
            <a:r>
              <a:rPr lang="en-US" sz="2400" b="1" dirty="0" smtClean="0"/>
              <a:t>Community-driven agenda so “buy in” in is high if…</a:t>
            </a:r>
          </a:p>
          <a:p>
            <a:pPr lvl="1"/>
            <a:r>
              <a:rPr lang="en-US" sz="2400" b="1" dirty="0" smtClean="0"/>
              <a:t>…researchers develop a </a:t>
            </a:r>
            <a:r>
              <a:rPr lang="en-US" sz="2400" b="1" dirty="0" smtClean="0">
                <a:solidFill>
                  <a:srgbClr val="FF0000"/>
                </a:solidFill>
              </a:rPr>
              <a:t>win-win relationship </a:t>
            </a:r>
            <a:r>
              <a:rPr lang="en-US" sz="2400" b="1" dirty="0" smtClean="0"/>
              <a:t>with the community</a:t>
            </a: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Trust and mutual respect</a:t>
            </a:r>
          </a:p>
          <a:p>
            <a:pPr lvl="2"/>
            <a:r>
              <a:rPr lang="en-US" sz="2000" b="1" dirty="0" smtClean="0"/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shared vision or consensus </a:t>
            </a:r>
            <a:r>
              <a:rPr lang="en-US" sz="2000" b="1" dirty="0" smtClean="0"/>
              <a:t>on program components, implementation,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38487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Implementation 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(1) Unsupportive policies or regulations</a:t>
            </a:r>
          </a:p>
          <a:p>
            <a:r>
              <a:rPr lang="en-US" sz="2800" b="1" dirty="0" smtClean="0"/>
              <a:t>(2) Lack of funding</a:t>
            </a:r>
          </a:p>
          <a:p>
            <a:pPr lvl="1"/>
            <a:r>
              <a:rPr lang="en-US" sz="2400" b="1" dirty="0" smtClean="0"/>
              <a:t>Cost of labor</a:t>
            </a:r>
          </a:p>
          <a:p>
            <a:pPr lvl="1"/>
            <a:r>
              <a:rPr lang="en-US" sz="2400" b="1" dirty="0" smtClean="0"/>
              <a:t>Materials</a:t>
            </a:r>
          </a:p>
          <a:p>
            <a:pPr lvl="1"/>
            <a:r>
              <a:rPr lang="en-US" sz="2400" b="1" dirty="0" smtClean="0"/>
              <a:t>Technical assistance</a:t>
            </a:r>
          </a:p>
          <a:p>
            <a:r>
              <a:rPr lang="en-US" sz="2600" b="1" dirty="0" smtClean="0"/>
              <a:t>(3) Time</a:t>
            </a:r>
          </a:p>
        </p:txBody>
      </p:sp>
    </p:spTree>
    <p:extLst>
      <p:ext uri="{BB962C8B-B14F-4D97-AF65-F5344CB8AC3E}">
        <p14:creationId xmlns:p14="http://schemas.microsoft.com/office/powerpoint/2010/main" val="53320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Emphasize the Relevant Benefits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Primary Mission of the College is Education</a:t>
            </a:r>
          </a:p>
          <a:p>
            <a:pPr lvl="1"/>
            <a:r>
              <a:rPr lang="en-US" sz="2800" b="1" dirty="0" smtClean="0"/>
              <a:t>Depends on effective recruitment, retention, and healthy students</a:t>
            </a:r>
          </a:p>
          <a:p>
            <a:pPr lvl="1"/>
            <a:r>
              <a:rPr lang="en-US" sz="2800" b="1" dirty="0" smtClean="0"/>
              <a:t>Costs of MEBs such as anxiety are high</a:t>
            </a:r>
          </a:p>
          <a:p>
            <a:pPr lvl="2"/>
            <a:r>
              <a:rPr lang="en-US" sz="2400" b="1" dirty="0" smtClean="0"/>
              <a:t>Student drop out</a:t>
            </a:r>
          </a:p>
          <a:p>
            <a:pPr lvl="2"/>
            <a:r>
              <a:rPr lang="en-US" sz="2400" b="1" dirty="0" smtClean="0"/>
              <a:t>Student functioning is impaired</a:t>
            </a:r>
          </a:p>
          <a:p>
            <a:pPr lvl="2"/>
            <a:r>
              <a:rPr lang="en-US" sz="2400" b="1" dirty="0" smtClean="0"/>
              <a:t>Additional time and resources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419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0</TotalTime>
  <Words>596</Words>
  <Application>Microsoft Office PowerPoint</Application>
  <PresentationFormat>Widescreen</PresentationFormat>
  <Paragraphs>112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Corbel</vt:lpstr>
      <vt:lpstr>Euphemia</vt:lpstr>
      <vt:lpstr>Wingdings</vt:lpstr>
      <vt:lpstr>Banded Design Blue 16x9</vt:lpstr>
      <vt:lpstr>Implementation and Dissemination</vt:lpstr>
      <vt:lpstr>Learning Objectives </vt:lpstr>
      <vt:lpstr>Sadly…</vt:lpstr>
      <vt:lpstr>Happily…</vt:lpstr>
      <vt:lpstr>Three Approaches</vt:lpstr>
      <vt:lpstr>Three Approaches</vt:lpstr>
      <vt:lpstr>Three Approaches</vt:lpstr>
      <vt:lpstr>Implementation Challenges</vt:lpstr>
      <vt:lpstr>Emphasize the Relevant Benefits</vt:lpstr>
      <vt:lpstr>Emphasize the Relevant Benefits</vt:lpstr>
      <vt:lpstr>Emphasize the Relevant Benefits</vt:lpstr>
      <vt:lpstr>Strategies</vt:lpstr>
      <vt:lpstr>Strategies</vt:lpstr>
      <vt:lpstr>Strategies</vt:lpstr>
      <vt:lpstr>Learning Objectives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2015-11-22T14:32:19Z</dcterms:created>
  <dcterms:modified xsi:type="dcterms:W3CDTF">2015-11-24T13:47:54Z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