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310" r:id="rId3"/>
    <p:sldId id="311" r:id="rId4"/>
    <p:sldId id="295" r:id="rId5"/>
    <p:sldId id="265" r:id="rId6"/>
    <p:sldId id="268" r:id="rId7"/>
    <p:sldId id="269" r:id="rId8"/>
    <p:sldId id="294" r:id="rId9"/>
    <p:sldId id="266" r:id="rId10"/>
    <p:sldId id="267" r:id="rId11"/>
    <p:sldId id="270" r:id="rId12"/>
    <p:sldId id="271" r:id="rId13"/>
    <p:sldId id="274" r:id="rId14"/>
    <p:sldId id="296" r:id="rId15"/>
    <p:sldId id="301" r:id="rId16"/>
    <p:sldId id="300" r:id="rId17"/>
    <p:sldId id="305" r:id="rId18"/>
    <p:sldId id="306" r:id="rId19"/>
    <p:sldId id="307" r:id="rId20"/>
    <p:sldId id="278" r:id="rId21"/>
    <p:sldId id="280" r:id="rId22"/>
    <p:sldId id="281" r:id="rId23"/>
    <p:sldId id="282" r:id="rId24"/>
    <p:sldId id="284" r:id="rId25"/>
    <p:sldId id="286" r:id="rId26"/>
    <p:sldId id="287" r:id="rId27"/>
    <p:sldId id="297" r:id="rId28"/>
    <p:sldId id="275" r:id="rId29"/>
    <p:sldId id="288" r:id="rId30"/>
    <p:sldId id="276" r:id="rId31"/>
    <p:sldId id="298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958" autoAdjust="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Self Care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In Poverty</c:v>
                </c:pt>
                <c:pt idx="1">
                  <c:v>Not in Poverty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9.6</c:v>
                </c:pt>
                <c:pt idx="1">
                  <c:v>14.6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4377328"/>
        <c:axId val="174377720"/>
      </c:barChart>
      <c:catAx>
        <c:axId val="1743773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74377720"/>
        <c:crosses val="autoZero"/>
        <c:auto val="1"/>
        <c:lblAlgn val="ctr"/>
        <c:lblOffset val="100"/>
        <c:noMultiLvlLbl val="0"/>
      </c:catAx>
      <c:valAx>
        <c:axId val="174377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74377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Race/Ethnicity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Black</c:v>
                </c:pt>
                <c:pt idx="2">
                  <c:v>Asian</c:v>
                </c:pt>
                <c:pt idx="3">
                  <c:v>Hispanic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16.3</c:v>
                </c:pt>
                <c:pt idx="1">
                  <c:v>10.1</c:v>
                </c:pt>
                <c:pt idx="2">
                  <c:v>10.1</c:v>
                </c:pt>
                <c:pt idx="3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81088"/>
        <c:axId val="253381480"/>
      </c:barChart>
      <c:catAx>
        <c:axId val="2533810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381480"/>
        <c:crosses val="autoZero"/>
        <c:auto val="1"/>
        <c:lblAlgn val="ctr"/>
        <c:lblOffset val="100"/>
        <c:noMultiLvlLbl val="0"/>
      </c:catAx>
      <c:valAx>
        <c:axId val="253381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381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257387965393767E-2"/>
          <c:y val="0.11713131547915889"/>
          <c:w val="0.91211298240497718"/>
          <c:h val="0.721028430855492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Employed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5-to-8</c:v>
                </c:pt>
                <c:pt idx="1">
                  <c:v>9-to-11</c:v>
                </c:pt>
                <c:pt idx="2">
                  <c:v>12-to-14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1.2</c:v>
                </c:pt>
                <c:pt idx="1">
                  <c:v>5.6</c:v>
                </c:pt>
                <c:pt idx="2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5-to-8</c:v>
                </c:pt>
                <c:pt idx="1">
                  <c:v>9-to-11</c:v>
                </c:pt>
                <c:pt idx="2">
                  <c:v>12-to-14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10.5</c:v>
                </c:pt>
                <c:pt idx="2">
                  <c:v>32.700000000000003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81872"/>
        <c:axId val="253382264"/>
      </c:barChart>
      <c:catAx>
        <c:axId val="25338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382264"/>
        <c:crosses val="autoZero"/>
        <c:auto val="1"/>
        <c:lblAlgn val="ctr"/>
        <c:lblOffset val="100"/>
        <c:noMultiLvlLbl val="0"/>
      </c:catAx>
      <c:valAx>
        <c:axId val="253382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38187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Self Care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Elementary</c:v>
                </c:pt>
                <c:pt idx="1">
                  <c:v>Middle School</c:v>
                </c:pt>
                <c:pt idx="2">
                  <c:v>High School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</c:v>
                </c:pt>
                <c:pt idx="1">
                  <c:v>19</c:v>
                </c:pt>
                <c:pt idx="2">
                  <c:v>37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ASPs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Elementary</c:v>
                </c:pt>
                <c:pt idx="1">
                  <c:v>Middle School</c:v>
                </c:pt>
                <c:pt idx="2">
                  <c:v>High School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23</c:v>
                </c:pt>
                <c:pt idx="1">
                  <c:v>19</c:v>
                </c:pt>
                <c:pt idx="2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82656"/>
        <c:axId val="253383048"/>
      </c:barChart>
      <c:catAx>
        <c:axId val="2533826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383048"/>
        <c:crosses val="autoZero"/>
        <c:auto val="1"/>
        <c:lblAlgn val="ctr"/>
        <c:lblOffset val="100"/>
        <c:noMultiLvlLbl val="0"/>
      </c:catAx>
      <c:valAx>
        <c:axId val="25338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533826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How Far From Home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10"/>
            <c:spPr>
              <a:solidFill>
                <a:srgbClr val="00B050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</c:numCache>
            </c:num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1.3</c:v>
                </c:pt>
                <c:pt idx="1">
                  <c:v>1.4</c:v>
                </c:pt>
                <c:pt idx="2">
                  <c:v>1.6</c:v>
                </c:pt>
                <c:pt idx="3">
                  <c:v>2.4</c:v>
                </c:pt>
                <c:pt idx="4">
                  <c:v>2.4</c:v>
                </c:pt>
                <c:pt idx="5">
                  <c:v>2.8</c:v>
                </c:pt>
                <c:pt idx="6">
                  <c:v>2.6</c:v>
                </c:pt>
                <c:pt idx="7">
                  <c:v>3.1</c:v>
                </c:pt>
                <c:pt idx="8">
                  <c:v>3</c:v>
                </c:pt>
                <c:pt idx="9">
                  <c:v>3.6</c:v>
                </c:pt>
                <c:pt idx="10">
                  <c:v>4</c:v>
                </c:pt>
                <c:pt idx="11">
                  <c:v>5</c:v>
                </c:pt>
                <c:pt idx="12">
                  <c:v>5.4</c:v>
                </c:pt>
                <c:pt idx="13">
                  <c:v>6.1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How Long Away from Parents</c:v>
                </c:pt>
              </c:strCache>
            </c:strRef>
          </c:tx>
          <c:spPr>
            <a:ln>
              <a:solidFill>
                <a:schemeClr val="tx2">
                  <a:lumMod val="75000"/>
                </a:schemeClr>
              </a:solidFill>
            </a:ln>
          </c:spPr>
          <c:marker>
            <c:symbol val="square"/>
            <c:size val="10"/>
            <c:spPr>
              <a:solidFill>
                <a:schemeClr val="accent1"/>
              </a:solidFill>
            </c:spPr>
          </c:marker>
          <c:cat>
            <c:numRef>
              <c:f>Sheet1!$A$2:$A$15</c:f>
              <c:numCache>
                <c:formatCode>General</c:formatCode>
                <c:ptCount val="14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  <c:pt idx="12">
                  <c:v>17</c:v>
                </c:pt>
                <c:pt idx="13">
                  <c:v>18</c:v>
                </c:pt>
              </c:numCache>
            </c:num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1.5</c:v>
                </c:pt>
                <c:pt idx="1">
                  <c:v>1.9000000000000001</c:v>
                </c:pt>
                <c:pt idx="2">
                  <c:v>1.8</c:v>
                </c:pt>
                <c:pt idx="3">
                  <c:v>2.6</c:v>
                </c:pt>
                <c:pt idx="4">
                  <c:v>2.9</c:v>
                </c:pt>
                <c:pt idx="5">
                  <c:v>2.9</c:v>
                </c:pt>
                <c:pt idx="6">
                  <c:v>3</c:v>
                </c:pt>
                <c:pt idx="7">
                  <c:v>3.2</c:v>
                </c:pt>
                <c:pt idx="8">
                  <c:v>3.4</c:v>
                </c:pt>
                <c:pt idx="9">
                  <c:v>3.9</c:v>
                </c:pt>
                <c:pt idx="10">
                  <c:v>4.3</c:v>
                </c:pt>
                <c:pt idx="11">
                  <c:v>5</c:v>
                </c:pt>
                <c:pt idx="12">
                  <c:v>4.9000000000000004</c:v>
                </c:pt>
                <c:pt idx="1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356480"/>
        <c:axId val="115356872"/>
      </c:lineChart>
      <c:catAx>
        <c:axId val="115356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5356872"/>
        <c:crosses val="autoZero"/>
        <c:auto val="1"/>
        <c:lblAlgn val="ctr"/>
        <c:lblOffset val="100"/>
        <c:noMultiLvlLbl val="0"/>
      </c:catAx>
      <c:valAx>
        <c:axId val="115356872"/>
        <c:scaling>
          <c:orientation val="minMax"/>
          <c:max val="8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356480"/>
        <c:crosses val="autoZero"/>
        <c:crossBetween val="between"/>
        <c:majorUnit val="1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17EE3-4140-4512-A0AA-F6552DFC00E7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0C198-8ED5-40BA-B9CD-5363A31105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43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BD5126-B7D9-4F3C-9DE2-51C7D8A05954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endParaRPr lang="en-US" smtClean="0"/>
          </a:p>
          <a:p>
            <a:endParaRPr lang="en-US" smtClean="0"/>
          </a:p>
          <a:p>
            <a:r>
              <a:rPr lang="en-US" smtClean="0"/>
              <a:t>Likewise the Washington-based group Fight Crime, Invest in Kids has made use of the fact that the peak hours for serious juvenile violence occurs during the hours following school dismissal. </a:t>
            </a:r>
          </a:p>
          <a:p>
            <a:endParaRPr lang="en-US" smtClean="0"/>
          </a:p>
          <a:p>
            <a:r>
              <a:rPr lang="en-US" smtClean="0"/>
              <a:t>An extrapolation of this fact would be that youth in after-school programs and activities would not be committing these violent acts. </a:t>
            </a:r>
          </a:p>
          <a:p>
            <a:endParaRPr lang="en-US" smtClean="0"/>
          </a:p>
          <a:p>
            <a:r>
              <a:rPr lang="en-US" smtClean="0"/>
              <a:t>However, there is some danger in the extrapolation. Specifically, the mere provision of these programs does not ensure that they will be beneficial. </a:t>
            </a:r>
          </a:p>
          <a:p>
            <a:endParaRPr lang="en-US" smtClean="0"/>
          </a:p>
          <a:p>
            <a:r>
              <a:rPr lang="en-US" smtClean="0"/>
              <a:t>Moreover, when they are beneficial, the association is often complex. </a:t>
            </a:r>
          </a:p>
        </p:txBody>
      </p:sp>
    </p:spTree>
    <p:extLst>
      <p:ext uri="{BB962C8B-B14F-4D97-AF65-F5344CB8AC3E}">
        <p14:creationId xmlns:p14="http://schemas.microsoft.com/office/powerpoint/2010/main" val="2748084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A9B5D7-DBDB-4A26-A80E-DF443C0C8CA3}" type="slidenum">
              <a:rPr lang="en-US"/>
              <a:pPr/>
              <a:t>21</a:t>
            </a:fld>
            <a:endParaRPr lang="en-US"/>
          </a:p>
        </p:txBody>
      </p:sp>
      <p:sp>
        <p:nvSpPr>
          <p:cNvPr id="588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8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This advertisement…. Not Viagra… After-school Alliance</a:t>
            </a:r>
          </a:p>
          <a:p>
            <a:endParaRPr lang="en-US" b="1"/>
          </a:p>
          <a:p>
            <a:endParaRPr lang="en-US" b="1"/>
          </a:p>
          <a:p>
            <a:r>
              <a:rPr lang="en-US" b="1"/>
              <a:t>The figure – 15 million kids – refers to Nationally representative household survey of 30,000 families with children grades K-12 in U.S. who often experience self care</a:t>
            </a:r>
          </a:p>
          <a:p>
            <a:endParaRPr lang="en-US" b="1"/>
          </a:p>
          <a:p>
            <a:r>
              <a:rPr lang="en-US" b="1"/>
              <a:t>Extrapolation…</a:t>
            </a:r>
          </a:p>
          <a:p>
            <a:endParaRPr lang="en-US" b="1"/>
          </a:p>
          <a:p>
            <a:r>
              <a:rPr lang="en-US"/>
              <a:t>	Self care grades 1-5 = 1.3 million</a:t>
            </a:r>
          </a:p>
          <a:p>
            <a:r>
              <a:rPr lang="en-US"/>
              <a:t>	Self care grades 6-8 = 3.9 million</a:t>
            </a:r>
          </a:p>
          <a:p>
            <a:r>
              <a:rPr lang="en-US"/>
              <a:t>	Self care grades 9-12 = 9.8 million</a:t>
            </a:r>
          </a:p>
          <a:p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834488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E8EAD3-9307-460C-AA93-ECCA281121B4}" type="datetimeFigureOut">
              <a:rPr lang="en-US" smtClean="0"/>
              <a:pPr/>
              <a:t>11/1/2015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AD8E08-019B-4CA7-865A-61DF2BE68AC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terschoolalliance.org/documents/media/psaYouthSockFriend.wmv" TargetMode="External"/><Relationship Id="rId2" Type="http://schemas.openxmlformats.org/officeDocument/2006/relationships/hyperlink" Target="http://www.afterschoolalliance.org/documents/media/psaYouthBlowFish%2030.wm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Out-of-School Time as an Opportunity for Reducing Risks and Promoting Competence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endParaRPr lang="en-US" dirty="0" smtClean="0"/>
          </a:p>
          <a:p>
            <a:pPr algn="l"/>
            <a:r>
              <a:rPr lang="en-US" dirty="0" smtClean="0"/>
              <a:t>PSY 372</a:t>
            </a:r>
          </a:p>
          <a:p>
            <a:pPr algn="l"/>
            <a:r>
              <a:rPr lang="en-US" dirty="0" smtClean="0"/>
              <a:t>Developmental Psychology and Social Intervention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/>
              <a:t>Rates of Self Care:</a:t>
            </a:r>
            <a:br>
              <a:rPr lang="en-US" sz="4000" b="1" dirty="0" smtClean="0"/>
            </a:br>
            <a:r>
              <a:rPr lang="en-US" sz="4000" b="1" dirty="0" smtClean="0"/>
              <a:t>Age and Maternal </a:t>
            </a:r>
            <a:r>
              <a:rPr lang="en-US" sz="4000" b="1" dirty="0" smtClean="0"/>
              <a:t>Employment (2013)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6240883"/>
              </p:ext>
            </p:extLst>
          </p:nvPr>
        </p:nvGraphicFramePr>
        <p:xfrm>
          <a:off x="914400" y="2133600"/>
          <a:ext cx="76200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00600" y="5867400"/>
            <a:ext cx="796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AGE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3657600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%</a:t>
            </a:r>
            <a:endParaRPr lang="en-US" sz="2400" b="1" dirty="0"/>
          </a:p>
        </p:txBody>
      </p:sp>
      <p:sp>
        <p:nvSpPr>
          <p:cNvPr id="8" name="Rectangle 7"/>
          <p:cNvSpPr/>
          <p:nvPr/>
        </p:nvSpPr>
        <p:spPr>
          <a:xfrm>
            <a:off x="381000" y="6172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Source: U.S. Census Bureau (2013) </a:t>
            </a:r>
          </a:p>
          <a:p>
            <a:r>
              <a:rPr lang="en-US" sz="1100" i="1" dirty="0"/>
              <a:t>http://www.census.gov/library/publications/2013/demo/p70-135.html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 smtClean="0"/>
              <a:t>What % of Kids in the USA are in Self Care </a:t>
            </a:r>
            <a:br>
              <a:rPr lang="en-US" sz="2800" b="1" dirty="0" smtClean="0"/>
            </a:br>
            <a:r>
              <a:rPr lang="en-US" sz="2800" b="1" dirty="0" smtClean="0"/>
              <a:t>and After-school Program Care:</a:t>
            </a:r>
            <a:br>
              <a:rPr lang="en-US" sz="2800" b="1" dirty="0" smtClean="0"/>
            </a:br>
            <a:r>
              <a:rPr lang="en-US" sz="2800" b="1" dirty="0" smtClean="0"/>
              <a:t>America After 3pm Survey (</a:t>
            </a:r>
            <a:r>
              <a:rPr lang="en-US" sz="2800" b="1" dirty="0" smtClean="0"/>
              <a:t>2014)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USA</a:t>
            </a:r>
          </a:p>
          <a:p>
            <a:pPr lvl="1"/>
            <a:r>
              <a:rPr lang="en-US" dirty="0" smtClean="0"/>
              <a:t>Self Care: 26% K-12 </a:t>
            </a:r>
            <a:r>
              <a:rPr lang="en-US" dirty="0" smtClean="0"/>
              <a:t>(</a:t>
            </a:r>
            <a:r>
              <a:rPr lang="en-US" dirty="0" smtClean="0"/>
              <a:t>11.3</a:t>
            </a:r>
            <a:r>
              <a:rPr lang="en-US" dirty="0" smtClean="0"/>
              <a:t> </a:t>
            </a:r>
            <a:r>
              <a:rPr lang="en-US" dirty="0" smtClean="0"/>
              <a:t>million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7.3 hours/week</a:t>
            </a:r>
            <a:endParaRPr lang="en-US" dirty="0" smtClean="0"/>
          </a:p>
          <a:p>
            <a:pPr lvl="1"/>
            <a:r>
              <a:rPr lang="en-US" dirty="0" smtClean="0"/>
              <a:t>ASPs = 15% K-12 </a:t>
            </a:r>
            <a:r>
              <a:rPr lang="en-US" dirty="0" smtClean="0"/>
              <a:t>(</a:t>
            </a:r>
            <a:r>
              <a:rPr lang="en-US" dirty="0" smtClean="0"/>
              <a:t>10.2</a:t>
            </a:r>
            <a:r>
              <a:rPr lang="en-US" dirty="0" smtClean="0"/>
              <a:t> </a:t>
            </a:r>
            <a:r>
              <a:rPr lang="en-US" dirty="0" smtClean="0"/>
              <a:t>million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41% </a:t>
            </a:r>
            <a:r>
              <a:rPr lang="en-US" dirty="0"/>
              <a:t>of those not in afterschool program would be if </a:t>
            </a:r>
            <a:r>
              <a:rPr lang="en-US" dirty="0" smtClean="0"/>
              <a:t>available</a:t>
            </a:r>
          </a:p>
          <a:p>
            <a:pPr lvl="2"/>
            <a:r>
              <a:rPr lang="en-US" dirty="0" smtClean="0"/>
              <a:t>19.4 million unmet demand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PA</a:t>
            </a:r>
            <a:endParaRPr lang="en-US" dirty="0" smtClean="0"/>
          </a:p>
          <a:p>
            <a:pPr lvl="1"/>
            <a:r>
              <a:rPr lang="en-US" dirty="0" smtClean="0"/>
              <a:t>Self Care = 24% K-12</a:t>
            </a:r>
          </a:p>
          <a:p>
            <a:pPr lvl="1"/>
            <a:r>
              <a:rPr lang="en-US" dirty="0" smtClean="0"/>
              <a:t>ASPs </a:t>
            </a:r>
            <a:r>
              <a:rPr lang="en-US" dirty="0" smtClean="0"/>
              <a:t>= </a:t>
            </a:r>
            <a:r>
              <a:rPr lang="en-US" dirty="0" smtClean="0"/>
              <a:t>17% </a:t>
            </a:r>
            <a:r>
              <a:rPr lang="en-US" dirty="0" smtClean="0"/>
              <a:t>K-12</a:t>
            </a:r>
          </a:p>
          <a:p>
            <a:pPr lvl="2"/>
            <a:r>
              <a:rPr lang="en-US" dirty="0" smtClean="0"/>
              <a:t>50% of those not in afterschool program would be if available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6324600"/>
            <a:ext cx="739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http://www.afterschoolalliance.org/AA3PM/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Self Care and ASPs by Age</a:t>
            </a:r>
            <a:endParaRPr lang="en-US" sz="5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807569"/>
              </p:ext>
            </p:extLst>
          </p:nvPr>
        </p:nvGraphicFramePr>
        <p:xfrm>
          <a:off x="990600" y="2362200"/>
          <a:ext cx="7696200" cy="327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324600"/>
            <a:ext cx="609600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 smtClean="0"/>
              <a:t>http://www.afterschoolalliance.org/documents/AA%203%20pm_Executive_Summary.pdf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1752600"/>
            <a:ext cx="4041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RED = SELF CARE      </a:t>
            </a:r>
            <a:r>
              <a:rPr lang="en-US" b="1" dirty="0" smtClean="0">
                <a:solidFill>
                  <a:srgbClr val="00B050"/>
                </a:solidFill>
              </a:rPr>
              <a:t>GREEN  = ASPS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791200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GRADE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657600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%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3. Research on the consequences of self care shows that it depends on:</a:t>
            </a:r>
            <a:endParaRPr lang="en-US" dirty="0" smtClean="0"/>
          </a:p>
          <a:p>
            <a:r>
              <a:rPr lang="en-US" dirty="0" smtClean="0"/>
              <a:t>a) The type of child considered</a:t>
            </a:r>
          </a:p>
          <a:p>
            <a:r>
              <a:rPr lang="en-US" dirty="0" smtClean="0"/>
              <a:t>b) Parenting style  and monitoring</a:t>
            </a:r>
          </a:p>
          <a:p>
            <a:r>
              <a:rPr lang="en-US" dirty="0" smtClean="0"/>
              <a:t>c) Where the children live</a:t>
            </a:r>
          </a:p>
          <a:p>
            <a:r>
              <a:rPr lang="en-US" dirty="0" smtClean="0"/>
              <a:t>d) The presence of peers</a:t>
            </a:r>
          </a:p>
          <a:p>
            <a:r>
              <a:rPr lang="en-US" dirty="0" smtClean="0"/>
              <a:t>e) Gender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3. Research on the consequences of self care shows that it depends on: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a) The type of child considered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b) Parenting style  and monitoring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c) Where the children live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d) The presence of peers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e) Gender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Parenting Style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“Whether you like or dislike your father, it will be more convenient to smoke marijuana when he isn’t there.” </a:t>
            </a:r>
          </a:p>
          <a:p>
            <a:pPr lvl="1"/>
            <a:r>
              <a:rPr lang="en-US" dirty="0" smtClean="0"/>
              <a:t>Does not mean that parenting is unimportant</a:t>
            </a:r>
          </a:p>
          <a:p>
            <a:endParaRPr lang="en-US" dirty="0" smtClean="0"/>
          </a:p>
          <a:p>
            <a:r>
              <a:rPr lang="en-US" dirty="0" smtClean="0"/>
              <a:t>Parental knowledge is important</a:t>
            </a:r>
          </a:p>
          <a:p>
            <a:pPr lvl="1"/>
            <a:r>
              <a:rPr lang="en-US" dirty="0" smtClean="0"/>
              <a:t>Control, Solicitation and ….</a:t>
            </a:r>
          </a:p>
          <a:p>
            <a:pPr lvl="1"/>
            <a:r>
              <a:rPr lang="en-US" dirty="0" smtClean="0"/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Parenting Style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smtClean="0"/>
              <a:t>Basic Parenting Styles</a:t>
            </a:r>
          </a:p>
          <a:p>
            <a:pPr lvl="2"/>
            <a:r>
              <a:rPr lang="en-US" sz="2500" dirty="0" smtClean="0"/>
              <a:t>Authoritarian</a:t>
            </a:r>
          </a:p>
          <a:p>
            <a:pPr lvl="2"/>
            <a:r>
              <a:rPr lang="en-US" sz="2500" dirty="0" smtClean="0"/>
              <a:t>Permissive</a:t>
            </a:r>
          </a:p>
          <a:p>
            <a:pPr lvl="2"/>
            <a:r>
              <a:rPr lang="en-US" sz="2500" dirty="0" smtClean="0"/>
              <a:t>Authoritative</a:t>
            </a:r>
          </a:p>
          <a:p>
            <a:pPr lvl="2"/>
            <a:r>
              <a:rPr lang="en-US" sz="2500" dirty="0" smtClean="0"/>
              <a:t>Neglectful</a:t>
            </a:r>
          </a:p>
          <a:p>
            <a:pPr lvl="2">
              <a:buNone/>
            </a:pPr>
            <a:endParaRPr lang="en-US" sz="2500" dirty="0" smtClean="0"/>
          </a:p>
          <a:p>
            <a:pPr lvl="1"/>
            <a:r>
              <a:rPr lang="en-US" sz="2800" dirty="0" smtClean="0"/>
              <a:t>Key features: Warmth/Support, Control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Line 2"/>
          <p:cNvSpPr>
            <a:spLocks noChangeShapeType="1"/>
          </p:cNvSpPr>
          <p:nvPr/>
        </p:nvSpPr>
        <p:spPr bwMode="auto">
          <a:xfrm>
            <a:off x="4572000" y="685800"/>
            <a:ext cx="0" cy="5562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 rot="-16198037">
            <a:off x="4571206" y="875507"/>
            <a:ext cx="1587" cy="556260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 rot="-5362224">
            <a:off x="4282519" y="4108544"/>
            <a:ext cx="1201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support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352800" y="3124200"/>
            <a:ext cx="111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dirty="0">
                <a:latin typeface="Times New Roman" pitchFamily="18" charset="0"/>
              </a:rPr>
              <a:t>control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7467600" y="3429000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762000" y="3429000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LOW</a:t>
            </a: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097338" y="228600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HIGH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132263" y="6400800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>
                <a:solidFill>
                  <a:srgbClr val="FF3300"/>
                </a:solidFill>
                <a:latin typeface="Times New Roman" pitchFamily="18" charset="0"/>
              </a:rPr>
              <a:t>LOW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5105400" y="1447800"/>
            <a:ext cx="2673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AUTHORITATIVE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5105400" y="5029200"/>
            <a:ext cx="2708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AUTHORITARIAN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1676400" y="4800600"/>
            <a:ext cx="246734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UNINVOLVED/</a:t>
            </a:r>
          </a:p>
          <a:p>
            <a:pPr eaLnBrk="1" hangingPunct="1"/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   NEGLECTFUL</a:t>
            </a: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1981200" y="1371600"/>
            <a:ext cx="203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</a:rPr>
              <a:t>PERMISSIVE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38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build="p" autoUpdateAnimBg="0"/>
      <p:bldP spid="33804" grpId="0" build="p" autoUpdateAnimBg="0"/>
      <p:bldP spid="33805" grpId="0" build="p" autoUpdateAnimBg="0"/>
      <p:bldP spid="3380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Parenting Style and 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Basic Parenting Styles</a:t>
            </a:r>
          </a:p>
          <a:p>
            <a:pPr lvl="1"/>
            <a:r>
              <a:rPr lang="en-US" dirty="0" smtClean="0"/>
              <a:t>Authoritarian, Permissive, Authoritative, Neglectful</a:t>
            </a:r>
          </a:p>
          <a:p>
            <a:pPr lvl="1"/>
            <a:r>
              <a:rPr lang="en-US" dirty="0" smtClean="0"/>
              <a:t>Key features: Warmth/Support, Control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Authoritative parenting reduces the risk of unsupervised peer socialization (Steinberg)</a:t>
            </a:r>
          </a:p>
          <a:p>
            <a:pPr lvl="1"/>
            <a:r>
              <a:rPr lang="en-US" dirty="0" smtClean="0"/>
              <a:t>More communication, fewer secrets, more trust</a:t>
            </a:r>
          </a:p>
          <a:p>
            <a:pPr lvl="1"/>
            <a:r>
              <a:rPr lang="en-US" dirty="0" smtClean="0"/>
              <a:t>More effective monitors </a:t>
            </a:r>
            <a:r>
              <a:rPr lang="en-US" i="1" dirty="0" smtClean="0"/>
              <a:t>in absentia</a:t>
            </a:r>
          </a:p>
          <a:p>
            <a:pPr lvl="2"/>
            <a:r>
              <a:rPr lang="en-US" dirty="0" smtClean="0"/>
              <a:t>Rules for checking in</a:t>
            </a:r>
          </a:p>
          <a:p>
            <a:pPr lvl="2"/>
            <a:r>
              <a:rPr lang="en-US" dirty="0" smtClean="0"/>
              <a:t>Communication by phone</a:t>
            </a:r>
          </a:p>
          <a:p>
            <a:pPr lvl="2"/>
            <a:r>
              <a:rPr lang="en-US" dirty="0" smtClean="0"/>
              <a:t>Parental networks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3. Research on the consequences of self care shows that it depends on: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a) The type of child considered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b) Parenting style  and monitoring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c) Where the children live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d) The presence of peers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e) Gender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(1) Understand the circumstances under which self-care is, and is not, a risk for social and academic problems.</a:t>
            </a:r>
          </a:p>
          <a:p>
            <a:endParaRPr lang="en-US" dirty="0"/>
          </a:p>
          <a:p>
            <a:r>
              <a:rPr lang="en-US" dirty="0" smtClean="0"/>
              <a:t>(2) Understand the conditions under which organized after-school activities can reduce risks related to self-care and promote developmental competencies.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96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56357" y="-228600"/>
            <a:ext cx="7543800" cy="14319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Simple Assumptions:</a:t>
            </a:r>
            <a:b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After-school Time and Delinquency:</a:t>
            </a:r>
            <a:b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Peak Hours for Juvenile </a:t>
            </a:r>
            <a:r>
              <a:rPr lang="en-US" sz="2000" b="1" dirty="0" smtClean="0">
                <a:solidFill>
                  <a:schemeClr val="tx1"/>
                </a:solidFill>
                <a:latin typeface="Garamond" pitchFamily="18" charset="0"/>
              </a:rPr>
              <a:t>Violence (2014)</a:t>
            </a:r>
            <a:endParaRPr lang="en-US" sz="3600" b="1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6442502"/>
            <a:ext cx="5670142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50" dirty="0"/>
              <a:t>Internet citation: </a:t>
            </a:r>
            <a:r>
              <a:rPr lang="en-US" sz="1050" i="1" dirty="0"/>
              <a:t>OJJDP Statistical Briefing Book</a:t>
            </a:r>
            <a:r>
              <a:rPr lang="en-US" sz="1050" dirty="0"/>
              <a:t>. Online. Available: </a:t>
            </a:r>
            <a:endParaRPr lang="en-US" sz="1050" dirty="0" smtClean="0"/>
          </a:p>
          <a:p>
            <a:r>
              <a:rPr lang="en-US" sz="1050" dirty="0" smtClean="0"/>
              <a:t>http</a:t>
            </a:r>
            <a:r>
              <a:rPr lang="en-US" sz="1050" dirty="0"/>
              <a:t>://www.ojjdp.gov/ojstatbb/offenders/qa03401.asp?qaDate=2010. Released on May 22, 2014.</a:t>
            </a:r>
            <a:endParaRPr lang="en-US" sz="1050" dirty="0">
              <a:latin typeface="Times New Roman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399" y="1237892"/>
            <a:ext cx="6865715" cy="529445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Garamond" pitchFamily="18" charset="0"/>
              </a:rPr>
              <a:t>Simple </a:t>
            </a:r>
            <a:r>
              <a:rPr lang="en-US" sz="3600" b="1" dirty="0">
                <a:latin typeface="Garamond" pitchFamily="18" charset="0"/>
              </a:rPr>
              <a:t>Assumptions</a:t>
            </a:r>
          </a:p>
        </p:txBody>
      </p:sp>
      <p:pic>
        <p:nvPicPr>
          <p:cNvPr id="587779" name="Picture 3" descr="TimeAd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1371600"/>
            <a:ext cx="3768725" cy="4876800"/>
          </a:xfrm>
          <a:noFill/>
          <a:ln/>
        </p:spPr>
      </p:pic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4419600" y="1447800"/>
            <a:ext cx="39179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Garamond" pitchFamily="18" charset="0"/>
              </a:rPr>
              <a:t>“There’s nothing more</a:t>
            </a:r>
          </a:p>
          <a:p>
            <a:pPr algn="ctr"/>
            <a:r>
              <a:rPr lang="en-US" sz="2400" b="1">
                <a:latin typeface="Garamond" pitchFamily="18" charset="0"/>
              </a:rPr>
              <a:t>Refreshing</a:t>
            </a:r>
          </a:p>
          <a:p>
            <a:pPr algn="ctr"/>
            <a:r>
              <a:rPr lang="en-US" sz="2400" b="1">
                <a:latin typeface="Garamond" pitchFamily="18" charset="0"/>
              </a:rPr>
              <a:t>Than neglecting our nation’s</a:t>
            </a:r>
          </a:p>
          <a:p>
            <a:pPr algn="ctr"/>
            <a:r>
              <a:rPr lang="en-US" sz="2400" b="1">
                <a:latin typeface="Garamond" pitchFamily="18" charset="0"/>
              </a:rPr>
              <a:t>Youth.”</a:t>
            </a: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4446588" y="3276600"/>
            <a:ext cx="399732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Garamond" pitchFamily="18" charset="0"/>
              </a:rPr>
              <a:t>“When I don’t support after-school</a:t>
            </a:r>
          </a:p>
          <a:p>
            <a:pPr algn="ctr"/>
            <a:r>
              <a:rPr lang="en-US" sz="2000" b="1">
                <a:latin typeface="Garamond" pitchFamily="18" charset="0"/>
              </a:rPr>
              <a:t>programs, I feel so relaxed and</a:t>
            </a:r>
          </a:p>
          <a:p>
            <a:pPr algn="ctr"/>
            <a:r>
              <a:rPr lang="en-US" sz="2000" b="1">
                <a:latin typeface="Garamond" pitchFamily="18" charset="0"/>
              </a:rPr>
              <a:t>carefree. It’s like I’m doing nothing</a:t>
            </a:r>
          </a:p>
          <a:p>
            <a:pPr algn="ctr"/>
            <a:r>
              <a:rPr lang="en-US" sz="2000" b="1">
                <a:latin typeface="Garamond" pitchFamily="18" charset="0"/>
              </a:rPr>
              <a:t>at all! Unless you call depriving</a:t>
            </a:r>
          </a:p>
          <a:p>
            <a:pPr algn="ctr"/>
            <a:r>
              <a:rPr lang="en-US" sz="2000" b="1">
                <a:latin typeface="Garamond" pitchFamily="18" charset="0"/>
              </a:rPr>
              <a:t>15 million kids something.”</a:t>
            </a:r>
          </a:p>
          <a:p>
            <a:pPr algn="ctr"/>
            <a:endParaRPr lang="en-US" sz="2000" b="1">
              <a:latin typeface="Garamond" pitchFamily="18" charset="0"/>
            </a:endParaRPr>
          </a:p>
          <a:p>
            <a:pPr algn="ctr"/>
            <a:r>
              <a:rPr lang="en-US" sz="2000" b="1">
                <a:latin typeface="Garamond" pitchFamily="18" charset="0"/>
              </a:rPr>
              <a:t>Afterschool programs.</a:t>
            </a:r>
          </a:p>
          <a:p>
            <a:pPr algn="ctr"/>
            <a:r>
              <a:rPr lang="en-US" sz="2000" b="1">
                <a:latin typeface="Garamond" pitchFamily="18" charset="0"/>
              </a:rPr>
              <a:t>Ignore them and they’ll go away.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60325" y="6496050"/>
            <a:ext cx="61610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latin typeface="Garamond" pitchFamily="18" charset="0"/>
              </a:rPr>
              <a:t>Source: </a:t>
            </a:r>
            <a:r>
              <a:rPr lang="en-US" sz="1400" u="sng">
                <a:latin typeface="Garamond" pitchFamily="18" charset="0"/>
              </a:rPr>
              <a:t>Time</a:t>
            </a:r>
            <a:r>
              <a:rPr lang="en-US" sz="1400">
                <a:latin typeface="Garamond" pitchFamily="18" charset="0"/>
              </a:rPr>
              <a:t> (September 2004). Advertisement sponsored by the Afterschool Alliance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7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7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7780" grpId="0"/>
      <p:bldP spid="58778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Activity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82000" cy="4389120"/>
          </a:xfrm>
        </p:spPr>
        <p:txBody>
          <a:bodyPr>
            <a:noAutofit/>
          </a:bodyPr>
          <a:lstStyle/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en-US" sz="2800" b="1" dirty="0" smtClean="0"/>
              <a:t>Self care, per se, is not a risk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Situational motivation is key</a:t>
            </a:r>
          </a:p>
          <a:p>
            <a:pPr lvl="1"/>
            <a:r>
              <a:rPr lang="en-US" b="1" dirty="0" smtClean="0"/>
              <a:t>Some situations motivate deviance more than others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Situations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800" b="1" dirty="0" smtClean="0"/>
          </a:p>
          <a:p>
            <a:r>
              <a:rPr lang="en-US" sz="2800" b="1" dirty="0" smtClean="0"/>
              <a:t>Risk depends on context:</a:t>
            </a:r>
          </a:p>
          <a:p>
            <a:pPr lvl="1"/>
            <a:r>
              <a:rPr lang="en-US" sz="2800" b="1" dirty="0" smtClean="0"/>
              <a:t>(1) Level of structure and agenda</a:t>
            </a:r>
          </a:p>
          <a:p>
            <a:pPr lvl="2"/>
            <a:r>
              <a:rPr lang="en-US" sz="2500" b="1" dirty="0" smtClean="0"/>
              <a:t>No plan for how the spend the leisure time</a:t>
            </a:r>
          </a:p>
          <a:p>
            <a:pPr lvl="2"/>
            <a:r>
              <a:rPr lang="en-US" sz="2500" b="1" dirty="0" smtClean="0"/>
              <a:t>“Hanging out”</a:t>
            </a:r>
          </a:p>
          <a:p>
            <a:pPr lvl="1"/>
            <a:r>
              <a:rPr lang="en-US" sz="2800" b="1" dirty="0" smtClean="0"/>
              <a:t>(2) Presence of peers</a:t>
            </a:r>
          </a:p>
          <a:p>
            <a:pPr lvl="2"/>
            <a:r>
              <a:rPr lang="en-US" sz="2500" b="1" dirty="0" smtClean="0"/>
              <a:t>Most deviance is group based</a:t>
            </a:r>
          </a:p>
          <a:p>
            <a:pPr lvl="2"/>
            <a:r>
              <a:rPr lang="en-US" sz="2500" b="1" dirty="0" smtClean="0"/>
              <a:t>Peers: </a:t>
            </a:r>
            <a:r>
              <a:rPr lang="en-US" sz="2500" b="1" dirty="0" smtClean="0">
                <a:solidFill>
                  <a:srgbClr val="FF0000"/>
                </a:solidFill>
              </a:rPr>
              <a:t>r</a:t>
            </a:r>
            <a:r>
              <a:rPr lang="en-US" sz="2500" b="1" dirty="0" smtClean="0"/>
              <a:t>eward, </a:t>
            </a:r>
            <a:r>
              <a:rPr lang="en-US" sz="2500" b="1" dirty="0" smtClean="0">
                <a:solidFill>
                  <a:srgbClr val="FF0000"/>
                </a:solidFill>
              </a:rPr>
              <a:t>r</a:t>
            </a:r>
            <a:r>
              <a:rPr lang="en-US" sz="2500" b="1" dirty="0" smtClean="0"/>
              <a:t>esources, </a:t>
            </a:r>
            <a:r>
              <a:rPr lang="en-US" sz="2500" b="1" dirty="0" smtClean="0">
                <a:solidFill>
                  <a:srgbClr val="FF0000"/>
                </a:solidFill>
              </a:rPr>
              <a:t>r</a:t>
            </a:r>
            <a:r>
              <a:rPr lang="en-US" sz="2500" b="1" dirty="0" smtClean="0"/>
              <a:t>educe</a:t>
            </a:r>
          </a:p>
          <a:p>
            <a:pPr lvl="1"/>
            <a:r>
              <a:rPr lang="en-US" sz="2800" b="1" dirty="0" smtClean="0"/>
              <a:t>(3) Degree of supervision and monitoring</a:t>
            </a:r>
          </a:p>
          <a:p>
            <a:pPr lvl="2"/>
            <a:r>
              <a:rPr lang="en-US" sz="2500" b="1" dirty="0" smtClean="0"/>
              <a:t>Adults obligated to intervene in structured settings</a:t>
            </a:r>
          </a:p>
          <a:p>
            <a:pPr lvl="2"/>
            <a:r>
              <a:rPr lang="en-US" sz="2500" b="1" dirty="0" smtClean="0"/>
              <a:t>No adults, away from home is worst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Parents Limits on Unsupervised Socializing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8800"/>
          <a:ext cx="7543800" cy="3932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4953000"/>
            <a:ext cx="873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min</a:t>
            </a:r>
          </a:p>
          <a:p>
            <a:r>
              <a:rPr lang="en-US" dirty="0" smtClean="0"/>
              <a:t>or less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981200"/>
            <a:ext cx="9973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</a:t>
            </a:r>
          </a:p>
          <a:p>
            <a:r>
              <a:rPr lang="en-US" dirty="0" smtClean="0"/>
              <a:t>than</a:t>
            </a:r>
          </a:p>
          <a:p>
            <a:r>
              <a:rPr lang="en-US" dirty="0" smtClean="0"/>
              <a:t>12 hours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19600" y="5791200"/>
            <a:ext cx="629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6324600"/>
            <a:ext cx="2796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Osgood et al. 2005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19400" y="457200"/>
            <a:ext cx="42256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Peer Interactions are increasingly</a:t>
            </a:r>
          </a:p>
          <a:p>
            <a:r>
              <a:rPr lang="en-US" sz="2000" b="1" dirty="0" smtClean="0"/>
              <a:t>Unsupervised and out-of-home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89574" y="5791200"/>
            <a:ext cx="37544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Young Adults: accounts 27-48% of</a:t>
            </a:r>
          </a:p>
          <a:p>
            <a:r>
              <a:rPr lang="en-US" b="1" dirty="0" smtClean="0"/>
              <a:t>of age-related increases in </a:t>
            </a:r>
          </a:p>
          <a:p>
            <a:r>
              <a:rPr lang="en-US" b="1" dirty="0" smtClean="0"/>
              <a:t>Antisocial behaviors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Peers Matter Too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Osgood et al. suggest that unsupervised peer socialization can be a risk </a:t>
            </a:r>
            <a:r>
              <a:rPr lang="en-US" i="1" dirty="0" smtClean="0"/>
              <a:t>whether or not </a:t>
            </a:r>
            <a:r>
              <a:rPr lang="en-US" dirty="0" smtClean="0"/>
              <a:t>the peers are deviant</a:t>
            </a:r>
          </a:p>
          <a:p>
            <a:endParaRPr lang="en-US" dirty="0" smtClean="0"/>
          </a:p>
          <a:p>
            <a:r>
              <a:rPr lang="en-US" dirty="0" smtClean="0"/>
              <a:t>Long literature showing the affiliating with deviant peers augments the development of antisocial behaviors</a:t>
            </a:r>
          </a:p>
          <a:p>
            <a:pPr lvl="1"/>
            <a:r>
              <a:rPr lang="en-US" dirty="0" smtClean="0"/>
              <a:t>Cambridge-Somerville Youth Study (Joan McCord)</a:t>
            </a:r>
          </a:p>
          <a:p>
            <a:pPr lvl="2"/>
            <a:r>
              <a:rPr lang="en-US" dirty="0" smtClean="0"/>
              <a:t>1939-1944</a:t>
            </a:r>
          </a:p>
          <a:p>
            <a:pPr lvl="2"/>
            <a:r>
              <a:rPr lang="en-US" dirty="0" smtClean="0"/>
              <a:t>Experiment for High Risk Boys: Mentors, Camps, Outings</a:t>
            </a:r>
          </a:p>
          <a:p>
            <a:pPr lvl="2"/>
            <a:r>
              <a:rPr lang="en-US" dirty="0" smtClean="0"/>
              <a:t>Treatment group: At young adulthood, more psychological disorders, addictions, and </a:t>
            </a:r>
            <a:r>
              <a:rPr lang="en-US" b="1" dirty="0" smtClean="0"/>
              <a:t>higher rates of death</a:t>
            </a:r>
            <a:r>
              <a:rPr lang="en-US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Neighborhood Conditions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(e.g., Levine Coley et al., 2004; Pettit et al., 2007) show that out-of-home self care occurring in disadvantaged and high crime neighborhoods is most likely to predict increases in problem behaviors.</a:t>
            </a:r>
          </a:p>
          <a:p>
            <a:endParaRPr lang="en-US" dirty="0" smtClean="0"/>
          </a:p>
          <a:p>
            <a:r>
              <a:rPr lang="en-US" dirty="0" smtClean="0"/>
              <a:t>What should we do? </a:t>
            </a:r>
          </a:p>
          <a:p>
            <a:pPr lvl="1"/>
            <a:r>
              <a:rPr lang="en-US" dirty="0" smtClean="0"/>
              <a:t>Ask them to move?</a:t>
            </a:r>
          </a:p>
          <a:p>
            <a:pPr lvl="1"/>
            <a:r>
              <a:rPr lang="en-US" dirty="0" smtClean="0"/>
              <a:t>Target ASPs in those areas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 Compared to self care during childhood, adolescents who care for themselves are:</a:t>
            </a:r>
            <a:endParaRPr lang="en-US" dirty="0" smtClean="0"/>
          </a:p>
          <a:p>
            <a:r>
              <a:rPr lang="en-US" dirty="0" smtClean="0"/>
              <a:t>a) At greater risk for psychosocial and educational problems</a:t>
            </a:r>
          </a:p>
          <a:p>
            <a:r>
              <a:rPr lang="en-US" dirty="0" smtClean="0"/>
              <a:t>b) At lesser risk for psychosocial and educational problems</a:t>
            </a:r>
          </a:p>
          <a:p>
            <a:r>
              <a:rPr lang="en-US" dirty="0" smtClean="0"/>
              <a:t>c) At risk for different types of psychosocial and educational problems</a:t>
            </a:r>
          </a:p>
          <a:p>
            <a:r>
              <a:rPr lang="en-US" dirty="0" smtClean="0"/>
              <a:t>d) More likely to benefit from the experience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4. Compared to self care during childhood, adolescents who care for themselves are:</a:t>
            </a:r>
            <a:endParaRPr lang="en-US" dirty="0" smtClean="0"/>
          </a:p>
          <a:p>
            <a:r>
              <a:rPr lang="en-US" dirty="0" smtClean="0"/>
              <a:t>a) At greater risk for psychosocial and educational problems</a:t>
            </a:r>
          </a:p>
          <a:p>
            <a:r>
              <a:rPr lang="en-US" dirty="0" smtClean="0"/>
              <a:t>b) At lesser risk for psychosocial and educational problems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c) At risk for different types of psychosocial and educational problems</a:t>
            </a:r>
          </a:p>
          <a:p>
            <a:r>
              <a:rPr lang="en-US" dirty="0" smtClean="0">
                <a:solidFill>
                  <a:schemeClr val="accent5"/>
                </a:solidFill>
              </a:rPr>
              <a:t>d) More likely to benefit from the experience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Children are at-risk for more than boredom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http://www.afterschoolalliance.org/documents/media/psaYouthBlowFish%2030.wmv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http://www.afterschoolalliance.org/documents/media/psaYouthSockFriend.wmv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Although more likely to be in-home, risks include:</a:t>
            </a:r>
          </a:p>
          <a:p>
            <a:pPr lvl="1"/>
            <a:r>
              <a:rPr lang="en-US" b="1" dirty="0" smtClean="0"/>
              <a:t>Fear and anxiety (Long &amp; Long, 1972)</a:t>
            </a:r>
          </a:p>
          <a:p>
            <a:pPr lvl="1"/>
            <a:r>
              <a:rPr lang="en-US" b="1" dirty="0" smtClean="0"/>
              <a:t>Accidents and injuries</a:t>
            </a:r>
          </a:p>
          <a:p>
            <a:pPr lvl="1"/>
            <a:r>
              <a:rPr lang="en-US" b="1" dirty="0" smtClean="0"/>
              <a:t>Unhealthy eating</a:t>
            </a:r>
          </a:p>
          <a:p>
            <a:pPr lvl="1"/>
            <a:r>
              <a:rPr lang="en-US" b="1" dirty="0" smtClean="0"/>
              <a:t>Use of tobacco</a:t>
            </a:r>
          </a:p>
          <a:p>
            <a:pPr lvl="1"/>
            <a:r>
              <a:rPr lang="en-US" b="1" dirty="0" smtClean="0"/>
              <a:t>Abuse (Congressional Children’s Caucus, 1983)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I: Self-Care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Should we Care about Young People</a:t>
            </a:r>
          </a:p>
          <a:p>
            <a:pPr marL="0" indent="0" algn="ctr">
              <a:buNone/>
            </a:pPr>
            <a:r>
              <a:rPr lang="en-US" sz="3600" dirty="0" smtClean="0"/>
              <a:t>Who Care for Themselves?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90326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5. From a </a:t>
            </a:r>
            <a:r>
              <a:rPr lang="en-US" b="1" dirty="0" err="1" smtClean="0"/>
              <a:t>bioecological</a:t>
            </a:r>
            <a:r>
              <a:rPr lang="en-US" b="1" dirty="0" smtClean="0"/>
              <a:t> perspective, understanding the risks of self care depends on:</a:t>
            </a:r>
            <a:endParaRPr lang="en-US" dirty="0" smtClean="0"/>
          </a:p>
          <a:p>
            <a:r>
              <a:rPr lang="en-US" dirty="0" smtClean="0"/>
              <a:t>a) The child’s other after-school </a:t>
            </a:r>
            <a:r>
              <a:rPr lang="en-US" dirty="0" err="1" smtClean="0"/>
              <a:t>microsystems</a:t>
            </a:r>
            <a:endParaRPr lang="en-US" dirty="0" smtClean="0"/>
          </a:p>
          <a:p>
            <a:r>
              <a:rPr lang="en-US" dirty="0" smtClean="0"/>
              <a:t>b) The configuration of the sun, moon, and stars relative to Jupiter</a:t>
            </a:r>
          </a:p>
          <a:p>
            <a:r>
              <a:rPr lang="en-US" dirty="0" smtClean="0"/>
              <a:t>c) The time and timing of the self care experience</a:t>
            </a:r>
          </a:p>
          <a:p>
            <a:r>
              <a:rPr lang="en-US" dirty="0" smtClean="0"/>
              <a:t>d) The balance of humidity, temperature, and water in the self care terrarium.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5. From a </a:t>
            </a:r>
            <a:r>
              <a:rPr lang="en-US" b="1" dirty="0" err="1" smtClean="0"/>
              <a:t>bioecological</a:t>
            </a:r>
            <a:r>
              <a:rPr lang="en-US" b="1" dirty="0" smtClean="0"/>
              <a:t> perspective, understanding the risks of self care depends on: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a) The child’s other after-school </a:t>
            </a:r>
            <a:r>
              <a:rPr lang="en-US" dirty="0" err="1" smtClean="0">
                <a:solidFill>
                  <a:srgbClr val="00B050"/>
                </a:solidFill>
              </a:rPr>
              <a:t>microsystems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/>
              <a:t>b) The configuration of the sun, moon, and stars relative to Jupiter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c) The time and timing of the self care experience</a:t>
            </a:r>
          </a:p>
          <a:p>
            <a:r>
              <a:rPr lang="en-US" dirty="0" smtClean="0"/>
              <a:t>d) The balance of humidity, temperature, and water in the self care terrarium.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Chronosystem</a:t>
            </a:r>
            <a:r>
              <a:rPr lang="en-US" dirty="0" smtClean="0"/>
              <a:t>: Time &amp;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b="1" dirty="0" smtClean="0"/>
              <a:t>In general, behavior problems are more likely for youth who spend several hours/week in self care</a:t>
            </a:r>
          </a:p>
          <a:p>
            <a:pPr lvl="1"/>
            <a:r>
              <a:rPr lang="en-US" dirty="0" smtClean="0"/>
              <a:t>Adolescent smoking (Mott et al., 1999)</a:t>
            </a:r>
          </a:p>
          <a:p>
            <a:pPr lvl="1"/>
            <a:r>
              <a:rPr lang="en-US" dirty="0" smtClean="0"/>
              <a:t>Externalizing behavior problems (Pettit et al., 1999)</a:t>
            </a:r>
          </a:p>
          <a:p>
            <a:pPr lvl="1"/>
            <a:r>
              <a:rPr lang="en-US" dirty="0" smtClean="0"/>
              <a:t>Substance use and depression (Richardson et al., 1989; 1993).</a:t>
            </a:r>
          </a:p>
          <a:p>
            <a:r>
              <a:rPr lang="en-US" b="1" dirty="0" smtClean="0"/>
              <a:t>Outcomes may be amplified when it begins in childhood and continues through adolescence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1. In general, self care is most common for: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a) Children of middle-class, educated, suburbanite parents</a:t>
            </a:r>
          </a:p>
          <a:p>
            <a:pPr>
              <a:buNone/>
            </a:pPr>
            <a:r>
              <a:rPr lang="en-US" dirty="0" smtClean="0"/>
              <a:t>b) Disadvantaged children living in the inner-city</a:t>
            </a:r>
          </a:p>
          <a:p>
            <a:pPr>
              <a:buNone/>
            </a:pPr>
            <a:r>
              <a:rPr lang="en-US" dirty="0" smtClean="0"/>
              <a:t>c) Children of unemployed parents</a:t>
            </a:r>
          </a:p>
          <a:p>
            <a:pPr>
              <a:buNone/>
            </a:pPr>
            <a:r>
              <a:rPr lang="en-US" dirty="0" smtClean="0"/>
              <a:t>d) African-American and Latino children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1. In general, self care is most common for:</a:t>
            </a:r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a) Children of middle-class, educated, suburbanite parents</a:t>
            </a:r>
          </a:p>
          <a:p>
            <a:pPr>
              <a:buNone/>
            </a:pPr>
            <a:r>
              <a:rPr lang="en-US" dirty="0" smtClean="0"/>
              <a:t>b) Disadvantaged children living in the inner-city</a:t>
            </a:r>
          </a:p>
          <a:p>
            <a:pPr>
              <a:buNone/>
            </a:pPr>
            <a:r>
              <a:rPr lang="en-US" dirty="0" smtClean="0"/>
              <a:t>c) Children of unemployed parents</a:t>
            </a:r>
          </a:p>
          <a:p>
            <a:pPr>
              <a:buNone/>
            </a:pPr>
            <a:r>
              <a:rPr lang="en-US" dirty="0" smtClean="0"/>
              <a:t>d) African-American and Latino children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Rates of Self Care* Ages 5-14:</a:t>
            </a:r>
            <a:br>
              <a:rPr lang="en-US" sz="4400" dirty="0" smtClean="0"/>
            </a:br>
            <a:r>
              <a:rPr lang="en-US" sz="4400" dirty="0" smtClean="0"/>
              <a:t>by Poverty Status (2013)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2886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876800" y="6273225"/>
            <a:ext cx="426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*”Pure” </a:t>
            </a:r>
            <a:r>
              <a:rPr lang="en-US" sz="1600" dirty="0" smtClean="0"/>
              <a:t>self care (not sibling care</a:t>
            </a:r>
            <a:r>
              <a:rPr lang="en-US" sz="1600" dirty="0" smtClean="0"/>
              <a:t>)</a:t>
            </a:r>
          </a:p>
          <a:p>
            <a:r>
              <a:rPr lang="en-US" sz="1600" dirty="0" smtClean="0"/>
              <a:t>*Primary arrangement (most hrs./week)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228600" y="62484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 smtClean="0"/>
              <a:t>Source: U.S. Census Bureau (</a:t>
            </a:r>
            <a:r>
              <a:rPr lang="en-US" sz="1100" i="1" dirty="0" smtClean="0"/>
              <a:t>2013</a:t>
            </a:r>
            <a:r>
              <a:rPr lang="en-US" sz="1100" i="1" dirty="0"/>
              <a:t>) </a:t>
            </a:r>
            <a:endParaRPr lang="en-US" sz="1100" i="1" dirty="0" smtClean="0"/>
          </a:p>
          <a:p>
            <a:r>
              <a:rPr lang="en-US" sz="1100" i="1" dirty="0" smtClean="0"/>
              <a:t>http</a:t>
            </a:r>
            <a:r>
              <a:rPr lang="en-US" sz="1100" i="1" dirty="0"/>
              <a:t>://www.census.gov/library/publications/2013/demo/p70-135.html</a:t>
            </a:r>
            <a:endParaRPr lang="en-US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Rates of Self Care Ages 5-14:</a:t>
            </a:r>
            <a:br>
              <a:rPr lang="en-US" sz="4400" dirty="0" smtClean="0"/>
            </a:br>
            <a:r>
              <a:rPr lang="en-US" sz="4400" dirty="0" smtClean="0"/>
              <a:t>Race/Ethnicity (2013)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7338261"/>
              </p:ext>
            </p:extLst>
          </p:nvPr>
        </p:nvGraphicFramePr>
        <p:xfrm>
          <a:off x="685800" y="1981200"/>
          <a:ext cx="81534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6172200"/>
            <a:ext cx="6324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i="1" dirty="0"/>
              <a:t>Source: U.S. Census Bureau (2013) </a:t>
            </a:r>
          </a:p>
          <a:p>
            <a:r>
              <a:rPr lang="en-US" sz="1100" i="1" dirty="0"/>
              <a:t>http://www.census.gov/library/publications/2013/demo/p70-135.html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3733800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%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2. As children age and transition to adolescence, self care: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a) Increases</a:t>
            </a:r>
          </a:p>
          <a:p>
            <a:pPr>
              <a:buNone/>
            </a:pPr>
            <a:r>
              <a:rPr lang="en-US" dirty="0" smtClean="0"/>
              <a:t>b) Decreases</a:t>
            </a:r>
          </a:p>
          <a:p>
            <a:pPr>
              <a:buNone/>
            </a:pPr>
            <a:r>
              <a:rPr lang="en-US" dirty="0" smtClean="0"/>
              <a:t>c) Stays the same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Myths and Facts about Self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b="1" dirty="0" smtClean="0"/>
              <a:t>2. As children age and transition to adolescence, self care: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a) Increases</a:t>
            </a:r>
          </a:p>
          <a:p>
            <a:pPr>
              <a:buNone/>
            </a:pPr>
            <a:r>
              <a:rPr lang="en-US" dirty="0" smtClean="0"/>
              <a:t>b) Decreases</a:t>
            </a:r>
          </a:p>
          <a:p>
            <a:pPr>
              <a:buNone/>
            </a:pPr>
            <a:r>
              <a:rPr lang="en-US" dirty="0" smtClean="0"/>
              <a:t>c) Stays the same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741</TotalTime>
  <Words>1564</Words>
  <Application>Microsoft Office PowerPoint</Application>
  <PresentationFormat>On-screen Show (4:3)</PresentationFormat>
  <Paragraphs>264</Paragraphs>
  <Slides>32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Constantia</vt:lpstr>
      <vt:lpstr>Garamond</vt:lpstr>
      <vt:lpstr>Times New Roman</vt:lpstr>
      <vt:lpstr>Wingdings 2</vt:lpstr>
      <vt:lpstr>Flow</vt:lpstr>
      <vt:lpstr>Out-of-School Time as an Opportunity for Reducing Risks and Promoting Competence</vt:lpstr>
      <vt:lpstr>Learning Objectives</vt:lpstr>
      <vt:lpstr>Part I: Self-Care</vt:lpstr>
      <vt:lpstr>Myths and Facts about Self Care</vt:lpstr>
      <vt:lpstr>Myths and Facts about Self Care</vt:lpstr>
      <vt:lpstr>Rates of Self Care* Ages 5-14: by Poverty Status (2013)</vt:lpstr>
      <vt:lpstr>Rates of Self Care Ages 5-14: Race/Ethnicity (2013)</vt:lpstr>
      <vt:lpstr>Myths and Facts about Self Care</vt:lpstr>
      <vt:lpstr>Myths and Facts about Self Care</vt:lpstr>
      <vt:lpstr>Rates of Self Care: Age and Maternal Employment (2013)</vt:lpstr>
      <vt:lpstr>What % of Kids in the USA are in Self Care  and After-school Program Care: America After 3pm Survey (2014)</vt:lpstr>
      <vt:lpstr>Self Care and ASPs by Age</vt:lpstr>
      <vt:lpstr>Myths and Facts about Self Care</vt:lpstr>
      <vt:lpstr>Myths and Facts about Self Care</vt:lpstr>
      <vt:lpstr>Parenting Style and Monitoring</vt:lpstr>
      <vt:lpstr>Parenting Style and Monitoring</vt:lpstr>
      <vt:lpstr>PowerPoint Presentation</vt:lpstr>
      <vt:lpstr>Parenting Style and Monitoring</vt:lpstr>
      <vt:lpstr>Myths and Facts about Self Care</vt:lpstr>
      <vt:lpstr>Simple Assumptions: After-school Time and Delinquency: Peak Hours for Juvenile Violence (2014)</vt:lpstr>
      <vt:lpstr>Simple Assumptions</vt:lpstr>
      <vt:lpstr>Routine Activity Theory</vt:lpstr>
      <vt:lpstr>Motivating Situations</vt:lpstr>
      <vt:lpstr>Parents Limits on Unsupervised Socializing</vt:lpstr>
      <vt:lpstr>Peers Matter Too</vt:lpstr>
      <vt:lpstr>Neighborhood Conditions Matter</vt:lpstr>
      <vt:lpstr>Myths and Facts about Self Care</vt:lpstr>
      <vt:lpstr>Myths and Facts about Self Care</vt:lpstr>
      <vt:lpstr>Children are at-risk for more than boredom</vt:lpstr>
      <vt:lpstr>Myths and Facts about Self Care</vt:lpstr>
      <vt:lpstr>Myths and Facts about Self Care</vt:lpstr>
      <vt:lpstr>Chronosystem: Time &amp; Timing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History to a Theory of Persons in Contexts</dc:title>
  <dc:creator>Joseph Mahoney</dc:creator>
  <cp:lastModifiedBy>Mahoney, Joseph L</cp:lastModifiedBy>
  <cp:revision>145</cp:revision>
  <dcterms:created xsi:type="dcterms:W3CDTF">2008-10-01T20:49:16Z</dcterms:created>
  <dcterms:modified xsi:type="dcterms:W3CDTF">2015-11-01T11:55:45Z</dcterms:modified>
</cp:coreProperties>
</file>