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81" r:id="rId4"/>
    <p:sldId id="266" r:id="rId5"/>
    <p:sldId id="282" r:id="rId6"/>
    <p:sldId id="283" r:id="rId7"/>
    <p:sldId id="285" r:id="rId8"/>
    <p:sldId id="287" r:id="rId9"/>
    <p:sldId id="297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10/18/2015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10/18/2015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10/18/2015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10/18/2015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ow%20the%20PATHS&#174;%20Program%20from%20Channing%20Bete%20Company%20Works.f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School-Based Interventions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 372 </a:t>
            </a:r>
          </a:p>
          <a:p>
            <a:r>
              <a:rPr lang="en-US" dirty="0" smtClean="0"/>
              <a:t>Developmental Psychology and Social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Emergence of Adolescent-Limited Offending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“Social Mimicry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” Hypothesis </a:t>
            </a:r>
            <a:r>
              <a:rPr lang="en-US" altLang="en-US" sz="2400" b="1" dirty="0"/>
              <a:t>– </a:t>
            </a:r>
            <a:r>
              <a:rPr lang="en-US" altLang="en-US" sz="2400" b="1" dirty="0" smtClean="0"/>
              <a:t>ALs begin </a:t>
            </a:r>
            <a:r>
              <a:rPr lang="en-US" altLang="en-US" sz="2400" b="1" dirty="0"/>
              <a:t>to mimic the antisocial behavior of the </a:t>
            </a:r>
            <a:r>
              <a:rPr lang="en-US" altLang="en-US" sz="2400" b="1" dirty="0" smtClean="0"/>
              <a:t>LCPs</a:t>
            </a:r>
            <a:endParaRPr lang="en-US" altLang="en-US" sz="2400" b="1" dirty="0"/>
          </a:p>
          <a:p>
            <a:pPr lvl="1" eaLnBrk="1" hangingPunct="1"/>
            <a:r>
              <a:rPr lang="en-US" altLang="en-US" sz="2000" b="1" dirty="0"/>
              <a:t>Extended period of adolescence, delay of adult life</a:t>
            </a:r>
          </a:p>
          <a:p>
            <a:pPr lvl="1" eaLnBrk="1" hangingPunct="1"/>
            <a:r>
              <a:rPr lang="en-US" altLang="en-US" sz="2000" b="1" dirty="0"/>
              <a:t>Antisocial </a:t>
            </a:r>
            <a:r>
              <a:rPr lang="en-US" altLang="en-US" sz="2000" b="1" dirty="0" smtClean="0"/>
              <a:t>behavior, in general, </a:t>
            </a:r>
            <a:r>
              <a:rPr lang="en-US" altLang="en-US" sz="2000" b="1" dirty="0"/>
              <a:t>is due to the desire for intimacy with opposite sex, to have material belongings, to set own rules, to be seen as having </a:t>
            </a:r>
            <a:r>
              <a:rPr lang="en-US" altLang="en-US" sz="2000" b="1" dirty="0" smtClean="0"/>
              <a:t>an impact</a:t>
            </a:r>
            <a:endParaRPr lang="en-US" altLang="en-US" sz="2000" b="1" dirty="0"/>
          </a:p>
          <a:p>
            <a:pPr lvl="1" eaLnBrk="1" hangingPunct="1"/>
            <a:r>
              <a:rPr lang="en-US" altLang="en-US" sz="2000" b="1" dirty="0"/>
              <a:t>LCPs have acquired these </a:t>
            </a:r>
            <a:r>
              <a:rPr lang="en-US" altLang="en-US" sz="2000" b="1" dirty="0" smtClean="0"/>
              <a:t>(they have money, may work a lot, ignore parents/adults, drink, smoke, have sex) and </a:t>
            </a:r>
            <a:r>
              <a:rPr lang="en-US" altLang="en-US" sz="2000" b="1" dirty="0"/>
              <a:t>serve as </a:t>
            </a:r>
            <a:r>
              <a:rPr lang="en-US" altLang="en-US" sz="2000" b="1" dirty="0" smtClean="0"/>
              <a:t>models</a:t>
            </a:r>
            <a:endParaRPr lang="en-US" altLang="en-US" sz="2000" b="1" dirty="0"/>
          </a:p>
          <a:p>
            <a:pPr lvl="1" eaLnBrk="1" hangingPunct="1"/>
            <a:r>
              <a:rPr lang="en-US" altLang="en-US" sz="2000" b="1" dirty="0"/>
              <a:t>Once adulthood is attained these behaviors are no longer </a:t>
            </a:r>
            <a:r>
              <a:rPr lang="en-US" altLang="en-US" sz="2000" b="1" dirty="0" smtClean="0"/>
              <a:t>necessary</a:t>
            </a:r>
          </a:p>
          <a:p>
            <a:pPr lvl="1" eaLnBrk="1" hangingPunct="1"/>
            <a:endParaRPr lang="en-US" altLang="en-US" sz="2000" b="1" dirty="0"/>
          </a:p>
          <a:p>
            <a:pPr lvl="1" eaLnBrk="1" hangingPunct="1"/>
            <a:r>
              <a:rPr lang="en-US" altLang="en-US" sz="2000" b="1" dirty="0" smtClean="0"/>
              <a:t>An implication: Preventing LCPs could reduce ALs too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59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PATHS: Promoting Alternative Thinking Strategies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 smtClean="0"/>
              <a:t>Social-Emotional Learning (SEL) Curriculum designed to teach emotion, self-control, and social problem solving</a:t>
            </a:r>
            <a:endParaRPr lang="en-US" altLang="en-US" sz="2800" b="1" dirty="0"/>
          </a:p>
          <a:p>
            <a:pPr eaLnBrk="1" hangingPunct="1"/>
            <a:r>
              <a:rPr lang="en-US" altLang="en-US" sz="2800" b="1" dirty="0" smtClean="0"/>
              <a:t>Multiple Experimental Evaluations (e.g., M. Greenberg)</a:t>
            </a:r>
          </a:p>
          <a:p>
            <a:pPr lvl="1"/>
            <a:r>
              <a:rPr lang="en-US" altLang="en-US" sz="2000" b="1" dirty="0" smtClean="0"/>
              <a:t>Example RCT: Special Education Classes for Grades 2-3</a:t>
            </a:r>
          </a:p>
          <a:p>
            <a:pPr lvl="1"/>
            <a:r>
              <a:rPr lang="en-US" altLang="en-US" sz="2000" b="1" dirty="0" smtClean="0"/>
              <a:t>60 Lessons for the School Year on Emotional and Interpersonal Understanding</a:t>
            </a:r>
          </a:p>
          <a:p>
            <a:pPr lvl="1"/>
            <a:r>
              <a:rPr lang="en-US" altLang="en-US" sz="2000" b="1" dirty="0" smtClean="0"/>
              <a:t>How Do you Control Your Emotions –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the STOP LIGHT Approach</a:t>
            </a:r>
          </a:p>
          <a:p>
            <a:pPr lvl="2"/>
            <a:r>
              <a:rPr lang="en-US" altLang="en-US" sz="1800" b="1" dirty="0" smtClean="0">
                <a:solidFill>
                  <a:srgbClr val="FF0000"/>
                </a:solidFill>
              </a:rPr>
              <a:t>RED: STOP, Calm Down, THINK about response options</a:t>
            </a:r>
          </a:p>
          <a:p>
            <a:pPr lvl="2"/>
            <a:r>
              <a:rPr lang="en-US" altLang="en-US" sz="1800" b="1" dirty="0" smtClean="0">
                <a:solidFill>
                  <a:srgbClr val="FF0000"/>
                </a:solidFill>
              </a:rPr>
              <a:t>YELLOW: Implement the plan in the best way</a:t>
            </a:r>
          </a:p>
          <a:p>
            <a:pPr lvl="2"/>
            <a:r>
              <a:rPr lang="en-US" altLang="en-US" sz="1800" b="1" dirty="0" smtClean="0">
                <a:solidFill>
                  <a:srgbClr val="FF0000"/>
                </a:solidFill>
              </a:rPr>
              <a:t>GREEN: Evaluate behavior and results</a:t>
            </a:r>
            <a:endParaRPr lang="en-US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282" y="4418056"/>
            <a:ext cx="214312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47165" y="619184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2:45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PATHS: Promoting Alternative Thinking Strategies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pPr marL="45720" indent="0" eaLnBrk="1" hangingPunct="1">
              <a:buNone/>
            </a:pPr>
            <a:r>
              <a:rPr lang="en-US" altLang="en-US" sz="2800" b="1" dirty="0" smtClean="0"/>
              <a:t>Benefits</a:t>
            </a:r>
          </a:p>
          <a:p>
            <a:pPr lvl="1"/>
            <a:r>
              <a:rPr lang="en-US" altLang="en-US" sz="2600" b="1" dirty="0" smtClean="0">
                <a:solidFill>
                  <a:srgbClr val="FF0000"/>
                </a:solidFill>
              </a:rPr>
              <a:t>Social-cognition</a:t>
            </a:r>
            <a:r>
              <a:rPr lang="en-US" altLang="en-US" sz="2600" b="1" dirty="0" smtClean="0"/>
              <a:t>: Increased Understanding of Self and Others Emotions (i.e., Emotional Intelligence)</a:t>
            </a:r>
          </a:p>
          <a:p>
            <a:pPr lvl="1"/>
            <a:r>
              <a:rPr lang="en-US" altLang="en-US" sz="2600" b="1" dirty="0" smtClean="0">
                <a:solidFill>
                  <a:srgbClr val="FF0000"/>
                </a:solidFill>
              </a:rPr>
              <a:t>Reduced externalizing</a:t>
            </a:r>
            <a:r>
              <a:rPr lang="en-US" altLang="en-US" sz="2600" b="1" dirty="0" smtClean="0"/>
              <a:t> (aggression and hyperactivity) and 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internalizing</a:t>
            </a:r>
            <a:r>
              <a:rPr lang="en-US" altLang="en-US" sz="2600" b="1" dirty="0" smtClean="0"/>
              <a:t> (depression) problems and symptoms</a:t>
            </a:r>
          </a:p>
          <a:p>
            <a:pPr lvl="1"/>
            <a:r>
              <a:rPr lang="en-US" altLang="en-US" sz="2600" b="1" dirty="0" smtClean="0"/>
              <a:t>Increased 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academic achievement</a:t>
            </a:r>
            <a:endParaRPr lang="en-US" altLang="en-US" sz="2600" b="1" dirty="0">
              <a:solidFill>
                <a:srgbClr val="FF0000"/>
              </a:solidFill>
            </a:endParaRPr>
          </a:p>
          <a:p>
            <a:r>
              <a:rPr lang="en-US" altLang="en-US" sz="2800" b="1" dirty="0" smtClean="0"/>
              <a:t>PATHS is one component in FAST TRACK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98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PROJECT FAST TRACK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Multi-site RCT that starts in Kindergarten, to Grade 10</a:t>
            </a:r>
          </a:p>
          <a:p>
            <a:pPr lvl="1"/>
            <a:r>
              <a:rPr lang="en-US" altLang="en-US" sz="2600" b="1" dirty="0" smtClean="0"/>
              <a:t>Target is the </a:t>
            </a:r>
            <a:r>
              <a:rPr lang="en-US" altLang="en-US" sz="2600" b="1" i="1" dirty="0" smtClean="0"/>
              <a:t>Life Course Persistent </a:t>
            </a:r>
            <a:r>
              <a:rPr lang="en-US" altLang="en-US" sz="2600" b="1" dirty="0" smtClean="0"/>
              <a:t>subgroup</a:t>
            </a:r>
          </a:p>
          <a:p>
            <a:pPr lvl="1"/>
            <a:endParaRPr lang="en-US" altLang="en-US" sz="2600" b="1" dirty="0"/>
          </a:p>
          <a:p>
            <a:r>
              <a:rPr lang="en-US" altLang="en-US" sz="2800" b="1" dirty="0" smtClean="0"/>
              <a:t>Selective/Indicated</a:t>
            </a:r>
          </a:p>
          <a:p>
            <a:r>
              <a:rPr lang="en-US" altLang="en-US" sz="2800" b="1" dirty="0" smtClean="0"/>
              <a:t>2-Tier Screening (multi-informant)</a:t>
            </a:r>
          </a:p>
          <a:p>
            <a:pPr lvl="1"/>
            <a:r>
              <a:rPr lang="en-US" altLang="en-US" sz="2600" b="1" dirty="0" smtClean="0"/>
              <a:t>(1) Teachers identify to 40% of kids with conduct problems</a:t>
            </a:r>
          </a:p>
          <a:p>
            <a:pPr lvl="1"/>
            <a:r>
              <a:rPr lang="en-US" altLang="en-US" sz="2600" b="1" dirty="0" smtClean="0"/>
              <a:t>(2) Parents ratings of child with high behavior problems</a:t>
            </a:r>
            <a:endParaRPr lang="en-US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5600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PROJECT FAST TRACK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Components</a:t>
            </a:r>
            <a:endParaRPr lang="en-US" altLang="en-US" sz="2600" b="1" dirty="0" smtClean="0"/>
          </a:p>
          <a:p>
            <a:pPr lvl="1"/>
            <a:r>
              <a:rPr lang="en-US" altLang="en-US" sz="2400" b="1" dirty="0" smtClean="0"/>
              <a:t>Parental behavior management training</a:t>
            </a:r>
          </a:p>
          <a:p>
            <a:pPr lvl="2"/>
            <a:r>
              <a:rPr lang="en-US" altLang="en-US" sz="2200" b="1" dirty="0" smtClean="0"/>
              <a:t>Parental monitoring (middle school)</a:t>
            </a:r>
          </a:p>
          <a:p>
            <a:pPr lvl="1"/>
            <a:r>
              <a:rPr lang="en-US" altLang="en-US" sz="2400" b="1" dirty="0" smtClean="0"/>
              <a:t>Social Skills Training</a:t>
            </a:r>
          </a:p>
          <a:p>
            <a:pPr lvl="2"/>
            <a:r>
              <a:rPr lang="en-US" altLang="en-US" sz="2200" b="1" dirty="0" smtClean="0"/>
              <a:t>PATHS</a:t>
            </a:r>
          </a:p>
          <a:p>
            <a:pPr lvl="1"/>
            <a:r>
              <a:rPr lang="en-US" altLang="en-US" sz="2400" b="1" dirty="0" smtClean="0"/>
              <a:t>Tutoring</a:t>
            </a:r>
          </a:p>
          <a:p>
            <a:pPr lvl="1"/>
            <a:r>
              <a:rPr lang="en-US" altLang="en-US" sz="2400" b="1" dirty="0" smtClean="0"/>
              <a:t>Home Visitation</a:t>
            </a:r>
          </a:p>
          <a:p>
            <a:pPr lvl="1"/>
            <a:r>
              <a:rPr lang="en-US" altLang="en-US" sz="2400" b="1" dirty="0" smtClean="0"/>
              <a:t>Vocation and Goal Setting (Gds. 7-8)</a:t>
            </a:r>
          </a:p>
          <a:p>
            <a:pPr lvl="2"/>
            <a:r>
              <a:rPr lang="en-US" altLang="en-US" sz="2200" b="1" dirty="0" err="1" smtClean="0"/>
              <a:t>Planful</a:t>
            </a:r>
            <a:r>
              <a:rPr lang="en-US" altLang="en-US" sz="2200" b="1" dirty="0" smtClean="0"/>
              <a:t> competence</a:t>
            </a:r>
          </a:p>
        </p:txBody>
      </p:sp>
    </p:spTree>
    <p:extLst>
      <p:ext uri="{BB962C8B-B14F-4D97-AF65-F5344CB8AC3E}">
        <p14:creationId xmlns:p14="http://schemas.microsoft.com/office/powerpoint/2010/main" val="116728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PROJECT FAST TRACK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Outcomes</a:t>
            </a:r>
            <a:endParaRPr lang="en-US" altLang="en-US" sz="2600" b="1" dirty="0" smtClean="0"/>
          </a:p>
          <a:p>
            <a:pPr lvl="1"/>
            <a:r>
              <a:rPr lang="en-US" altLang="en-US" sz="2400" b="1" dirty="0" smtClean="0"/>
              <a:t>Initial declines in behavior problems, but…</a:t>
            </a:r>
            <a:endParaRPr lang="en-US" altLang="en-US" sz="2400" b="1" dirty="0"/>
          </a:p>
          <a:p>
            <a:pPr lvl="1"/>
            <a:r>
              <a:rPr lang="en-US" altLang="en-US" sz="2400" b="1" dirty="0" smtClean="0"/>
              <a:t>Do NOT find overall effects on aggression or externalizing behaviors in elementary school</a:t>
            </a:r>
          </a:p>
          <a:p>
            <a:pPr lvl="1"/>
            <a:r>
              <a:rPr lang="en-US" altLang="en-US" sz="2400" b="1" dirty="0" smtClean="0"/>
              <a:t>Do NOT find overall effects on diagnosable disorders including Conduct Disorder, Oppositional Defiant Disorder, ADHD</a:t>
            </a:r>
          </a:p>
          <a:p>
            <a:pPr lvl="1"/>
            <a:r>
              <a:rPr lang="en-US" altLang="en-US" sz="2400" b="1" dirty="0" smtClean="0"/>
              <a:t>By Grade 9,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effects are moderated by initial level of risk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lvl="1"/>
            <a:r>
              <a:rPr lang="en-US" altLang="en-US" sz="2400" b="1" dirty="0" smtClean="0"/>
              <a:t>DO find decreased Conduct Disorder and ADHD for the highest risk group – top 3% at kindergarten</a:t>
            </a:r>
          </a:p>
          <a:p>
            <a:pPr lvl="2"/>
            <a:r>
              <a:rPr lang="en-US" altLang="en-US" sz="2200" b="1" dirty="0" smtClean="0"/>
              <a:t>5% vs. 21% Conduct Disorder (treatment vs. control)</a:t>
            </a:r>
          </a:p>
        </p:txBody>
      </p:sp>
    </p:spTree>
    <p:extLst>
      <p:ext uri="{BB962C8B-B14F-4D97-AF65-F5344CB8AC3E}">
        <p14:creationId xmlns:p14="http://schemas.microsoft.com/office/powerpoint/2010/main" val="130340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GOOD BEHAVIOR GAME (</a:t>
            </a:r>
            <a:r>
              <a:rPr lang="en-US" altLang="en-US" sz="3200" b="1" dirty="0" err="1" smtClean="0"/>
              <a:t>Kellam</a:t>
            </a:r>
            <a:r>
              <a:rPr lang="en-US" altLang="en-US" sz="3200" b="1" dirty="0" smtClean="0"/>
              <a:t>)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632931"/>
            <a:ext cx="9890418" cy="415290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Universal Intervention: Classroom Behavior Management</a:t>
            </a:r>
          </a:p>
          <a:p>
            <a:r>
              <a:rPr lang="en-US" altLang="en-US" sz="2800" b="1" dirty="0" smtClean="0"/>
              <a:t>Class is divided into teams that win rewards for being on-task and following class rules</a:t>
            </a:r>
          </a:p>
          <a:p>
            <a:pPr lvl="1"/>
            <a:r>
              <a:rPr lang="en-US" altLang="en-US" sz="2400" b="1" dirty="0" smtClean="0"/>
              <a:t>Expected behavior is discussed and made explicit</a:t>
            </a:r>
          </a:p>
          <a:p>
            <a:pPr lvl="1"/>
            <a:r>
              <a:rPr lang="en-US" altLang="en-US" sz="2400" b="1" dirty="0" smtClean="0"/>
              <a:t>Rewards examples: free time, stars, privileges</a:t>
            </a:r>
            <a:endParaRPr lang="en-US" altLang="en-US" sz="2400" b="1" dirty="0"/>
          </a:p>
          <a:p>
            <a:endParaRPr lang="en-US" altLang="en-US" sz="2600" b="1" dirty="0" smtClean="0"/>
          </a:p>
          <a:p>
            <a:r>
              <a:rPr lang="en-US" altLang="en-US" sz="2600" b="1" dirty="0" smtClean="0"/>
              <a:t>Overall found to reduce disruptive behavior and increase academic engagement</a:t>
            </a:r>
          </a:p>
        </p:txBody>
      </p:sp>
    </p:spTree>
    <p:extLst>
      <p:ext uri="{BB962C8B-B14F-4D97-AF65-F5344CB8AC3E}">
        <p14:creationId xmlns:p14="http://schemas.microsoft.com/office/powerpoint/2010/main" val="17438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356573" y="156183"/>
            <a:ext cx="9700407" cy="12334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GOOD BEHAVIOR GAME (S. </a:t>
            </a:r>
            <a:r>
              <a:rPr lang="en-US" altLang="en-US" sz="3200" b="1" dirty="0" err="1" smtClean="0"/>
              <a:t>Kellam</a:t>
            </a:r>
            <a:r>
              <a:rPr lang="en-US" altLang="en-US" sz="3200" b="1" dirty="0" smtClean="0"/>
              <a:t>)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685" y="1293297"/>
            <a:ext cx="9890418" cy="4152901"/>
          </a:xfrm>
        </p:spPr>
        <p:txBody>
          <a:bodyPr>
            <a:noAutofit/>
          </a:bodyPr>
          <a:lstStyle/>
          <a:p>
            <a:r>
              <a:rPr lang="en-US" altLang="en-US" sz="2400" b="1" dirty="0" smtClean="0"/>
              <a:t>Baltimore School District: RCT of 19 Low-Income Schools</a:t>
            </a:r>
          </a:p>
          <a:p>
            <a:pPr lvl="1"/>
            <a:r>
              <a:rPr lang="en-US" altLang="en-US" sz="2400" b="1" dirty="0" smtClean="0"/>
              <a:t>Note: 41 classes - classroom is the level of randomization</a:t>
            </a:r>
          </a:p>
          <a:p>
            <a:r>
              <a:rPr lang="en-US" altLang="en-US" sz="2400" b="1" dirty="0" smtClean="0"/>
              <a:t>Baseline measures of behavior taken at </a:t>
            </a:r>
            <a:r>
              <a:rPr lang="en-US" altLang="en-US" sz="2400" b="1" dirty="0" err="1" smtClean="0"/>
              <a:t>kindegarden</a:t>
            </a:r>
            <a:endParaRPr lang="en-US" altLang="en-US" sz="2400" b="1" dirty="0" smtClean="0"/>
          </a:p>
          <a:p>
            <a:r>
              <a:rPr lang="en-US" altLang="en-US" sz="2400" b="1" dirty="0" smtClean="0"/>
              <a:t>Multiple assessments to adulthood</a:t>
            </a:r>
          </a:p>
          <a:p>
            <a:pPr lvl="1"/>
            <a:r>
              <a:rPr lang="en-US" altLang="en-US" sz="2200" b="1" u="sng" dirty="0" smtClean="0"/>
              <a:t>First Grade</a:t>
            </a:r>
            <a:r>
              <a:rPr lang="en-US" altLang="en-US" sz="2200" b="1" dirty="0" smtClean="0"/>
              <a:t>: lower aggression, disruptive behavior</a:t>
            </a:r>
          </a:p>
          <a:p>
            <a:pPr lvl="1"/>
            <a:r>
              <a:rPr lang="en-US" altLang="en-US" sz="2200" b="1" u="sng" dirty="0" smtClean="0"/>
              <a:t>Middle School</a:t>
            </a:r>
            <a:r>
              <a:rPr lang="en-US" altLang="en-US" sz="2200" b="1" dirty="0" smtClean="0"/>
              <a:t>: lower smoking, trajectory of aggression less steep</a:t>
            </a:r>
          </a:p>
          <a:p>
            <a:pPr lvl="1"/>
            <a:r>
              <a:rPr lang="en-US" altLang="en-US" sz="2200" b="1" u="sng" dirty="0" smtClean="0"/>
              <a:t>Young Adulthood (ages 19-21)</a:t>
            </a:r>
            <a:r>
              <a:rPr lang="en-US" altLang="en-US" sz="2200" b="1" dirty="0" smtClean="0"/>
              <a:t>: Lower rates of Antisocial Personality Disorder (APD)for </a:t>
            </a:r>
            <a:r>
              <a:rPr lang="en-US" altLang="en-US" sz="2200" b="1" i="1" dirty="0" smtClean="0"/>
              <a:t>males only</a:t>
            </a:r>
            <a:r>
              <a:rPr lang="en-US" altLang="en-US" sz="2200" b="1" dirty="0" smtClean="0"/>
              <a:t>, lower suicidal ideation, lower drug/alcohol abuse, lower smoking</a:t>
            </a:r>
          </a:p>
          <a:p>
            <a:r>
              <a:rPr lang="en-US" altLang="en-US" sz="2200" b="1" dirty="0" smtClean="0">
                <a:solidFill>
                  <a:srgbClr val="FF0000"/>
                </a:solidFill>
              </a:rPr>
              <a:t>Findings Very Strong for the Most Aggressive Males at Kindergarten</a:t>
            </a:r>
          </a:p>
        </p:txBody>
      </p:sp>
    </p:spTree>
    <p:extLst>
      <p:ext uri="{BB962C8B-B14F-4D97-AF65-F5344CB8AC3E}">
        <p14:creationId xmlns:p14="http://schemas.microsoft.com/office/powerpoint/2010/main" val="399915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graphicFrame>
        <p:nvGraphicFramePr>
          <p:cNvPr id="5" name="Content Placeholder 4" descr="Sample table with 2 columns, 11 rows" title="Table"/>
          <p:cNvGraphicFramePr>
            <a:graphicFrameLocks noGrp="1"/>
          </p:cNvGraphicFramePr>
          <p:nvPr>
            <p:ph idx="1"/>
            <p:extLst/>
          </p:nvPr>
        </p:nvGraphicFramePr>
        <p:xfrm>
          <a:off x="3800657" y="247024"/>
          <a:ext cx="6675438" cy="6062136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 Transitions Presentation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8:20 - 8:45</a:t>
                      </a:r>
                      <a:endParaRPr lang="en-US" sz="2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Early Head Start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8:45 - 9:30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Preschool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Meta-analysis Findings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9:30 - 10:15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Preschool Programs</a:t>
                      </a:r>
                      <a:r>
                        <a:rPr lang="en-US" sz="2000" dirty="0" smtClean="0">
                          <a:effectLst/>
                        </a:rPr>
                        <a:t>: Perry</a:t>
                      </a:r>
                      <a:r>
                        <a:rPr lang="en-US" sz="2000" baseline="0" dirty="0" smtClean="0">
                          <a:effectLst/>
                        </a:rPr>
                        <a:t> Preschool, Abecedarian, Child-Parent Centers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10:15 - 11:00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Elementary,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Middle, and Secondary Schools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11:00 -12:00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Aggression, Violence,</a:t>
                      </a:r>
                      <a:r>
                        <a:rPr lang="en-US" sz="2000" baseline="0" dirty="0" smtClean="0">
                          <a:effectLst/>
                        </a:rPr>
                        <a:t> Substance Use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12:00 - 12:45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Fast Track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12:45 - </a:t>
                      </a:r>
                      <a:r>
                        <a:rPr lang="en-US" sz="2000" dirty="0" smtClean="0">
                          <a:effectLst/>
                        </a:rPr>
                        <a:t>1:30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Good Behavior Game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 Health Presentation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9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graphicFrame>
        <p:nvGraphicFramePr>
          <p:cNvPr id="5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77361"/>
              </p:ext>
            </p:extLst>
          </p:nvPr>
        </p:nvGraphicFramePr>
        <p:xfrm>
          <a:off x="3800657" y="247024"/>
          <a:ext cx="6675438" cy="5977872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 Transitions Presentation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8:20 - 8:45</a:t>
                      </a:r>
                      <a:endParaRPr lang="en-US" sz="2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Early Head Start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8:45 - 9:30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Preschool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Meta-analysis Findings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9:30 - 10:15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Preschool Programs</a:t>
                      </a:r>
                      <a:r>
                        <a:rPr lang="en-US" sz="2000" dirty="0" smtClean="0">
                          <a:effectLst/>
                        </a:rPr>
                        <a:t>: Perry</a:t>
                      </a:r>
                      <a:r>
                        <a:rPr lang="en-US" sz="2000" baseline="0" dirty="0" smtClean="0">
                          <a:effectLst/>
                        </a:rPr>
                        <a:t> Preschool, Abecedarian, Child-Parent Centers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10:15 - 11:00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Elementary,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Middle, and Secondary Schools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11:00 -12:00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Aggression, Violence,</a:t>
                      </a:r>
                      <a:r>
                        <a:rPr lang="en-US" sz="2000" baseline="0" dirty="0" smtClean="0">
                          <a:effectLst/>
                        </a:rPr>
                        <a:t> Substance Use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12:00 - 12:45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Fast Track</a:t>
                      </a:r>
                      <a:endParaRPr lang="en-US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12:45 - </a:t>
                      </a:r>
                      <a:r>
                        <a:rPr lang="en-US" sz="2000" dirty="0" smtClean="0">
                          <a:effectLst/>
                        </a:rPr>
                        <a:t>1:30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Good Behavior Game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 Health Presentation</a:t>
                      </a:r>
                      <a:endParaRPr lang="en-US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Student Presentation will Focus on this Developmental Period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Interventions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Early Head Start</a:t>
            </a:r>
          </a:p>
          <a:p>
            <a:pPr lvl="1"/>
            <a:r>
              <a:rPr lang="en-US" b="1" dirty="0" smtClean="0"/>
              <a:t>Launched in 1995</a:t>
            </a:r>
          </a:p>
          <a:p>
            <a:pPr lvl="1"/>
            <a:r>
              <a:rPr lang="en-US" b="1" dirty="0" smtClean="0"/>
              <a:t>Targets Low-Income Pregnant Women and Families with Infants and Toddlers</a:t>
            </a:r>
          </a:p>
          <a:p>
            <a:r>
              <a:rPr lang="en-US" b="1" dirty="0" smtClean="0"/>
              <a:t>RCT (John Love) included 17 sites, 3001 families</a:t>
            </a:r>
          </a:p>
          <a:p>
            <a:pPr lvl="1"/>
            <a:r>
              <a:rPr lang="en-US" b="1" dirty="0" smtClean="0"/>
              <a:t>EHS group was higher on Bayley Scales of Infant Development</a:t>
            </a:r>
          </a:p>
          <a:p>
            <a:pPr lvl="2"/>
            <a:r>
              <a:rPr lang="en-US" b="1" dirty="0" smtClean="0"/>
              <a:t>Higher vocabulary, attention, engagement with parents</a:t>
            </a:r>
          </a:p>
          <a:p>
            <a:pPr lvl="2"/>
            <a:r>
              <a:rPr lang="en-US" b="1" dirty="0" smtClean="0"/>
              <a:t>Lower aggression, negativity with parents</a:t>
            </a:r>
          </a:p>
          <a:p>
            <a:pPr lvl="1"/>
            <a:r>
              <a:rPr lang="en-US" b="1" dirty="0" smtClean="0"/>
              <a:t>Results strongest with started with pregnant moms and families at moderate risk</a:t>
            </a:r>
          </a:p>
          <a:p>
            <a:pPr lvl="2"/>
            <a:r>
              <a:rPr lang="en-US" b="1" dirty="0" smtClean="0"/>
              <a:t>Four or more of the following risk were too much (did not work): dropout, single parent, teen parent, on welfare (TANF), unemployed</a:t>
            </a:r>
          </a:p>
          <a:p>
            <a:pPr lvl="2"/>
            <a:r>
              <a:rPr lang="en-US" b="1" dirty="0" smtClean="0"/>
              <a:t>After 2 years, there was some fade out on aggression and negativity toward parents, but other findings held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Student Presentation will Focus on this Developmental Period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Interventions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/>
          </a:bodyPr>
          <a:lstStyle/>
          <a:p>
            <a:r>
              <a:rPr lang="en-US" b="1" dirty="0" smtClean="0"/>
              <a:t>Preschool (Meta-analysis)</a:t>
            </a:r>
            <a:r>
              <a:rPr lang="en-US" b="1" dirty="0"/>
              <a:t> </a:t>
            </a:r>
            <a:r>
              <a:rPr lang="en-US" b="1" dirty="0" smtClean="0"/>
              <a:t>by Gilliam and </a:t>
            </a:r>
            <a:r>
              <a:rPr lang="en-US" b="1" dirty="0" err="1" smtClean="0"/>
              <a:t>Zigler</a:t>
            </a:r>
            <a:endParaRPr lang="en-US" b="1" dirty="0" smtClean="0"/>
          </a:p>
          <a:p>
            <a:pPr lvl="1"/>
            <a:r>
              <a:rPr lang="en-US" b="1" dirty="0" smtClean="0"/>
              <a:t>Benefits found in kindergarten or grade 1</a:t>
            </a:r>
          </a:p>
          <a:p>
            <a:pPr lvl="2"/>
            <a:r>
              <a:rPr lang="en-US" b="1" dirty="0" smtClean="0"/>
              <a:t>Language, literacy, and general cognitive abilities (e.g., memory, attention)</a:t>
            </a:r>
          </a:p>
          <a:p>
            <a:pPr lvl="1"/>
            <a:r>
              <a:rPr lang="en-US" b="1" dirty="0" smtClean="0"/>
              <a:t>Some benefits found to persist much longer</a:t>
            </a:r>
          </a:p>
          <a:p>
            <a:pPr lvl="2"/>
            <a:r>
              <a:rPr lang="en-US" b="1" dirty="0" smtClean="0"/>
              <a:t>School attendance, reduced grade retention</a:t>
            </a:r>
          </a:p>
          <a:p>
            <a:pPr lvl="2"/>
            <a:r>
              <a:rPr lang="en-US" b="1" dirty="0" smtClean="0"/>
              <a:t>Some studies find reduction in behavior problems, other do not</a:t>
            </a:r>
          </a:p>
          <a:p>
            <a:pPr lvl="1"/>
            <a:r>
              <a:rPr lang="en-US" b="1" dirty="0" smtClean="0"/>
              <a:t>Two-Generation programs had larger impacts (cognitive and social)</a:t>
            </a:r>
          </a:p>
          <a:p>
            <a:pPr lvl="2"/>
            <a:r>
              <a:rPr lang="en-US" b="1" dirty="0" smtClean="0"/>
              <a:t>These program have components for child and parents</a:t>
            </a:r>
          </a:p>
        </p:txBody>
      </p:sp>
    </p:spTree>
    <p:extLst>
      <p:ext uri="{BB962C8B-B14F-4D97-AF65-F5344CB8AC3E}">
        <p14:creationId xmlns:p14="http://schemas.microsoft.com/office/powerpoint/2010/main" val="22121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Student Presentation will Focus on this Developmental Period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Interventions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/>
          </a:bodyPr>
          <a:lstStyle/>
          <a:p>
            <a:r>
              <a:rPr lang="en-US" b="1" dirty="0" smtClean="0"/>
              <a:t>Perry Preschool Program, Abecedarian Program, Chicago Parent-Child Centers</a:t>
            </a:r>
          </a:p>
          <a:p>
            <a:pPr lvl="1"/>
            <a:r>
              <a:rPr lang="en-US" b="1" dirty="0" smtClean="0"/>
              <a:t>All high quality studies, Followed to Adulthood, PPR and AP are RCTs</a:t>
            </a:r>
          </a:p>
          <a:p>
            <a:pPr lvl="1"/>
            <a:r>
              <a:rPr lang="en-US" b="1" dirty="0" smtClean="0"/>
              <a:t>Long-term Outcomes</a:t>
            </a:r>
          </a:p>
          <a:p>
            <a:pPr lvl="2"/>
            <a:r>
              <a:rPr lang="en-US" b="1" dirty="0" smtClean="0"/>
              <a:t>Lower </a:t>
            </a:r>
            <a:r>
              <a:rPr lang="en-US" b="1" dirty="0"/>
              <a:t>s</a:t>
            </a:r>
            <a:r>
              <a:rPr lang="en-US" b="1" dirty="0" smtClean="0"/>
              <a:t>pecial education, grade retention, dropout, arrests, depression</a:t>
            </a:r>
          </a:p>
          <a:p>
            <a:pPr lvl="2"/>
            <a:r>
              <a:rPr lang="en-US" b="1" dirty="0" smtClean="0"/>
              <a:t>Higher college attendance, employment rates, earned income</a:t>
            </a:r>
          </a:p>
          <a:p>
            <a:pPr lvl="2"/>
            <a:r>
              <a:rPr lang="en-US" b="1" dirty="0" smtClean="0"/>
              <a:t>Creates a “snowball” of positive outcomes</a:t>
            </a:r>
          </a:p>
          <a:p>
            <a:pPr lvl="1"/>
            <a:r>
              <a:rPr lang="en-US" b="1" dirty="0" smtClean="0"/>
              <a:t>Programs are cost effective</a:t>
            </a:r>
          </a:p>
          <a:p>
            <a:pPr lvl="2"/>
            <a:r>
              <a:rPr lang="en-US" b="1" dirty="0" smtClean="0"/>
              <a:t>See slides from cost-benefit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35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Most of These Interventions Include Social Skills Training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and Secondary School:</a:t>
            </a:r>
            <a:br>
              <a:rPr lang="en-US" dirty="0" smtClean="0"/>
            </a:br>
            <a:r>
              <a:rPr lang="en-US" dirty="0" smtClean="0"/>
              <a:t>Aggression and Antisocial Behavior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Information Processing Theory of Aggression</a:t>
            </a:r>
          </a:p>
          <a:p>
            <a:pPr lvl="1"/>
            <a:r>
              <a:rPr lang="en-US" b="1" dirty="0" smtClean="0"/>
              <a:t>Deficits in Encoding Social Information</a:t>
            </a:r>
          </a:p>
          <a:p>
            <a:pPr lvl="1"/>
            <a:r>
              <a:rPr lang="en-US" b="1" dirty="0" smtClean="0"/>
              <a:t>Hostile Attribution Bias</a:t>
            </a:r>
          </a:p>
          <a:p>
            <a:pPr lvl="1"/>
            <a:r>
              <a:rPr lang="en-US" b="1" dirty="0" smtClean="0"/>
              <a:t>Aggressive Behavior Leads to Peer rejection</a:t>
            </a:r>
          </a:p>
          <a:p>
            <a:pPr lvl="1"/>
            <a:r>
              <a:rPr lang="en-US" b="1" dirty="0" smtClean="0"/>
              <a:t>Difficulty Making (non-aggressive) Friends</a:t>
            </a:r>
          </a:p>
          <a:p>
            <a:r>
              <a:rPr lang="en-US" b="1" dirty="0" smtClean="0"/>
              <a:t>Social Skills Training</a:t>
            </a:r>
          </a:p>
          <a:p>
            <a:pPr lvl="1"/>
            <a:r>
              <a:rPr lang="en-US" b="1" dirty="0" smtClean="0"/>
              <a:t>Alter Perceptions and Attributions</a:t>
            </a:r>
          </a:p>
          <a:p>
            <a:pPr lvl="1"/>
            <a:r>
              <a:rPr lang="en-US" b="1" dirty="0" smtClean="0"/>
              <a:t>Improve Social Relationships</a:t>
            </a:r>
          </a:p>
          <a:p>
            <a:pPr lvl="1"/>
            <a:r>
              <a:rPr lang="en-US" b="1" dirty="0" smtClean="0"/>
              <a:t>Promote a Thoughtful Response to Provocation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11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Most of These Interventions Emphasize Starting Early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and Secondary School:</a:t>
            </a:r>
            <a:br>
              <a:rPr lang="en-US" dirty="0" smtClean="0"/>
            </a:br>
            <a:r>
              <a:rPr lang="en-US" dirty="0" smtClean="0"/>
              <a:t>Aggression and Antisocial Behavior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Two Types of Aggressive/Antisocial Youth</a:t>
            </a:r>
          </a:p>
          <a:p>
            <a:r>
              <a:rPr lang="en-US" b="1" dirty="0" smtClean="0"/>
              <a:t>(1</a:t>
            </a:r>
            <a:r>
              <a:rPr lang="en-US" sz="2400" b="1" dirty="0" smtClean="0"/>
              <a:t>) </a:t>
            </a:r>
            <a:r>
              <a:rPr lang="en-US" altLang="en-US" sz="2400" b="1" dirty="0">
                <a:solidFill>
                  <a:srgbClr val="FF0000"/>
                </a:solidFill>
              </a:rPr>
              <a:t>Life Course Persistent</a:t>
            </a:r>
          </a:p>
          <a:p>
            <a:pPr lvl="1"/>
            <a:r>
              <a:rPr lang="en-US" altLang="en-US" sz="2000" b="1" dirty="0"/>
              <a:t>Small group (5%-6% of population)</a:t>
            </a:r>
          </a:p>
          <a:p>
            <a:pPr lvl="1"/>
            <a:r>
              <a:rPr lang="en-US" altLang="en-US" sz="2000" b="1" dirty="0"/>
              <a:t>Identified early (ages 3-5)</a:t>
            </a:r>
          </a:p>
          <a:p>
            <a:pPr lvl="1"/>
            <a:r>
              <a:rPr lang="en-US" altLang="en-US" sz="2000" b="1" dirty="0"/>
              <a:t>Very high aggression behavior </a:t>
            </a:r>
          </a:p>
          <a:p>
            <a:pPr lvl="2"/>
            <a:r>
              <a:rPr lang="en-US" altLang="en-US" sz="1800" b="1" dirty="0"/>
              <a:t>Cross-situation consistency (school, home, community)</a:t>
            </a:r>
          </a:p>
          <a:p>
            <a:pPr lvl="1"/>
            <a:r>
              <a:rPr lang="en-US" altLang="en-US" sz="2000" b="1" dirty="0"/>
              <a:t>High continuity to adulthood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160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" y="1403774"/>
            <a:ext cx="6797040" cy="507627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Course Persistent Pathway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8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9129158" cy="768096"/>
          </a:xfrm>
        </p:spPr>
        <p:txBody>
          <a:bodyPr/>
          <a:lstStyle/>
          <a:p>
            <a:r>
              <a:rPr lang="en-US" dirty="0" smtClean="0"/>
              <a:t>Most of These Interventions Emphasize Starting Early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and Secondary School:</a:t>
            </a:r>
            <a:br>
              <a:rPr lang="en-US" dirty="0" smtClean="0"/>
            </a:br>
            <a:r>
              <a:rPr lang="en-US" dirty="0" smtClean="0"/>
              <a:t>Aggression and Antisocial Behavior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8571" y="2144114"/>
            <a:ext cx="9129159" cy="3494686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Two Types of Aggressive/Antisocial Youth</a:t>
            </a:r>
          </a:p>
          <a:p>
            <a:r>
              <a:rPr lang="en-US" b="1" dirty="0" smtClean="0"/>
              <a:t>(2</a:t>
            </a:r>
            <a:r>
              <a:rPr lang="en-US" sz="2400" b="1" dirty="0" smtClean="0"/>
              <a:t>) </a:t>
            </a:r>
            <a:r>
              <a:rPr lang="en-US" altLang="en-US" sz="2400" b="1" dirty="0">
                <a:solidFill>
                  <a:srgbClr val="FF0000"/>
                </a:solidFill>
              </a:rPr>
              <a:t>Adolescent Limited</a:t>
            </a:r>
          </a:p>
          <a:p>
            <a:pPr lvl="1"/>
            <a:r>
              <a:rPr lang="en-US" altLang="en-US" sz="2000" b="1" dirty="0"/>
              <a:t>Large group of youth (normative)</a:t>
            </a:r>
          </a:p>
          <a:p>
            <a:pPr lvl="1"/>
            <a:r>
              <a:rPr lang="en-US" altLang="en-US" sz="2000" b="1" dirty="0"/>
              <a:t>Onset of antisocial behavior 11-15 years</a:t>
            </a:r>
          </a:p>
          <a:p>
            <a:pPr lvl="1"/>
            <a:r>
              <a:rPr lang="en-US" altLang="en-US" sz="2000" b="1" dirty="0"/>
              <a:t>H</a:t>
            </a:r>
            <a:r>
              <a:rPr lang="en-US" altLang="en-US" sz="2000" b="1" dirty="0" smtClean="0"/>
              <a:t>igh </a:t>
            </a:r>
            <a:r>
              <a:rPr lang="en-US" altLang="en-US" sz="2000" b="1" dirty="0"/>
              <a:t>aggression/antisocial behavior </a:t>
            </a:r>
          </a:p>
          <a:p>
            <a:pPr lvl="2"/>
            <a:r>
              <a:rPr lang="en-US" altLang="en-US" sz="1800" b="1" dirty="0" smtClean="0"/>
              <a:t>May be indistinguishable </a:t>
            </a:r>
            <a:r>
              <a:rPr lang="en-US" altLang="en-US" sz="1800" b="1" dirty="0"/>
              <a:t>from life course persistent</a:t>
            </a:r>
          </a:p>
          <a:p>
            <a:pPr lvl="2"/>
            <a:r>
              <a:rPr lang="en-US" altLang="en-US" sz="1800" b="1" dirty="0"/>
              <a:t>Maybe situation limited (self, parent, teacher reports)</a:t>
            </a:r>
          </a:p>
          <a:p>
            <a:pPr lvl="1"/>
            <a:r>
              <a:rPr lang="en-US" altLang="en-US" sz="2000" b="1" dirty="0"/>
              <a:t>Discontinuity by young adulthood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3064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D0D3A-9AE6-4D0B-B18A-D57038E00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0</TotalTime>
  <Words>1154</Words>
  <Application>Microsoft Office PowerPoint</Application>
  <PresentationFormat>Widescreen</PresentationFormat>
  <Paragraphs>170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Back to School 16x9</vt:lpstr>
      <vt:lpstr>School-Based Interventions</vt:lpstr>
      <vt:lpstr>Learning Objectives</vt:lpstr>
      <vt:lpstr>Early Childhood Interventions</vt:lpstr>
      <vt:lpstr>Early Childhood Interventions</vt:lpstr>
      <vt:lpstr>Early Childhood Interventions</vt:lpstr>
      <vt:lpstr>Elementary and Secondary School: Aggression and Antisocial Behavior</vt:lpstr>
      <vt:lpstr>Elementary and Secondary School: Aggression and Antisocial Behavior</vt:lpstr>
      <vt:lpstr>Life Course Persistent Pathway</vt:lpstr>
      <vt:lpstr>Elementary and Secondary School: Aggression and Antisocial Behavior</vt:lpstr>
      <vt:lpstr>Emergence of Adolescent-Limited Offending</vt:lpstr>
      <vt:lpstr>PATHS: Promoting Alternative Thinking Strategies</vt:lpstr>
      <vt:lpstr>PATHS: Promoting Alternative Thinking Strategies</vt:lpstr>
      <vt:lpstr>PROJECT FAST TRACK</vt:lpstr>
      <vt:lpstr>PROJECT FAST TRACK</vt:lpstr>
      <vt:lpstr>PROJECT FAST TRACK</vt:lpstr>
      <vt:lpstr>GOOD BEHAVIOR GAME (Kellam) </vt:lpstr>
      <vt:lpstr>GOOD BEHAVIOR GAME (S. Kellam) </vt:lpstr>
      <vt:lpstr>Learning Objectives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2015-10-18T17:21:49Z</dcterms:created>
  <dcterms:modified xsi:type="dcterms:W3CDTF">2015-10-18T21:09:40Z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