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0"/>
  </p:notesMasterIdLst>
  <p:handoutMasterIdLst>
    <p:handoutMasterId r:id="rId31"/>
  </p:handoutMasterIdLst>
  <p:sldIdLst>
    <p:sldId id="257" r:id="rId3"/>
    <p:sldId id="303" r:id="rId4"/>
    <p:sldId id="268" r:id="rId5"/>
    <p:sldId id="269" r:id="rId6"/>
    <p:sldId id="270" r:id="rId7"/>
    <p:sldId id="273" r:id="rId8"/>
    <p:sldId id="274" r:id="rId9"/>
    <p:sldId id="275" r:id="rId10"/>
    <p:sldId id="277" r:id="rId11"/>
    <p:sldId id="278" r:id="rId12"/>
    <p:sldId id="280" r:id="rId13"/>
    <p:sldId id="281" r:id="rId14"/>
    <p:sldId id="282" r:id="rId15"/>
    <p:sldId id="288" r:id="rId16"/>
    <p:sldId id="292" r:id="rId17"/>
    <p:sldId id="293" r:id="rId18"/>
    <p:sldId id="294" r:id="rId19"/>
    <p:sldId id="295" r:id="rId20"/>
    <p:sldId id="296" r:id="rId21"/>
    <p:sldId id="297" r:id="rId22"/>
    <p:sldId id="298" r:id="rId23"/>
    <p:sldId id="299" r:id="rId24"/>
    <p:sldId id="300" r:id="rId25"/>
    <p:sldId id="301" r:id="rId26"/>
    <p:sldId id="302" r:id="rId27"/>
    <p:sldId id="305" r:id="rId28"/>
    <p:sldId id="304" r:id="rId29"/>
  </p:sldIdLst>
  <p:sldSz cx="12188825" cy="6858000"/>
  <p:notesSz cx="68580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582"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E5B4EDC-59C0-49C7-8ADA-5A781B329E02}" type="datetimeFigureOut">
              <a:rPr lang="en-US"/>
              <a:t>10/15/2015</a:t>
            </a:fld>
            <a:endParaRPr/>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2D8D46A-B586-417D-BFBD-8C8FE0AAF762}" type="datetimeFigureOut">
              <a:rPr lang="en-US"/>
              <a:t>10/15/2015</a:t>
            </a:fld>
            <a:endParaRPr/>
          </a:p>
        </p:txBody>
      </p:sp>
      <p:sp>
        <p:nvSpPr>
          <p:cNvPr id="4" name="Slide Image Placeholder 3"/>
          <p:cNvSpPr>
            <a:spLocks noGrp="1" noRot="1" noChangeAspect="1"/>
          </p:cNvSpPr>
          <p:nvPr>
            <p:ph type="sldImg" idx="2"/>
          </p:nvPr>
        </p:nvSpPr>
        <p:spPr>
          <a:xfrm>
            <a:off x="331788" y="696913"/>
            <a:ext cx="6194425" cy="34861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10/15/2015</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10/15/2015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10/15/2015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10/15/2015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10/15/2015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10/15/2015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10/15/2015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10/15/2015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10/15/2015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10/15/2015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Picture Placeholder 2"/>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10/15/2015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10/15/2015</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PSY372_home_visitation.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5">
                    <a:lumMod val="20000"/>
                    <a:lumOff val="80000"/>
                  </a:schemeClr>
                </a:solidFill>
              </a:rPr>
              <a:t>Family-Based Interventions</a:t>
            </a:r>
            <a:endParaRPr lang="en-US" b="1" dirty="0">
              <a:solidFill>
                <a:schemeClr val="accent5">
                  <a:lumMod val="20000"/>
                  <a:lumOff val="80000"/>
                </a:schemeClr>
              </a:solidFill>
            </a:endParaRPr>
          </a:p>
        </p:txBody>
      </p:sp>
      <p:sp>
        <p:nvSpPr>
          <p:cNvPr id="5" name="Subtitle 4"/>
          <p:cNvSpPr>
            <a:spLocks noGrp="1"/>
          </p:cNvSpPr>
          <p:nvPr>
            <p:ph type="subTitle" idx="1"/>
          </p:nvPr>
        </p:nvSpPr>
        <p:spPr/>
        <p:txBody>
          <a:bodyPr/>
          <a:lstStyle/>
          <a:p>
            <a:r>
              <a:rPr lang="en-US" dirty="0" smtClean="0"/>
              <a:t>PSY 372: Developmental psychology and social intervention</a:t>
            </a:r>
            <a:endParaRPr lang="en-US" dirty="0"/>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Attachment</a:t>
            </a:r>
          </a:p>
        </p:txBody>
      </p:sp>
      <p:sp>
        <p:nvSpPr>
          <p:cNvPr id="5123" name="Rectangle 3"/>
          <p:cNvSpPr>
            <a:spLocks noGrp="1" noChangeArrowheads="1"/>
          </p:cNvSpPr>
          <p:nvPr>
            <p:ph type="body" idx="1"/>
          </p:nvPr>
        </p:nvSpPr>
        <p:spPr/>
        <p:txBody>
          <a:bodyPr/>
          <a:lstStyle/>
          <a:p>
            <a:pPr eaLnBrk="1" hangingPunct="1">
              <a:lnSpc>
                <a:spcPct val="90000"/>
              </a:lnSpc>
            </a:pPr>
            <a:r>
              <a:rPr lang="en-US" altLang="en-US" b="1"/>
              <a:t>“The quality of relationship between the infant and caregiver(s) that occurs during the 2nd half of the first year of life. It is not a property of the infant OR the caregiver, but a product of their relationship – a style of interacting – it is a term that describes the pattern of interaction and is presumed to have important developmental consequences.” (A. Sroufe)</a:t>
            </a:r>
          </a:p>
        </p:txBody>
      </p:sp>
    </p:spTree>
    <p:extLst>
      <p:ext uri="{BB962C8B-B14F-4D97-AF65-F5344CB8AC3E}">
        <p14:creationId xmlns:p14="http://schemas.microsoft.com/office/powerpoint/2010/main" val="78473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altLang="en-US" sz="3200"/>
              <a:t>Determinants of Attachment Quality</a:t>
            </a:r>
          </a:p>
        </p:txBody>
      </p:sp>
      <p:sp>
        <p:nvSpPr>
          <p:cNvPr id="7171" name="Rectangle 3"/>
          <p:cNvSpPr>
            <a:spLocks noGrp="1" noChangeArrowheads="1"/>
          </p:cNvSpPr>
          <p:nvPr>
            <p:ph type="body" idx="1"/>
          </p:nvPr>
        </p:nvSpPr>
        <p:spPr/>
        <p:txBody>
          <a:bodyPr/>
          <a:lstStyle/>
          <a:p>
            <a:pPr algn="ctr">
              <a:lnSpc>
                <a:spcPct val="90000"/>
              </a:lnSpc>
              <a:buFont typeface="Wingdings" panose="05000000000000000000" pitchFamily="2" charset="2"/>
              <a:buNone/>
            </a:pPr>
            <a:r>
              <a:rPr lang="en-US" altLang="en-US" b="1" u="sng"/>
              <a:t>Sensitivity vs. Insensitivity</a:t>
            </a:r>
          </a:p>
          <a:p>
            <a:pPr algn="ctr">
              <a:lnSpc>
                <a:spcPct val="90000"/>
              </a:lnSpc>
              <a:buFont typeface="Wingdings" panose="05000000000000000000" pitchFamily="2" charset="2"/>
              <a:buNone/>
            </a:pPr>
            <a:endParaRPr lang="en-US" altLang="en-US" b="1" u="sng"/>
          </a:p>
          <a:p>
            <a:pPr algn="ctr">
              <a:lnSpc>
                <a:spcPct val="90000"/>
              </a:lnSpc>
              <a:buFont typeface="Wingdings" panose="05000000000000000000" pitchFamily="2" charset="2"/>
              <a:buNone/>
            </a:pPr>
            <a:r>
              <a:rPr lang="en-US" altLang="en-US" b="1" u="sng"/>
              <a:t>Cooperation vs. Interference</a:t>
            </a:r>
          </a:p>
          <a:p>
            <a:pPr algn="ctr">
              <a:lnSpc>
                <a:spcPct val="90000"/>
              </a:lnSpc>
              <a:buFont typeface="Wingdings" panose="05000000000000000000" pitchFamily="2" charset="2"/>
              <a:buNone/>
            </a:pPr>
            <a:endParaRPr lang="en-US" altLang="en-US" b="1" u="sng"/>
          </a:p>
          <a:p>
            <a:pPr>
              <a:lnSpc>
                <a:spcPct val="90000"/>
              </a:lnSpc>
            </a:pPr>
            <a:r>
              <a:rPr lang="en-US" altLang="en-US" b="1"/>
              <a:t>Reading the child’s signals correctly</a:t>
            </a:r>
          </a:p>
          <a:p>
            <a:pPr>
              <a:lnSpc>
                <a:spcPct val="90000"/>
              </a:lnSpc>
            </a:pPr>
            <a:r>
              <a:rPr lang="en-US" altLang="en-US" b="1"/>
              <a:t>Responding appropriately and consistently</a:t>
            </a:r>
          </a:p>
          <a:p>
            <a:pPr>
              <a:lnSpc>
                <a:spcPct val="90000"/>
              </a:lnSpc>
            </a:pPr>
            <a:r>
              <a:rPr lang="en-US" altLang="en-US" b="1"/>
              <a:t>Guiding, rather than controlling the child</a:t>
            </a:r>
          </a:p>
        </p:txBody>
      </p:sp>
    </p:spTree>
    <p:extLst>
      <p:ext uri="{BB962C8B-B14F-4D97-AF65-F5344CB8AC3E}">
        <p14:creationId xmlns:p14="http://schemas.microsoft.com/office/powerpoint/2010/main" val="2398445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altLang="en-US" sz="3200"/>
              <a:t>Determinants of Attachment Quality</a:t>
            </a:r>
          </a:p>
        </p:txBody>
      </p:sp>
      <p:sp>
        <p:nvSpPr>
          <p:cNvPr id="8195" name="Rectangle 3"/>
          <p:cNvSpPr>
            <a:spLocks noGrp="1" noChangeArrowheads="1"/>
          </p:cNvSpPr>
          <p:nvPr>
            <p:ph type="body" idx="1"/>
          </p:nvPr>
        </p:nvSpPr>
        <p:spPr/>
        <p:txBody>
          <a:bodyPr/>
          <a:lstStyle/>
          <a:p>
            <a:pPr>
              <a:buFont typeface="Wingdings" panose="05000000000000000000" pitchFamily="2" charset="2"/>
              <a:buNone/>
            </a:pPr>
            <a:r>
              <a:rPr lang="en-US" altLang="en-US" b="1" u="sng"/>
              <a:t>Sensitive/Cooperative</a:t>
            </a:r>
            <a:r>
              <a:rPr lang="en-US" altLang="en-US" b="1"/>
              <a:t>: “cooperating with their infants. They were guiding rather than controlling their babies activities. They integrated their wishes, moods, and household responsibilities with their babies’ wishes and on-going activities. The interactions seemed co-determined.” (Egeland et al., 1992).</a:t>
            </a:r>
            <a:r>
              <a:rPr lang="en-US" altLang="en-US"/>
              <a:t> </a:t>
            </a:r>
          </a:p>
        </p:txBody>
      </p:sp>
    </p:spTree>
    <p:extLst>
      <p:ext uri="{BB962C8B-B14F-4D97-AF65-F5344CB8AC3E}">
        <p14:creationId xmlns:p14="http://schemas.microsoft.com/office/powerpoint/2010/main" val="164203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altLang="en-US" sz="3200"/>
              <a:t>Determinants of Attachment Quality</a:t>
            </a:r>
          </a:p>
        </p:txBody>
      </p:sp>
      <p:sp>
        <p:nvSpPr>
          <p:cNvPr id="9219" name="Rectangle 3"/>
          <p:cNvSpPr>
            <a:spLocks noGrp="1" noChangeArrowheads="1"/>
          </p:cNvSpPr>
          <p:nvPr>
            <p:ph type="body" idx="1"/>
          </p:nvPr>
        </p:nvSpPr>
        <p:spPr/>
        <p:txBody>
          <a:bodyPr/>
          <a:lstStyle/>
          <a:p>
            <a:pPr>
              <a:buFont typeface="Wingdings" panose="05000000000000000000" pitchFamily="2" charset="2"/>
              <a:buNone/>
            </a:pPr>
            <a:r>
              <a:rPr lang="en-US" altLang="en-US" b="1" u="sng" smtClean="0"/>
              <a:t>Insensitive</a:t>
            </a:r>
            <a:r>
              <a:rPr lang="en-US" altLang="en-US" b="1" smtClean="0"/>
              <a:t>: Responses are geared almost exclusively to the caregivers own wishes, moods, and activity. If the responses mesh with child’s signals or needs, this is often no more than coincidence. </a:t>
            </a:r>
          </a:p>
          <a:p>
            <a:pPr>
              <a:buFont typeface="Wingdings" panose="05000000000000000000" pitchFamily="2" charset="2"/>
              <a:buNone/>
            </a:pPr>
            <a:endParaRPr lang="en-US" altLang="en-US" b="1" smtClean="0"/>
          </a:p>
          <a:p>
            <a:pPr>
              <a:buFont typeface="Wingdings" panose="05000000000000000000" pitchFamily="2" charset="2"/>
              <a:buNone/>
            </a:pPr>
            <a:r>
              <a:rPr lang="en-US" altLang="en-US" b="1" smtClean="0"/>
              <a:t>					</a:t>
            </a:r>
            <a:r>
              <a:rPr lang="en-US" altLang="en-US" sz="2000" b="1"/>
              <a:t>(adapted from E. Waters)</a:t>
            </a:r>
            <a:endParaRPr lang="en-US" altLang="en-US" sz="2000"/>
          </a:p>
        </p:txBody>
      </p:sp>
    </p:spTree>
    <p:extLst>
      <p:ext uri="{BB962C8B-B14F-4D97-AF65-F5344CB8AC3E}">
        <p14:creationId xmlns:p14="http://schemas.microsoft.com/office/powerpoint/2010/main" val="212653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r>
              <a:rPr lang="en-US" altLang="en-US" b="1" dirty="0" smtClean="0">
                <a:solidFill>
                  <a:schemeClr val="accent5">
                    <a:lumMod val="20000"/>
                    <a:lumOff val="80000"/>
                  </a:schemeClr>
                </a:solidFill>
              </a:rPr>
              <a:t>Attachment Categories</a:t>
            </a:r>
          </a:p>
        </p:txBody>
      </p:sp>
      <p:sp>
        <p:nvSpPr>
          <p:cNvPr id="15363" name="Rectangle 3"/>
          <p:cNvSpPr>
            <a:spLocks noGrp="1" noChangeArrowheads="1"/>
          </p:cNvSpPr>
          <p:nvPr>
            <p:ph type="body" idx="1"/>
          </p:nvPr>
        </p:nvSpPr>
        <p:spPr>
          <a:xfrm>
            <a:off x="1250565" y="1676931"/>
            <a:ext cx="10360501" cy="4462272"/>
          </a:xfrm>
        </p:spPr>
        <p:txBody>
          <a:bodyPr>
            <a:noAutofit/>
          </a:bodyPr>
          <a:lstStyle/>
          <a:p>
            <a:pPr>
              <a:lnSpc>
                <a:spcPct val="80000"/>
              </a:lnSpc>
              <a:buFont typeface="Wingdings" panose="05000000000000000000" pitchFamily="2" charset="2"/>
              <a:buNone/>
            </a:pPr>
            <a:r>
              <a:rPr lang="en-US" altLang="en-US" sz="2000" b="1" u="sng" dirty="0">
                <a:solidFill>
                  <a:schemeClr val="accent5">
                    <a:lumMod val="20000"/>
                    <a:lumOff val="80000"/>
                  </a:schemeClr>
                </a:solidFill>
              </a:rPr>
              <a:t>Secure</a:t>
            </a:r>
            <a:r>
              <a:rPr lang="en-US" altLang="en-US" sz="2000" b="1" dirty="0">
                <a:solidFill>
                  <a:schemeClr val="accent5">
                    <a:lumMod val="20000"/>
                    <a:lumOff val="80000"/>
                  </a:schemeClr>
                </a:solidFill>
              </a:rPr>
              <a:t> Attachment Relationship (65</a:t>
            </a:r>
            <a:r>
              <a:rPr lang="en-US" altLang="en-US" sz="2000" b="1" dirty="0" smtClean="0">
                <a:solidFill>
                  <a:schemeClr val="accent5">
                    <a:lumMod val="20000"/>
                    <a:lumOff val="80000"/>
                  </a:schemeClr>
                </a:solidFill>
              </a:rPr>
              <a:t>%)</a:t>
            </a:r>
            <a:endParaRPr lang="en-US" altLang="en-US" sz="2000" b="1" dirty="0">
              <a:solidFill>
                <a:schemeClr val="accent5">
                  <a:lumMod val="20000"/>
                  <a:lumOff val="80000"/>
                </a:schemeClr>
              </a:solidFill>
            </a:endParaRPr>
          </a:p>
          <a:p>
            <a:pPr>
              <a:lnSpc>
                <a:spcPct val="80000"/>
              </a:lnSpc>
              <a:buFont typeface="Wingdings" panose="05000000000000000000" pitchFamily="2" charset="2"/>
              <a:buNone/>
            </a:pPr>
            <a:r>
              <a:rPr lang="en-US" altLang="en-US" sz="2000" b="1" dirty="0" smtClean="0"/>
              <a:t>1</a:t>
            </a:r>
            <a:r>
              <a:rPr lang="en-US" altLang="en-US" sz="2000" b="1" dirty="0"/>
              <a:t>. Caregiver is a secure base for </a:t>
            </a:r>
            <a:r>
              <a:rPr lang="en-US" altLang="en-US" sz="2000" b="1" dirty="0" smtClean="0"/>
              <a:t>exploration</a:t>
            </a:r>
            <a:endParaRPr lang="en-US" altLang="en-US" sz="2000" b="1" dirty="0"/>
          </a:p>
          <a:p>
            <a:pPr>
              <a:lnSpc>
                <a:spcPct val="80000"/>
              </a:lnSpc>
              <a:buFont typeface="Wingdings" panose="05000000000000000000" pitchFamily="2" charset="2"/>
              <a:buNone/>
            </a:pPr>
            <a:r>
              <a:rPr lang="en-US" altLang="en-US" sz="2000" b="1" dirty="0" smtClean="0"/>
              <a:t>2</a:t>
            </a:r>
            <a:r>
              <a:rPr lang="en-US" altLang="en-US" sz="2000" b="1" dirty="0"/>
              <a:t>. Active in seeking contact or interaction upon </a:t>
            </a:r>
            <a:r>
              <a:rPr lang="en-US" altLang="en-US" sz="2000" b="1" dirty="0" smtClean="0"/>
              <a:t>reunion</a:t>
            </a:r>
            <a:endParaRPr lang="en-US" altLang="en-US" sz="2000" b="1" u="sng" dirty="0"/>
          </a:p>
          <a:p>
            <a:pPr>
              <a:lnSpc>
                <a:spcPct val="80000"/>
              </a:lnSpc>
              <a:buFont typeface="Wingdings" panose="05000000000000000000" pitchFamily="2" charset="2"/>
              <a:buNone/>
            </a:pPr>
            <a:r>
              <a:rPr lang="en-US" altLang="en-US" sz="2000" b="1" dirty="0"/>
              <a:t>		</a:t>
            </a:r>
          </a:p>
        </p:txBody>
      </p:sp>
      <p:sp>
        <p:nvSpPr>
          <p:cNvPr id="2" name="Rectangle 1"/>
          <p:cNvSpPr/>
          <p:nvPr/>
        </p:nvSpPr>
        <p:spPr>
          <a:xfrm>
            <a:off x="1191537" y="3246591"/>
            <a:ext cx="9601200" cy="1372683"/>
          </a:xfrm>
          <a:prstGeom prst="rect">
            <a:avLst/>
          </a:prstGeom>
        </p:spPr>
        <p:txBody>
          <a:bodyPr wrap="square">
            <a:spAutoFit/>
          </a:bodyPr>
          <a:lstStyle/>
          <a:p>
            <a:pPr>
              <a:lnSpc>
                <a:spcPct val="80000"/>
              </a:lnSpc>
              <a:buFont typeface="Wingdings" panose="05000000000000000000" pitchFamily="2" charset="2"/>
              <a:buNone/>
            </a:pPr>
            <a:r>
              <a:rPr lang="en-US" altLang="en-US" sz="2000" b="1" u="sng" dirty="0" smtClean="0">
                <a:solidFill>
                  <a:schemeClr val="accent5">
                    <a:lumMod val="20000"/>
                    <a:lumOff val="80000"/>
                  </a:schemeClr>
                </a:solidFill>
              </a:rPr>
              <a:t>Insecure Ambivalent/Resistant</a:t>
            </a:r>
            <a:r>
              <a:rPr lang="en-US" altLang="en-US" sz="2000" b="1" dirty="0" smtClean="0">
                <a:solidFill>
                  <a:schemeClr val="accent5">
                    <a:lumMod val="20000"/>
                    <a:lumOff val="80000"/>
                  </a:schemeClr>
                </a:solidFill>
              </a:rPr>
              <a:t> </a:t>
            </a:r>
            <a:r>
              <a:rPr lang="en-US" altLang="en-US" sz="2000" b="1" dirty="0">
                <a:solidFill>
                  <a:schemeClr val="accent5">
                    <a:lumMod val="20000"/>
                    <a:lumOff val="80000"/>
                  </a:schemeClr>
                </a:solidFill>
              </a:rPr>
              <a:t>Attachment Relationship (15%)</a:t>
            </a:r>
          </a:p>
          <a:p>
            <a:pPr>
              <a:lnSpc>
                <a:spcPct val="80000"/>
              </a:lnSpc>
              <a:buFont typeface="Wingdings" panose="05000000000000000000" pitchFamily="2" charset="2"/>
              <a:buNone/>
            </a:pPr>
            <a:endParaRPr lang="en-US" altLang="en-US" sz="2000" b="1" dirty="0"/>
          </a:p>
          <a:p>
            <a:pPr>
              <a:lnSpc>
                <a:spcPct val="80000"/>
              </a:lnSpc>
              <a:buFont typeface="Wingdings" panose="05000000000000000000" pitchFamily="2" charset="2"/>
              <a:buAutoNum type="arabicPeriod"/>
            </a:pPr>
            <a:r>
              <a:rPr lang="en-US" altLang="en-US" sz="2000" b="1" dirty="0"/>
              <a:t>Poverty of Exploration</a:t>
            </a:r>
          </a:p>
          <a:p>
            <a:pPr>
              <a:lnSpc>
                <a:spcPct val="80000"/>
              </a:lnSpc>
              <a:buFont typeface="Wingdings" panose="05000000000000000000" pitchFamily="2" charset="2"/>
              <a:buNone/>
            </a:pPr>
            <a:endParaRPr lang="en-US" altLang="en-US" sz="2000" b="1" dirty="0"/>
          </a:p>
          <a:p>
            <a:pPr>
              <a:lnSpc>
                <a:spcPct val="80000"/>
              </a:lnSpc>
              <a:buFont typeface="Wingdings" panose="05000000000000000000" pitchFamily="2" charset="2"/>
              <a:buNone/>
            </a:pPr>
            <a:r>
              <a:rPr lang="en-US" altLang="en-US" sz="2000" b="1" dirty="0"/>
              <a:t>2. Difficulty settling upon </a:t>
            </a:r>
            <a:r>
              <a:rPr lang="en-US" altLang="en-US" sz="2000" b="1" dirty="0" smtClean="0"/>
              <a:t>reunion</a:t>
            </a:r>
            <a:endParaRPr lang="en-US" altLang="en-US" sz="2000" b="1" dirty="0"/>
          </a:p>
        </p:txBody>
      </p:sp>
      <p:sp>
        <p:nvSpPr>
          <p:cNvPr id="3" name="Rectangle 2"/>
          <p:cNvSpPr/>
          <p:nvPr/>
        </p:nvSpPr>
        <p:spPr>
          <a:xfrm>
            <a:off x="1191537" y="4797605"/>
            <a:ext cx="8685212" cy="1569660"/>
          </a:xfrm>
          <a:prstGeom prst="rect">
            <a:avLst/>
          </a:prstGeom>
        </p:spPr>
        <p:txBody>
          <a:bodyPr wrap="square">
            <a:spAutoFit/>
          </a:bodyPr>
          <a:lstStyle/>
          <a:p>
            <a:pPr>
              <a:lnSpc>
                <a:spcPct val="80000"/>
              </a:lnSpc>
              <a:buFont typeface="Wingdings" panose="05000000000000000000" pitchFamily="2" charset="2"/>
              <a:buNone/>
            </a:pPr>
            <a:r>
              <a:rPr lang="en-US" altLang="en-US" sz="2000" b="1" u="sng" dirty="0" smtClean="0">
                <a:solidFill>
                  <a:schemeClr val="accent5">
                    <a:lumMod val="20000"/>
                    <a:lumOff val="80000"/>
                  </a:schemeClr>
                </a:solidFill>
              </a:rPr>
              <a:t>Insecure Avoidant</a:t>
            </a:r>
            <a:r>
              <a:rPr lang="en-US" altLang="en-US" sz="2000" b="1" dirty="0" smtClean="0">
                <a:solidFill>
                  <a:schemeClr val="accent5">
                    <a:lumMod val="20000"/>
                    <a:lumOff val="80000"/>
                  </a:schemeClr>
                </a:solidFill>
              </a:rPr>
              <a:t> </a:t>
            </a:r>
            <a:r>
              <a:rPr lang="en-US" altLang="en-US" sz="2000" b="1" dirty="0">
                <a:solidFill>
                  <a:schemeClr val="accent5">
                    <a:lumMod val="20000"/>
                    <a:lumOff val="80000"/>
                  </a:schemeClr>
                </a:solidFill>
              </a:rPr>
              <a:t>Attachment Relationship (20%)</a:t>
            </a:r>
          </a:p>
          <a:p>
            <a:pPr>
              <a:lnSpc>
                <a:spcPct val="80000"/>
              </a:lnSpc>
              <a:buFont typeface="Wingdings" panose="05000000000000000000" pitchFamily="2" charset="2"/>
              <a:buNone/>
            </a:pPr>
            <a:endParaRPr lang="en-US" altLang="en-US" sz="2000" b="1" dirty="0"/>
          </a:p>
          <a:p>
            <a:pPr>
              <a:lnSpc>
                <a:spcPct val="80000"/>
              </a:lnSpc>
              <a:buFont typeface="Wingdings" panose="05000000000000000000" pitchFamily="2" charset="2"/>
              <a:buAutoNum type="arabicPeriod"/>
            </a:pPr>
            <a:r>
              <a:rPr lang="en-US" altLang="en-US" sz="2000" b="1" dirty="0"/>
              <a:t>Independent </a:t>
            </a:r>
            <a:r>
              <a:rPr lang="en-US" altLang="en-US" sz="2000" b="1" dirty="0" smtClean="0"/>
              <a:t>Exploration</a:t>
            </a:r>
            <a:endParaRPr lang="en-US" altLang="en-US" sz="2000" b="1" dirty="0"/>
          </a:p>
          <a:p>
            <a:pPr>
              <a:lnSpc>
                <a:spcPct val="80000"/>
              </a:lnSpc>
              <a:buFont typeface="Wingdings" panose="05000000000000000000" pitchFamily="2" charset="2"/>
              <a:buNone/>
            </a:pPr>
            <a:endParaRPr lang="en-US" altLang="en-US" sz="2000" b="1" dirty="0"/>
          </a:p>
          <a:p>
            <a:pPr>
              <a:lnSpc>
                <a:spcPct val="80000"/>
              </a:lnSpc>
              <a:buFont typeface="Wingdings" panose="05000000000000000000" pitchFamily="2" charset="2"/>
              <a:buNone/>
            </a:pPr>
            <a:r>
              <a:rPr lang="en-US" altLang="en-US" sz="2000" b="1" dirty="0"/>
              <a:t>2. Active avoidance upon </a:t>
            </a:r>
            <a:r>
              <a:rPr lang="en-US" altLang="en-US" sz="2000" b="1" dirty="0" smtClean="0"/>
              <a:t>reunion</a:t>
            </a:r>
            <a:r>
              <a:rPr lang="en-US" altLang="en-US" sz="2000" b="1" dirty="0"/>
              <a:t/>
            </a:r>
            <a:br>
              <a:rPr lang="en-US" altLang="en-US" sz="2000" b="1" dirty="0"/>
            </a:br>
            <a:endParaRPr lang="en-US" altLang="en-US" sz="2000" b="1" dirty="0"/>
          </a:p>
        </p:txBody>
      </p:sp>
    </p:spTree>
    <p:extLst>
      <p:ext uri="{BB962C8B-B14F-4D97-AF65-F5344CB8AC3E}">
        <p14:creationId xmlns:p14="http://schemas.microsoft.com/office/powerpoint/2010/main" val="33837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additive="base">
                                        <p:cTn id="2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additive="base">
                                        <p:cTn id="3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additive="base">
                                        <p:cTn id="3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Two Approaches to Intervention</a:t>
            </a:r>
          </a:p>
        </p:txBody>
      </p:sp>
      <p:sp>
        <p:nvSpPr>
          <p:cNvPr id="19459" name="Rectangle 3"/>
          <p:cNvSpPr>
            <a:spLocks noGrp="1" noChangeArrowheads="1"/>
          </p:cNvSpPr>
          <p:nvPr>
            <p:ph type="body" idx="1"/>
          </p:nvPr>
        </p:nvSpPr>
        <p:spPr/>
        <p:txBody>
          <a:bodyPr/>
          <a:lstStyle/>
          <a:p>
            <a:pPr eaLnBrk="1" hangingPunct="1">
              <a:lnSpc>
                <a:spcPct val="80000"/>
              </a:lnSpc>
            </a:pPr>
            <a:r>
              <a:rPr lang="en-US" altLang="en-US" sz="2400" dirty="0"/>
              <a:t>Erickson et al. (1992) and Van den boom (1995)</a:t>
            </a:r>
          </a:p>
          <a:p>
            <a:pPr eaLnBrk="1" hangingPunct="1">
              <a:lnSpc>
                <a:spcPct val="80000"/>
              </a:lnSpc>
            </a:pPr>
            <a:endParaRPr lang="en-US" altLang="en-US" sz="2400" u="sng" dirty="0"/>
          </a:p>
          <a:p>
            <a:pPr eaLnBrk="1" hangingPunct="1">
              <a:lnSpc>
                <a:spcPct val="80000"/>
              </a:lnSpc>
            </a:pPr>
            <a:r>
              <a:rPr lang="en-US" altLang="en-US" sz="2400" u="sng" dirty="0"/>
              <a:t>Similar Goals</a:t>
            </a:r>
            <a:r>
              <a:rPr lang="en-US" altLang="en-US" sz="2400" dirty="0"/>
              <a:t> - To improve the quality of the relationship between mother and child to prevent social behavior problems associated with an insecure attachment relationship. </a:t>
            </a:r>
          </a:p>
          <a:p>
            <a:pPr eaLnBrk="1" hangingPunct="1">
              <a:lnSpc>
                <a:spcPct val="80000"/>
              </a:lnSpc>
            </a:pPr>
            <a:endParaRPr lang="en-US" altLang="en-US" sz="2400" dirty="0"/>
          </a:p>
          <a:p>
            <a:pPr eaLnBrk="1" hangingPunct="1">
              <a:lnSpc>
                <a:spcPct val="80000"/>
              </a:lnSpc>
            </a:pPr>
            <a:r>
              <a:rPr lang="en-US" altLang="en-US" sz="2400" u="sng" dirty="0"/>
              <a:t>Different Findings</a:t>
            </a:r>
          </a:p>
          <a:p>
            <a:pPr eaLnBrk="1" hangingPunct="1">
              <a:lnSpc>
                <a:spcPct val="80000"/>
              </a:lnSpc>
            </a:pPr>
            <a:endParaRPr lang="en-US" altLang="en-US" sz="2400" dirty="0"/>
          </a:p>
          <a:p>
            <a:pPr eaLnBrk="1" hangingPunct="1">
              <a:lnSpc>
                <a:spcPct val="80000"/>
              </a:lnSpc>
            </a:pPr>
            <a:r>
              <a:rPr lang="en-US" altLang="en-US" sz="2400" b="1" i="1" dirty="0"/>
              <a:t>Interventions can help us test developmental theories and sort out controversies</a:t>
            </a:r>
          </a:p>
        </p:txBody>
      </p:sp>
    </p:spTree>
    <p:extLst>
      <p:ext uri="{BB962C8B-B14F-4D97-AF65-F5344CB8AC3E}">
        <p14:creationId xmlns:p14="http://schemas.microsoft.com/office/powerpoint/2010/main" val="1889835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Internal Working Model</a:t>
            </a:r>
          </a:p>
        </p:txBody>
      </p:sp>
      <p:sp>
        <p:nvSpPr>
          <p:cNvPr id="20483" name="Rectangle 3"/>
          <p:cNvSpPr>
            <a:spLocks noGrp="1" noChangeArrowheads="1"/>
          </p:cNvSpPr>
          <p:nvPr>
            <p:ph type="body" idx="1"/>
          </p:nvPr>
        </p:nvSpPr>
        <p:spPr>
          <a:xfrm>
            <a:off x="1827212" y="1676400"/>
            <a:ext cx="8229600" cy="4572000"/>
          </a:xfrm>
        </p:spPr>
        <p:txBody>
          <a:bodyPr>
            <a:normAutofit/>
          </a:bodyPr>
          <a:lstStyle/>
          <a:p>
            <a:pPr eaLnBrk="1" hangingPunct="1">
              <a:lnSpc>
                <a:spcPct val="90000"/>
              </a:lnSpc>
            </a:pPr>
            <a:r>
              <a:rPr lang="en-US" altLang="en-US" b="1" dirty="0"/>
              <a:t>“The implication is that the way the infant organizes his or her behavior toward the mother affects the way in which he or she organizes behavior toward other aspects of the environment both animate and inanimate. This organization provides a core of continuity in development despite changes that come with developmental acquisitions, both cognitive and </a:t>
            </a:r>
            <a:r>
              <a:rPr lang="en-US" altLang="en-US" b="1" dirty="0" err="1"/>
              <a:t>socioemotional</a:t>
            </a:r>
            <a:r>
              <a:rPr lang="en-US" altLang="en-US" b="1" dirty="0"/>
              <a:t>.” (Ainsworth, 1979; p. 936)</a:t>
            </a:r>
          </a:p>
        </p:txBody>
      </p:sp>
    </p:spTree>
    <p:extLst>
      <p:ext uri="{BB962C8B-B14F-4D97-AF65-F5344CB8AC3E}">
        <p14:creationId xmlns:p14="http://schemas.microsoft.com/office/powerpoint/2010/main" val="14216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Internal Working Model</a:t>
            </a:r>
          </a:p>
        </p:txBody>
      </p:sp>
      <p:sp>
        <p:nvSpPr>
          <p:cNvPr id="21507" name="Rectangle 3"/>
          <p:cNvSpPr>
            <a:spLocks noGrp="1" noChangeArrowheads="1"/>
          </p:cNvSpPr>
          <p:nvPr>
            <p:ph type="body" idx="1"/>
          </p:nvPr>
        </p:nvSpPr>
        <p:spPr>
          <a:xfrm>
            <a:off x="1370012" y="1600200"/>
            <a:ext cx="8761729" cy="4800600"/>
          </a:xfrm>
        </p:spPr>
        <p:txBody>
          <a:bodyPr>
            <a:noAutofit/>
          </a:bodyPr>
          <a:lstStyle/>
          <a:p>
            <a:pPr eaLnBrk="1" hangingPunct="1">
              <a:lnSpc>
                <a:spcPct val="90000"/>
              </a:lnSpc>
            </a:pPr>
            <a:r>
              <a:rPr lang="en-US" altLang="en-US" sz="2000" b="1" dirty="0">
                <a:latin typeface="Arial" panose="020B0604020202020204" pitchFamily="34" charset="0"/>
              </a:rPr>
              <a:t>Caregiver Sensitivity and Responsiveness are the Basis for a Child’s </a:t>
            </a:r>
            <a:r>
              <a:rPr lang="en-US" altLang="en-US" sz="2000" b="1" u="sng" dirty="0">
                <a:latin typeface="Arial" panose="020B0604020202020204" pitchFamily="34" charset="0"/>
              </a:rPr>
              <a:t>Internal Working Model</a:t>
            </a:r>
          </a:p>
          <a:p>
            <a:pPr eaLnBrk="1" hangingPunct="1">
              <a:lnSpc>
                <a:spcPct val="90000"/>
              </a:lnSpc>
              <a:buFont typeface="Wingdings" panose="05000000000000000000" pitchFamily="2" charset="2"/>
              <a:buNone/>
            </a:pPr>
            <a:endParaRPr lang="en-US" altLang="en-US" sz="2000" dirty="0">
              <a:latin typeface="Arial" panose="020B0604020202020204" pitchFamily="34" charset="0"/>
            </a:endParaRPr>
          </a:p>
          <a:p>
            <a:pPr eaLnBrk="1" hangingPunct="1">
              <a:lnSpc>
                <a:spcPct val="90000"/>
              </a:lnSpc>
            </a:pPr>
            <a:r>
              <a:rPr lang="en-US" altLang="en-US" sz="2000" dirty="0">
                <a:latin typeface="Arial" panose="020B0604020202020204" pitchFamily="34" charset="0"/>
              </a:rPr>
              <a:t>&gt;Expectations of caregiver and his/her responsiveness</a:t>
            </a:r>
          </a:p>
          <a:p>
            <a:pPr eaLnBrk="1" hangingPunct="1">
              <a:lnSpc>
                <a:spcPct val="90000"/>
              </a:lnSpc>
              <a:buFont typeface="Wingdings" panose="05000000000000000000" pitchFamily="2" charset="2"/>
              <a:buNone/>
            </a:pPr>
            <a:endParaRPr lang="en-US" altLang="en-US" sz="2000" dirty="0">
              <a:latin typeface="Arial" panose="020B0604020202020204" pitchFamily="34" charset="0"/>
            </a:endParaRPr>
          </a:p>
          <a:p>
            <a:pPr eaLnBrk="1" hangingPunct="1">
              <a:lnSpc>
                <a:spcPct val="90000"/>
              </a:lnSpc>
            </a:pPr>
            <a:r>
              <a:rPr lang="en-US" altLang="en-US" sz="2000" dirty="0">
                <a:latin typeface="Arial" panose="020B0604020202020204" pitchFamily="34" charset="0"/>
              </a:rPr>
              <a:t>&gt;Beliefs about the self and deservingness of such care</a:t>
            </a:r>
          </a:p>
          <a:p>
            <a:pPr eaLnBrk="1" hangingPunct="1">
              <a:lnSpc>
                <a:spcPct val="90000"/>
              </a:lnSpc>
              <a:buFont typeface="Wingdings" panose="05000000000000000000" pitchFamily="2" charset="2"/>
              <a:buNone/>
            </a:pPr>
            <a:endParaRPr lang="en-US" altLang="en-US" sz="2000" dirty="0">
              <a:latin typeface="Arial" panose="020B0604020202020204" pitchFamily="34" charset="0"/>
            </a:endParaRPr>
          </a:p>
          <a:p>
            <a:pPr eaLnBrk="1" hangingPunct="1">
              <a:lnSpc>
                <a:spcPct val="90000"/>
              </a:lnSpc>
            </a:pPr>
            <a:r>
              <a:rPr lang="en-US" altLang="en-US" sz="2000" dirty="0">
                <a:latin typeface="Arial" panose="020B0604020202020204" pitchFamily="34" charset="0"/>
              </a:rPr>
              <a:t>Sense of what others are like and how they respond to me</a:t>
            </a:r>
          </a:p>
          <a:p>
            <a:pPr eaLnBrk="1" hangingPunct="1">
              <a:lnSpc>
                <a:spcPct val="90000"/>
              </a:lnSpc>
            </a:pPr>
            <a:r>
              <a:rPr lang="en-US" altLang="en-US" sz="2000" dirty="0">
                <a:latin typeface="Arial" panose="020B0604020202020204" pitchFamily="34" charset="0"/>
              </a:rPr>
              <a:t>Whether I can depend on others</a:t>
            </a:r>
          </a:p>
          <a:p>
            <a:pPr eaLnBrk="1" hangingPunct="1">
              <a:lnSpc>
                <a:spcPct val="90000"/>
              </a:lnSpc>
            </a:pPr>
            <a:r>
              <a:rPr lang="en-US" altLang="en-US" sz="2000" dirty="0">
                <a:latin typeface="Arial" panose="020B0604020202020204" pitchFamily="34" charset="0"/>
              </a:rPr>
              <a:t>Whether I am worthy of others attention and love</a:t>
            </a:r>
          </a:p>
        </p:txBody>
      </p:sp>
    </p:spTree>
    <p:extLst>
      <p:ext uri="{BB962C8B-B14F-4D97-AF65-F5344CB8AC3E}">
        <p14:creationId xmlns:p14="http://schemas.microsoft.com/office/powerpoint/2010/main" val="356380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Steep: Assumptions</a:t>
            </a:r>
          </a:p>
        </p:txBody>
      </p:sp>
      <p:sp>
        <p:nvSpPr>
          <p:cNvPr id="22531" name="Rectangle 3"/>
          <p:cNvSpPr>
            <a:spLocks noGrp="1" noChangeArrowheads="1"/>
          </p:cNvSpPr>
          <p:nvPr>
            <p:ph type="body" idx="1"/>
          </p:nvPr>
        </p:nvSpPr>
        <p:spPr/>
        <p:txBody>
          <a:bodyPr>
            <a:normAutofit/>
          </a:bodyPr>
          <a:lstStyle/>
          <a:p>
            <a:pPr eaLnBrk="1" hangingPunct="1"/>
            <a:r>
              <a:rPr lang="en-US" altLang="en-US" sz="4000" dirty="0" smtClean="0"/>
              <a:t>“To change a maladaptive attachment relationship between parent and child, one must ultimately change the internal working model of the relationship for both parent and child.” (Erickson et al., 1992; p. 499). </a:t>
            </a:r>
          </a:p>
        </p:txBody>
      </p:sp>
    </p:spTree>
    <p:extLst>
      <p:ext uri="{BB962C8B-B14F-4D97-AF65-F5344CB8AC3E}">
        <p14:creationId xmlns:p14="http://schemas.microsoft.com/office/powerpoint/2010/main" val="353080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Project STEEP</a:t>
            </a:r>
          </a:p>
        </p:txBody>
      </p:sp>
      <p:sp>
        <p:nvSpPr>
          <p:cNvPr id="33796" name="Text Box 4"/>
          <p:cNvSpPr txBox="1">
            <a:spLocks noChangeArrowheads="1"/>
          </p:cNvSpPr>
          <p:nvPr/>
        </p:nvSpPr>
        <p:spPr bwMode="auto">
          <a:xfrm>
            <a:off x="2596873" y="2705100"/>
            <a:ext cx="301749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dirty="0"/>
              <a:t>Parenting Behavior</a:t>
            </a:r>
          </a:p>
          <a:p>
            <a:r>
              <a:rPr lang="en-US" altLang="en-US" dirty="0"/>
              <a:t>Sensitive/Responsive</a:t>
            </a:r>
          </a:p>
        </p:txBody>
      </p:sp>
      <p:sp>
        <p:nvSpPr>
          <p:cNvPr id="33797" name="Text Box 5"/>
          <p:cNvSpPr txBox="1">
            <a:spLocks noChangeArrowheads="1"/>
          </p:cNvSpPr>
          <p:nvPr/>
        </p:nvSpPr>
        <p:spPr bwMode="auto">
          <a:xfrm>
            <a:off x="7847013" y="2895601"/>
            <a:ext cx="173983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Attachment</a:t>
            </a:r>
          </a:p>
          <a:p>
            <a:r>
              <a:rPr lang="en-US" altLang="en-US"/>
              <a:t>Quality</a:t>
            </a:r>
          </a:p>
        </p:txBody>
      </p:sp>
      <p:sp>
        <p:nvSpPr>
          <p:cNvPr id="33798" name="Text Box 6"/>
          <p:cNvSpPr txBox="1">
            <a:spLocks noChangeArrowheads="1"/>
          </p:cNvSpPr>
          <p:nvPr/>
        </p:nvSpPr>
        <p:spPr bwMode="auto">
          <a:xfrm>
            <a:off x="5561012" y="4267200"/>
            <a:ext cx="129375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Child</a:t>
            </a:r>
          </a:p>
          <a:p>
            <a:r>
              <a:rPr lang="en-US" altLang="en-US"/>
              <a:t>Internal</a:t>
            </a:r>
          </a:p>
          <a:p>
            <a:r>
              <a:rPr lang="en-US" altLang="en-US"/>
              <a:t>Working</a:t>
            </a:r>
          </a:p>
          <a:p>
            <a:r>
              <a:rPr lang="en-US" altLang="en-US"/>
              <a:t>Model</a:t>
            </a:r>
          </a:p>
        </p:txBody>
      </p:sp>
      <p:sp>
        <p:nvSpPr>
          <p:cNvPr id="33799" name="Text Box 7"/>
          <p:cNvSpPr txBox="1">
            <a:spLocks noChangeArrowheads="1"/>
          </p:cNvSpPr>
          <p:nvPr/>
        </p:nvSpPr>
        <p:spPr bwMode="auto">
          <a:xfrm>
            <a:off x="2132012" y="4114800"/>
            <a:ext cx="129375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Mothers</a:t>
            </a:r>
          </a:p>
          <a:p>
            <a:r>
              <a:rPr lang="en-US" altLang="en-US"/>
              <a:t>Internal</a:t>
            </a:r>
          </a:p>
          <a:p>
            <a:r>
              <a:rPr lang="en-US" altLang="en-US"/>
              <a:t>Working</a:t>
            </a:r>
          </a:p>
          <a:p>
            <a:r>
              <a:rPr lang="en-US" altLang="en-US"/>
              <a:t>Model</a:t>
            </a:r>
          </a:p>
        </p:txBody>
      </p:sp>
      <p:sp>
        <p:nvSpPr>
          <p:cNvPr id="33800" name="Text Box 8"/>
          <p:cNvSpPr txBox="1">
            <a:spLocks noChangeArrowheads="1"/>
          </p:cNvSpPr>
          <p:nvPr/>
        </p:nvSpPr>
        <p:spPr bwMode="auto">
          <a:xfrm>
            <a:off x="6992938" y="3689351"/>
            <a:ext cx="20639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Mother’s</a:t>
            </a:r>
          </a:p>
          <a:p>
            <a:r>
              <a:rPr lang="en-US" altLang="en-US"/>
              <a:t>Mental Health</a:t>
            </a:r>
          </a:p>
        </p:txBody>
      </p:sp>
      <p:sp>
        <p:nvSpPr>
          <p:cNvPr id="33801" name="Text Box 9"/>
          <p:cNvSpPr txBox="1">
            <a:spLocks noChangeArrowheads="1"/>
          </p:cNvSpPr>
          <p:nvPr/>
        </p:nvSpPr>
        <p:spPr bwMode="auto">
          <a:xfrm>
            <a:off x="6932612" y="2133601"/>
            <a:ext cx="240322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“Understanding”</a:t>
            </a:r>
          </a:p>
          <a:p>
            <a:r>
              <a:rPr lang="en-US" altLang="en-US"/>
              <a:t>Their Babies</a:t>
            </a:r>
          </a:p>
        </p:txBody>
      </p:sp>
      <p:sp>
        <p:nvSpPr>
          <p:cNvPr id="33802" name="Line 10"/>
          <p:cNvSpPr>
            <a:spLocks noChangeShapeType="1"/>
          </p:cNvSpPr>
          <p:nvPr/>
        </p:nvSpPr>
        <p:spPr bwMode="auto">
          <a:xfrm>
            <a:off x="5332412" y="3200400"/>
            <a:ext cx="2514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3" name="Line 11"/>
          <p:cNvSpPr>
            <a:spLocks noChangeShapeType="1"/>
          </p:cNvSpPr>
          <p:nvPr/>
        </p:nvSpPr>
        <p:spPr bwMode="auto">
          <a:xfrm flipV="1">
            <a:off x="5408612" y="2438400"/>
            <a:ext cx="152400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4" name="Line 12"/>
          <p:cNvSpPr>
            <a:spLocks noChangeShapeType="1"/>
          </p:cNvSpPr>
          <p:nvPr/>
        </p:nvSpPr>
        <p:spPr bwMode="auto">
          <a:xfrm>
            <a:off x="5408612" y="3505200"/>
            <a:ext cx="160020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5" name="Line 13"/>
          <p:cNvSpPr>
            <a:spLocks noChangeShapeType="1"/>
          </p:cNvSpPr>
          <p:nvPr/>
        </p:nvSpPr>
        <p:spPr bwMode="auto">
          <a:xfrm>
            <a:off x="4799012" y="3581400"/>
            <a:ext cx="762000" cy="762000"/>
          </a:xfrm>
          <a:prstGeom prst="line">
            <a:avLst/>
          </a:prstGeom>
          <a:noFill/>
          <a:ln w="38100" cmpd="dbl">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6" name="Line 14"/>
          <p:cNvSpPr>
            <a:spLocks noChangeShapeType="1"/>
          </p:cNvSpPr>
          <p:nvPr/>
        </p:nvSpPr>
        <p:spPr bwMode="auto">
          <a:xfrm flipV="1">
            <a:off x="2665412" y="3505200"/>
            <a:ext cx="609600" cy="685800"/>
          </a:xfrm>
          <a:prstGeom prst="line">
            <a:avLst/>
          </a:prstGeom>
          <a:noFill/>
          <a:ln w="38100" cmpd="dbl">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33809" name="AutoShape 17"/>
          <p:cNvCxnSpPr>
            <a:cxnSpLocks noChangeShapeType="1"/>
            <a:stCxn id="33798" idx="3"/>
            <a:endCxn id="33797" idx="3"/>
          </p:cNvCxnSpPr>
          <p:nvPr/>
        </p:nvCxnSpPr>
        <p:spPr bwMode="auto">
          <a:xfrm flipV="1">
            <a:off x="6854765" y="3311100"/>
            <a:ext cx="2732083" cy="1740931"/>
          </a:xfrm>
          <a:prstGeom prst="bentConnector3">
            <a:avLst>
              <a:gd name="adj1" fmla="val 108367"/>
            </a:avLst>
          </a:prstGeom>
          <a:noFill/>
          <a:ln w="38100">
            <a:solidFill>
              <a:schemeClr val="tx1"/>
            </a:solidFill>
            <a:prstDash val="dash"/>
            <a:miter lim="800000"/>
            <a:headEnd type="triangle" w="med" len="med"/>
            <a:tailEnd type="triangle" w="med" len="med"/>
          </a:ln>
          <a:extLst>
            <a:ext uri="{909E8E84-426E-40DD-AFC4-6F175D3DCCD1}">
              <a14:hiddenFill xmlns:a14="http://schemas.microsoft.com/office/drawing/2010/main">
                <a:noFill/>
              </a14:hiddenFill>
            </a:ext>
          </a:extLst>
        </p:spPr>
      </p:cxnSp>
      <p:sp>
        <p:nvSpPr>
          <p:cNvPr id="33810" name="Text Box 18"/>
          <p:cNvSpPr txBox="1">
            <a:spLocks noChangeArrowheads="1"/>
          </p:cNvSpPr>
          <p:nvPr/>
        </p:nvSpPr>
        <p:spPr bwMode="auto">
          <a:xfrm>
            <a:off x="2055812" y="228600"/>
            <a:ext cx="79528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400"/>
              <a:t>“To change a maladaptive attachment relationship between parent and child, one must ultimately </a:t>
            </a:r>
          </a:p>
          <a:p>
            <a:r>
              <a:rPr lang="en-US" altLang="en-US" sz="1400"/>
              <a:t>  change the internal working model of the relationship for both parent and child.” (p. 499).</a:t>
            </a:r>
          </a:p>
        </p:txBody>
      </p:sp>
      <p:sp>
        <p:nvSpPr>
          <p:cNvPr id="16" name="Line 13"/>
          <p:cNvSpPr>
            <a:spLocks noChangeShapeType="1"/>
          </p:cNvSpPr>
          <p:nvPr/>
        </p:nvSpPr>
        <p:spPr bwMode="auto">
          <a:xfrm flipV="1">
            <a:off x="7694612" y="3429000"/>
            <a:ext cx="228600" cy="381000"/>
          </a:xfrm>
          <a:prstGeom prst="line">
            <a:avLst/>
          </a:prstGeom>
          <a:noFill/>
          <a:ln w="38100" cmpd="dbl">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3"/>
          <p:cNvSpPr>
            <a:spLocks noChangeShapeType="1"/>
          </p:cNvSpPr>
          <p:nvPr/>
        </p:nvSpPr>
        <p:spPr bwMode="auto">
          <a:xfrm>
            <a:off x="7466012" y="2667000"/>
            <a:ext cx="381000" cy="304800"/>
          </a:xfrm>
          <a:prstGeom prst="line">
            <a:avLst/>
          </a:prstGeom>
          <a:noFill/>
          <a:ln w="38100" cmpd="dbl">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90890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 calcmode="lin" valueType="num">
                                      <p:cBhvr additive="base">
                                        <p:cTn id="7" dur="500" fill="hold"/>
                                        <p:tgtEl>
                                          <p:spTgt spid="33796"/>
                                        </p:tgtEl>
                                        <p:attrNameLst>
                                          <p:attrName>ppt_x</p:attrName>
                                        </p:attrNameLst>
                                      </p:cBhvr>
                                      <p:tavLst>
                                        <p:tav tm="0">
                                          <p:val>
                                            <p:strVal val="#ppt_x"/>
                                          </p:val>
                                        </p:tav>
                                        <p:tav tm="100000">
                                          <p:val>
                                            <p:strVal val="#ppt_x"/>
                                          </p:val>
                                        </p:tav>
                                      </p:tavLst>
                                    </p:anim>
                                    <p:anim calcmode="lin" valueType="num">
                                      <p:cBhvr additive="base">
                                        <p:cTn id="8" dur="500" fill="hold"/>
                                        <p:tgtEl>
                                          <p:spTgt spid="3379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803"/>
                                        </p:tgtEl>
                                        <p:attrNameLst>
                                          <p:attrName>style.visibility</p:attrName>
                                        </p:attrNameLst>
                                      </p:cBhvr>
                                      <p:to>
                                        <p:strVal val="visible"/>
                                      </p:to>
                                    </p:set>
                                    <p:anim calcmode="lin" valueType="num">
                                      <p:cBhvr additive="base">
                                        <p:cTn id="11" dur="500" fill="hold"/>
                                        <p:tgtEl>
                                          <p:spTgt spid="33803"/>
                                        </p:tgtEl>
                                        <p:attrNameLst>
                                          <p:attrName>ppt_x</p:attrName>
                                        </p:attrNameLst>
                                      </p:cBhvr>
                                      <p:tavLst>
                                        <p:tav tm="0">
                                          <p:val>
                                            <p:strVal val="#ppt_x"/>
                                          </p:val>
                                        </p:tav>
                                        <p:tav tm="100000">
                                          <p:val>
                                            <p:strVal val="#ppt_x"/>
                                          </p:val>
                                        </p:tav>
                                      </p:tavLst>
                                    </p:anim>
                                    <p:anim calcmode="lin" valueType="num">
                                      <p:cBhvr additive="base">
                                        <p:cTn id="12" dur="500" fill="hold"/>
                                        <p:tgtEl>
                                          <p:spTgt spid="3380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3802"/>
                                        </p:tgtEl>
                                        <p:attrNameLst>
                                          <p:attrName>style.visibility</p:attrName>
                                        </p:attrNameLst>
                                      </p:cBhvr>
                                      <p:to>
                                        <p:strVal val="visible"/>
                                      </p:to>
                                    </p:set>
                                    <p:anim calcmode="lin" valueType="num">
                                      <p:cBhvr additive="base">
                                        <p:cTn id="15" dur="500" fill="hold"/>
                                        <p:tgtEl>
                                          <p:spTgt spid="33802"/>
                                        </p:tgtEl>
                                        <p:attrNameLst>
                                          <p:attrName>ppt_x</p:attrName>
                                        </p:attrNameLst>
                                      </p:cBhvr>
                                      <p:tavLst>
                                        <p:tav tm="0">
                                          <p:val>
                                            <p:strVal val="#ppt_x"/>
                                          </p:val>
                                        </p:tav>
                                        <p:tav tm="100000">
                                          <p:val>
                                            <p:strVal val="#ppt_x"/>
                                          </p:val>
                                        </p:tav>
                                      </p:tavLst>
                                    </p:anim>
                                    <p:anim calcmode="lin" valueType="num">
                                      <p:cBhvr additive="base">
                                        <p:cTn id="16" dur="500" fill="hold"/>
                                        <p:tgtEl>
                                          <p:spTgt spid="3380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3804"/>
                                        </p:tgtEl>
                                        <p:attrNameLst>
                                          <p:attrName>style.visibility</p:attrName>
                                        </p:attrNameLst>
                                      </p:cBhvr>
                                      <p:to>
                                        <p:strVal val="visible"/>
                                      </p:to>
                                    </p:set>
                                    <p:anim calcmode="lin" valueType="num">
                                      <p:cBhvr additive="base">
                                        <p:cTn id="19" dur="500" fill="hold"/>
                                        <p:tgtEl>
                                          <p:spTgt spid="33804"/>
                                        </p:tgtEl>
                                        <p:attrNameLst>
                                          <p:attrName>ppt_x</p:attrName>
                                        </p:attrNameLst>
                                      </p:cBhvr>
                                      <p:tavLst>
                                        <p:tav tm="0">
                                          <p:val>
                                            <p:strVal val="#ppt_x"/>
                                          </p:val>
                                        </p:tav>
                                        <p:tav tm="100000">
                                          <p:val>
                                            <p:strVal val="#ppt_x"/>
                                          </p:val>
                                        </p:tav>
                                      </p:tavLst>
                                    </p:anim>
                                    <p:anim calcmode="lin" valueType="num">
                                      <p:cBhvr additive="base">
                                        <p:cTn id="20" dur="500" fill="hold"/>
                                        <p:tgtEl>
                                          <p:spTgt spid="3380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3800"/>
                                        </p:tgtEl>
                                        <p:attrNameLst>
                                          <p:attrName>style.visibility</p:attrName>
                                        </p:attrNameLst>
                                      </p:cBhvr>
                                      <p:to>
                                        <p:strVal val="visible"/>
                                      </p:to>
                                    </p:set>
                                    <p:anim calcmode="lin" valueType="num">
                                      <p:cBhvr additive="base">
                                        <p:cTn id="23" dur="500" fill="hold"/>
                                        <p:tgtEl>
                                          <p:spTgt spid="33800"/>
                                        </p:tgtEl>
                                        <p:attrNameLst>
                                          <p:attrName>ppt_x</p:attrName>
                                        </p:attrNameLst>
                                      </p:cBhvr>
                                      <p:tavLst>
                                        <p:tav tm="0">
                                          <p:val>
                                            <p:strVal val="#ppt_x"/>
                                          </p:val>
                                        </p:tav>
                                        <p:tav tm="100000">
                                          <p:val>
                                            <p:strVal val="#ppt_x"/>
                                          </p:val>
                                        </p:tav>
                                      </p:tavLst>
                                    </p:anim>
                                    <p:anim calcmode="lin" valueType="num">
                                      <p:cBhvr additive="base">
                                        <p:cTn id="24" dur="500" fill="hold"/>
                                        <p:tgtEl>
                                          <p:spTgt spid="3380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3797"/>
                                        </p:tgtEl>
                                        <p:attrNameLst>
                                          <p:attrName>style.visibility</p:attrName>
                                        </p:attrNameLst>
                                      </p:cBhvr>
                                      <p:to>
                                        <p:strVal val="visible"/>
                                      </p:to>
                                    </p:set>
                                    <p:anim calcmode="lin" valueType="num">
                                      <p:cBhvr additive="base">
                                        <p:cTn id="27" dur="500" fill="hold"/>
                                        <p:tgtEl>
                                          <p:spTgt spid="33797"/>
                                        </p:tgtEl>
                                        <p:attrNameLst>
                                          <p:attrName>ppt_x</p:attrName>
                                        </p:attrNameLst>
                                      </p:cBhvr>
                                      <p:tavLst>
                                        <p:tav tm="0">
                                          <p:val>
                                            <p:strVal val="#ppt_x"/>
                                          </p:val>
                                        </p:tav>
                                        <p:tav tm="100000">
                                          <p:val>
                                            <p:strVal val="#ppt_x"/>
                                          </p:val>
                                        </p:tav>
                                      </p:tavLst>
                                    </p:anim>
                                    <p:anim calcmode="lin" valueType="num">
                                      <p:cBhvr additive="base">
                                        <p:cTn id="28" dur="500" fill="hold"/>
                                        <p:tgtEl>
                                          <p:spTgt spid="3379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3801"/>
                                        </p:tgtEl>
                                        <p:attrNameLst>
                                          <p:attrName>style.visibility</p:attrName>
                                        </p:attrNameLst>
                                      </p:cBhvr>
                                      <p:to>
                                        <p:strVal val="visible"/>
                                      </p:to>
                                    </p:set>
                                    <p:anim calcmode="lin" valueType="num">
                                      <p:cBhvr additive="base">
                                        <p:cTn id="31" dur="500" fill="hold"/>
                                        <p:tgtEl>
                                          <p:spTgt spid="33801"/>
                                        </p:tgtEl>
                                        <p:attrNameLst>
                                          <p:attrName>ppt_x</p:attrName>
                                        </p:attrNameLst>
                                      </p:cBhvr>
                                      <p:tavLst>
                                        <p:tav tm="0">
                                          <p:val>
                                            <p:strVal val="#ppt_x"/>
                                          </p:val>
                                        </p:tav>
                                        <p:tav tm="100000">
                                          <p:val>
                                            <p:strVal val="#ppt_x"/>
                                          </p:val>
                                        </p:tav>
                                      </p:tavLst>
                                    </p:anim>
                                    <p:anim calcmode="lin" valueType="num">
                                      <p:cBhvr additive="base">
                                        <p:cTn id="32" dur="500" fill="hold"/>
                                        <p:tgtEl>
                                          <p:spTgt spid="3380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799"/>
                                        </p:tgtEl>
                                        <p:attrNameLst>
                                          <p:attrName>style.visibility</p:attrName>
                                        </p:attrNameLst>
                                      </p:cBhvr>
                                      <p:to>
                                        <p:strVal val="visible"/>
                                      </p:to>
                                    </p:set>
                                    <p:anim calcmode="lin" valueType="num">
                                      <p:cBhvr additive="base">
                                        <p:cTn id="37" dur="500" fill="hold"/>
                                        <p:tgtEl>
                                          <p:spTgt spid="33799"/>
                                        </p:tgtEl>
                                        <p:attrNameLst>
                                          <p:attrName>ppt_x</p:attrName>
                                        </p:attrNameLst>
                                      </p:cBhvr>
                                      <p:tavLst>
                                        <p:tav tm="0">
                                          <p:val>
                                            <p:strVal val="#ppt_x"/>
                                          </p:val>
                                        </p:tav>
                                        <p:tav tm="100000">
                                          <p:val>
                                            <p:strVal val="#ppt_x"/>
                                          </p:val>
                                        </p:tav>
                                      </p:tavLst>
                                    </p:anim>
                                    <p:anim calcmode="lin" valueType="num">
                                      <p:cBhvr additive="base">
                                        <p:cTn id="38" dur="500" fill="hold"/>
                                        <p:tgtEl>
                                          <p:spTgt spid="3379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3798"/>
                                        </p:tgtEl>
                                        <p:attrNameLst>
                                          <p:attrName>style.visibility</p:attrName>
                                        </p:attrNameLst>
                                      </p:cBhvr>
                                      <p:to>
                                        <p:strVal val="visible"/>
                                      </p:to>
                                    </p:set>
                                    <p:anim calcmode="lin" valueType="num">
                                      <p:cBhvr additive="base">
                                        <p:cTn id="41" dur="500" fill="hold"/>
                                        <p:tgtEl>
                                          <p:spTgt spid="33798"/>
                                        </p:tgtEl>
                                        <p:attrNameLst>
                                          <p:attrName>ppt_x</p:attrName>
                                        </p:attrNameLst>
                                      </p:cBhvr>
                                      <p:tavLst>
                                        <p:tav tm="0">
                                          <p:val>
                                            <p:strVal val="#ppt_x"/>
                                          </p:val>
                                        </p:tav>
                                        <p:tav tm="100000">
                                          <p:val>
                                            <p:strVal val="#ppt_x"/>
                                          </p:val>
                                        </p:tav>
                                      </p:tavLst>
                                    </p:anim>
                                    <p:anim calcmode="lin" valueType="num">
                                      <p:cBhvr additive="base">
                                        <p:cTn id="42" dur="500" fill="hold"/>
                                        <p:tgtEl>
                                          <p:spTgt spid="3379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3805"/>
                                        </p:tgtEl>
                                        <p:attrNameLst>
                                          <p:attrName>style.visibility</p:attrName>
                                        </p:attrNameLst>
                                      </p:cBhvr>
                                      <p:to>
                                        <p:strVal val="visible"/>
                                      </p:to>
                                    </p:set>
                                    <p:anim calcmode="lin" valueType="num">
                                      <p:cBhvr additive="base">
                                        <p:cTn id="45" dur="500" fill="hold"/>
                                        <p:tgtEl>
                                          <p:spTgt spid="33805"/>
                                        </p:tgtEl>
                                        <p:attrNameLst>
                                          <p:attrName>ppt_x</p:attrName>
                                        </p:attrNameLst>
                                      </p:cBhvr>
                                      <p:tavLst>
                                        <p:tav tm="0">
                                          <p:val>
                                            <p:strVal val="#ppt_x"/>
                                          </p:val>
                                        </p:tav>
                                        <p:tav tm="100000">
                                          <p:val>
                                            <p:strVal val="#ppt_x"/>
                                          </p:val>
                                        </p:tav>
                                      </p:tavLst>
                                    </p:anim>
                                    <p:anim calcmode="lin" valueType="num">
                                      <p:cBhvr additive="base">
                                        <p:cTn id="46" dur="500" fill="hold"/>
                                        <p:tgtEl>
                                          <p:spTgt spid="3380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3806"/>
                                        </p:tgtEl>
                                        <p:attrNameLst>
                                          <p:attrName>style.visibility</p:attrName>
                                        </p:attrNameLst>
                                      </p:cBhvr>
                                      <p:to>
                                        <p:strVal val="visible"/>
                                      </p:to>
                                    </p:set>
                                    <p:anim calcmode="lin" valueType="num">
                                      <p:cBhvr additive="base">
                                        <p:cTn id="49" dur="500" fill="hold"/>
                                        <p:tgtEl>
                                          <p:spTgt spid="33806"/>
                                        </p:tgtEl>
                                        <p:attrNameLst>
                                          <p:attrName>ppt_x</p:attrName>
                                        </p:attrNameLst>
                                      </p:cBhvr>
                                      <p:tavLst>
                                        <p:tav tm="0">
                                          <p:val>
                                            <p:strVal val="#ppt_x"/>
                                          </p:val>
                                        </p:tav>
                                        <p:tav tm="100000">
                                          <p:val>
                                            <p:strVal val="#ppt_x"/>
                                          </p:val>
                                        </p:tav>
                                      </p:tavLst>
                                    </p:anim>
                                    <p:anim calcmode="lin" valueType="num">
                                      <p:cBhvr additive="base">
                                        <p:cTn id="50" dur="500" fill="hold"/>
                                        <p:tgtEl>
                                          <p:spTgt spid="33806"/>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33809"/>
                                        </p:tgtEl>
                                        <p:attrNameLst>
                                          <p:attrName>style.visibility</p:attrName>
                                        </p:attrNameLst>
                                      </p:cBhvr>
                                      <p:to>
                                        <p:strVal val="visible"/>
                                      </p:to>
                                    </p:set>
                                    <p:anim calcmode="lin" valueType="num">
                                      <p:cBhvr additive="base">
                                        <p:cTn id="55" dur="500" fill="hold"/>
                                        <p:tgtEl>
                                          <p:spTgt spid="33809"/>
                                        </p:tgtEl>
                                        <p:attrNameLst>
                                          <p:attrName>ppt_x</p:attrName>
                                        </p:attrNameLst>
                                      </p:cBhvr>
                                      <p:tavLst>
                                        <p:tav tm="0">
                                          <p:val>
                                            <p:strVal val="#ppt_x"/>
                                          </p:val>
                                        </p:tav>
                                        <p:tav tm="100000">
                                          <p:val>
                                            <p:strVal val="#ppt_x"/>
                                          </p:val>
                                        </p:tav>
                                      </p:tavLst>
                                    </p:anim>
                                    <p:anim calcmode="lin" valueType="num">
                                      <p:cBhvr additive="base">
                                        <p:cTn id="56" dur="500" fill="hold"/>
                                        <p:tgtEl>
                                          <p:spTgt spid="33809"/>
                                        </p:tgtEl>
                                        <p:attrNameLst>
                                          <p:attrName>ppt_y</p:attrName>
                                        </p:attrNameLst>
                                      </p:cBhvr>
                                      <p:tavLst>
                                        <p:tav tm="0">
                                          <p:val>
                                            <p:strVal val="1+#ppt_h/2"/>
                                          </p:val>
                                        </p:tav>
                                        <p:tav tm="100000">
                                          <p:val>
                                            <p:strVal val="#ppt_y"/>
                                          </p:val>
                                        </p:tav>
                                      </p:tavLst>
                                    </p:anim>
                                  </p:childTnLst>
                                </p:cTn>
                              </p:par>
                            </p:childTnLst>
                          </p:cTn>
                        </p:par>
                        <p:par>
                          <p:cTn id="57" fill="hold" nodeType="afterGroup">
                            <p:stCondLst>
                              <p:cond delay="500"/>
                            </p:stCondLst>
                            <p:childTnLst>
                              <p:par>
                                <p:cTn id="58" presetID="2" presetClass="entr" presetSubtype="4"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additive="base">
                                        <p:cTn id="60" dur="500" fill="hold"/>
                                        <p:tgtEl>
                                          <p:spTgt spid="16"/>
                                        </p:tgtEl>
                                        <p:attrNameLst>
                                          <p:attrName>ppt_x</p:attrName>
                                        </p:attrNameLst>
                                      </p:cBhvr>
                                      <p:tavLst>
                                        <p:tav tm="0">
                                          <p:val>
                                            <p:strVal val="#ppt_x"/>
                                          </p:val>
                                        </p:tav>
                                        <p:tav tm="100000">
                                          <p:val>
                                            <p:strVal val="#ppt_x"/>
                                          </p:val>
                                        </p:tav>
                                      </p:tavLst>
                                    </p:anim>
                                    <p:anim calcmode="lin" valueType="num">
                                      <p:cBhvr additive="base">
                                        <p:cTn id="61" dur="500" fill="hold"/>
                                        <p:tgtEl>
                                          <p:spTgt spid="16"/>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additive="base">
                                        <p:cTn id="64" dur="500" fill="hold"/>
                                        <p:tgtEl>
                                          <p:spTgt spid="17"/>
                                        </p:tgtEl>
                                        <p:attrNameLst>
                                          <p:attrName>ppt_x</p:attrName>
                                        </p:attrNameLst>
                                      </p:cBhvr>
                                      <p:tavLst>
                                        <p:tav tm="0">
                                          <p:val>
                                            <p:strVal val="#ppt_x"/>
                                          </p:val>
                                        </p:tav>
                                        <p:tav tm="100000">
                                          <p:val>
                                            <p:strVal val="#ppt_x"/>
                                          </p:val>
                                        </p:tav>
                                      </p:tavLst>
                                    </p:anim>
                                    <p:anim calcmode="lin" valueType="num">
                                      <p:cBhvr additive="base">
                                        <p:cTn id="6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3810"/>
                                        </p:tgtEl>
                                        <p:attrNameLst>
                                          <p:attrName>style.visibility</p:attrName>
                                        </p:attrNameLst>
                                      </p:cBhvr>
                                      <p:to>
                                        <p:strVal val="visible"/>
                                      </p:to>
                                    </p:set>
                                    <p:anim calcmode="lin" valueType="num">
                                      <p:cBhvr additive="base">
                                        <p:cTn id="70" dur="500" fill="hold"/>
                                        <p:tgtEl>
                                          <p:spTgt spid="33810"/>
                                        </p:tgtEl>
                                        <p:attrNameLst>
                                          <p:attrName>ppt_x</p:attrName>
                                        </p:attrNameLst>
                                      </p:cBhvr>
                                      <p:tavLst>
                                        <p:tav tm="0">
                                          <p:val>
                                            <p:strVal val="#ppt_x"/>
                                          </p:val>
                                        </p:tav>
                                        <p:tav tm="100000">
                                          <p:val>
                                            <p:strVal val="#ppt_x"/>
                                          </p:val>
                                        </p:tav>
                                      </p:tavLst>
                                    </p:anim>
                                    <p:anim calcmode="lin" valueType="num">
                                      <p:cBhvr additive="base">
                                        <p:cTn id="71" dur="500" fill="hold"/>
                                        <p:tgtEl>
                                          <p:spTgt spid="338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P spid="33797" grpId="0"/>
      <p:bldP spid="33798" grpId="0"/>
      <p:bldP spid="33799" grpId="0"/>
      <p:bldP spid="33800" grpId="0"/>
      <p:bldP spid="33801" grpId="0"/>
      <p:bldP spid="33802" grpId="0" animBg="1"/>
      <p:bldP spid="33803" grpId="0" animBg="1"/>
      <p:bldP spid="33804" grpId="0" animBg="1"/>
      <p:bldP spid="33805" grpId="0" animBg="1"/>
      <p:bldP spid="33806" grpId="0" animBg="1"/>
      <p:bldP spid="33810" grpId="0"/>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2" y="228600"/>
            <a:ext cx="10360501" cy="1223963"/>
          </a:xfrm>
        </p:spPr>
        <p:txBody>
          <a:bodyPr/>
          <a:lstStyle/>
          <a:p>
            <a:r>
              <a:rPr lang="en-US" dirty="0" smtClean="0">
                <a:solidFill>
                  <a:srgbClr val="FFFF00"/>
                </a:solidFill>
              </a:rPr>
              <a:t>Learning Objectives</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Identify “windows of intervention” for promoting healthy parenting and child development</a:t>
            </a:r>
          </a:p>
          <a:p>
            <a:r>
              <a:rPr lang="en-US" dirty="0" smtClean="0"/>
              <a:t>Describe the “Teen Outreach” intervention and its impact</a:t>
            </a:r>
          </a:p>
          <a:p>
            <a:r>
              <a:rPr lang="en-US" dirty="0" smtClean="0"/>
              <a:t>Discuss the different approaches (Erickson and Van den boom) to promoting secure infant-caregiver attachment</a:t>
            </a:r>
          </a:p>
          <a:p>
            <a:pPr lvl="1"/>
            <a:r>
              <a:rPr lang="en-US" dirty="0" smtClean="0"/>
              <a:t>Theoretical/conceptual bases</a:t>
            </a:r>
          </a:p>
          <a:p>
            <a:pPr lvl="1"/>
            <a:r>
              <a:rPr lang="en-US" dirty="0" smtClean="0"/>
              <a:t>Intervention designs</a:t>
            </a:r>
          </a:p>
          <a:p>
            <a:pPr lvl="1"/>
            <a:r>
              <a:rPr lang="en-US" dirty="0" smtClean="0"/>
              <a:t>Outcomes and conclusions</a:t>
            </a:r>
          </a:p>
          <a:p>
            <a:r>
              <a:rPr lang="en-US" dirty="0" smtClean="0"/>
              <a:t>Indicate the prevalence of, and risks for, child maltreatment</a:t>
            </a:r>
          </a:p>
          <a:p>
            <a:pPr lvl="1"/>
            <a:r>
              <a:rPr lang="en-US" dirty="0" smtClean="0"/>
              <a:t>Discuss the nurse-home partnership intervention and research (Olds) on its impacts and cost effectiveness</a:t>
            </a:r>
            <a:endParaRPr lang="en-US" dirty="0"/>
          </a:p>
        </p:txBody>
      </p:sp>
    </p:spTree>
    <p:extLst>
      <p:ext uri="{BB962C8B-B14F-4D97-AF65-F5344CB8AC3E}">
        <p14:creationId xmlns:p14="http://schemas.microsoft.com/office/powerpoint/2010/main" val="263673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STEEP: Assumptions</a:t>
            </a:r>
          </a:p>
        </p:txBody>
      </p:sp>
      <p:sp>
        <p:nvSpPr>
          <p:cNvPr id="24579" name="Rectangle 3"/>
          <p:cNvSpPr>
            <a:spLocks noGrp="1" noChangeArrowheads="1"/>
          </p:cNvSpPr>
          <p:nvPr>
            <p:ph type="body" idx="1"/>
          </p:nvPr>
        </p:nvSpPr>
        <p:spPr/>
        <p:txBody>
          <a:bodyPr/>
          <a:lstStyle/>
          <a:p>
            <a:pPr eaLnBrk="1" hangingPunct="1">
              <a:lnSpc>
                <a:spcPct val="90000"/>
              </a:lnSpc>
            </a:pPr>
            <a:r>
              <a:rPr lang="en-US" altLang="en-US" dirty="0"/>
              <a:t>Changing the parents working model will change parenting behavior</a:t>
            </a:r>
          </a:p>
          <a:p>
            <a:pPr eaLnBrk="1" hangingPunct="1">
              <a:lnSpc>
                <a:spcPct val="90000"/>
              </a:lnSpc>
            </a:pPr>
            <a:endParaRPr lang="en-US" altLang="en-US" dirty="0"/>
          </a:p>
          <a:p>
            <a:pPr eaLnBrk="1" hangingPunct="1">
              <a:lnSpc>
                <a:spcPct val="90000"/>
              </a:lnSpc>
            </a:pPr>
            <a:r>
              <a:rPr lang="en-US" altLang="en-US" dirty="0"/>
              <a:t>A long-term, therapeutic relationship is required</a:t>
            </a:r>
          </a:p>
          <a:p>
            <a:pPr lvl="1" eaLnBrk="1" hangingPunct="1">
              <a:lnSpc>
                <a:spcPct val="90000"/>
              </a:lnSpc>
            </a:pPr>
            <a:r>
              <a:rPr lang="en-US" altLang="en-US" dirty="0"/>
              <a:t>Parents “insight” into how early childhood experiences affect their own parenting must come into awareness</a:t>
            </a:r>
          </a:p>
          <a:p>
            <a:pPr lvl="1" eaLnBrk="1" hangingPunct="1">
              <a:lnSpc>
                <a:spcPct val="90000"/>
              </a:lnSpc>
            </a:pPr>
            <a:r>
              <a:rPr lang="en-US" altLang="en-US" dirty="0"/>
              <a:t>Transference through the relationship (disclosure, trust, intimacy)</a:t>
            </a:r>
          </a:p>
        </p:txBody>
      </p:sp>
    </p:spTree>
    <p:extLst>
      <p:ext uri="{BB962C8B-B14F-4D97-AF65-F5344CB8AC3E}">
        <p14:creationId xmlns:p14="http://schemas.microsoft.com/office/powerpoint/2010/main" val="505345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STEEP: Intervention</a:t>
            </a:r>
          </a:p>
        </p:txBody>
      </p:sp>
      <p:sp>
        <p:nvSpPr>
          <p:cNvPr id="66563" name="Rectangle 3"/>
          <p:cNvSpPr>
            <a:spLocks noGrp="1" noChangeArrowheads="1"/>
          </p:cNvSpPr>
          <p:nvPr>
            <p:ph type="body" idx="1"/>
          </p:nvPr>
        </p:nvSpPr>
        <p:spPr/>
        <p:txBody>
          <a:bodyPr/>
          <a:lstStyle/>
          <a:p>
            <a:pPr eaLnBrk="1" hangingPunct="1">
              <a:lnSpc>
                <a:spcPct val="90000"/>
              </a:lnSpc>
            </a:pPr>
            <a:r>
              <a:rPr lang="en-US" altLang="en-US" dirty="0" smtClean="0"/>
              <a:t>154 first-time mothers; poverty; low education; social isolation; stressful life circumstances</a:t>
            </a:r>
          </a:p>
          <a:p>
            <a:pPr eaLnBrk="1" hangingPunct="1">
              <a:lnSpc>
                <a:spcPct val="90000"/>
              </a:lnSpc>
            </a:pPr>
            <a:r>
              <a:rPr lang="en-US" altLang="en-US" dirty="0" smtClean="0"/>
              <a:t>RCT: Treatment or control group</a:t>
            </a:r>
          </a:p>
          <a:p>
            <a:pPr eaLnBrk="1" hangingPunct="1">
              <a:lnSpc>
                <a:spcPct val="90000"/>
              </a:lnSpc>
            </a:pPr>
            <a:r>
              <a:rPr lang="en-US" altLang="en-US" dirty="0" smtClean="0"/>
              <a:t>18 </a:t>
            </a:r>
            <a:r>
              <a:rPr lang="en-US" altLang="en-US" dirty="0" smtClean="0"/>
              <a:t>mo. of home visits (from 2</a:t>
            </a:r>
            <a:r>
              <a:rPr lang="en-US" altLang="en-US" baseline="30000" dirty="0" smtClean="0"/>
              <a:t>nd</a:t>
            </a:r>
            <a:r>
              <a:rPr lang="en-US" altLang="en-US" dirty="0" smtClean="0"/>
              <a:t> TM)</a:t>
            </a:r>
          </a:p>
          <a:p>
            <a:pPr eaLnBrk="1" hangingPunct="1">
              <a:lnSpc>
                <a:spcPct val="90000"/>
              </a:lnSpc>
            </a:pPr>
            <a:r>
              <a:rPr lang="en-US" altLang="en-US" dirty="0" smtClean="0"/>
              <a:t>Bi-weekly group sessions for 1 year</a:t>
            </a:r>
          </a:p>
          <a:p>
            <a:pPr lvl="1" eaLnBrk="1" hangingPunct="1">
              <a:lnSpc>
                <a:spcPct val="90000"/>
              </a:lnSpc>
            </a:pPr>
            <a:r>
              <a:rPr lang="en-US" altLang="en-US" dirty="0" smtClean="0"/>
              <a:t>Education, social, mutual support</a:t>
            </a:r>
          </a:p>
        </p:txBody>
      </p:sp>
    </p:spTree>
    <p:extLst>
      <p:ext uri="{BB962C8B-B14F-4D97-AF65-F5344CB8AC3E}">
        <p14:creationId xmlns:p14="http://schemas.microsoft.com/office/powerpoint/2010/main" val="3861477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6563">
                                            <p:txEl>
                                              <p:pRg st="3" end="3"/>
                                            </p:txEl>
                                          </p:spTgt>
                                        </p:tgtEl>
                                        <p:attrNameLst>
                                          <p:attrName>style.visibility</p:attrName>
                                        </p:attrNameLst>
                                      </p:cBhvr>
                                      <p:to>
                                        <p:strVal val="visible"/>
                                      </p:to>
                                    </p:set>
                                    <p:anim calcmode="lin" valueType="num">
                                      <p:cBhvr additive="base">
                                        <p:cTn id="23"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656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 calcmode="lin" valueType="num">
                                      <p:cBhvr additive="base">
                                        <p:cTn id="27" dur="5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65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STEEP: Outcomes</a:t>
            </a:r>
          </a:p>
        </p:txBody>
      </p:sp>
      <p:sp>
        <p:nvSpPr>
          <p:cNvPr id="67587" name="Rectangle 3"/>
          <p:cNvSpPr>
            <a:spLocks noGrp="1" noChangeArrowheads="1"/>
          </p:cNvSpPr>
          <p:nvPr>
            <p:ph type="body" idx="1"/>
          </p:nvPr>
        </p:nvSpPr>
        <p:spPr/>
        <p:txBody>
          <a:bodyPr/>
          <a:lstStyle/>
          <a:p>
            <a:pPr eaLnBrk="1" hangingPunct="1"/>
            <a:r>
              <a:rPr lang="en-US" altLang="en-US" dirty="0"/>
              <a:t>Parent reports: fewer depression symptoms, less anxiety, better life management skills</a:t>
            </a:r>
          </a:p>
          <a:p>
            <a:pPr eaLnBrk="1" hangingPunct="1"/>
            <a:r>
              <a:rPr lang="en-US" altLang="en-US" dirty="0"/>
              <a:t>Raters: better knowledge of child’s needs, more stimulating environment</a:t>
            </a:r>
          </a:p>
          <a:p>
            <a:pPr eaLnBrk="1" hangingPunct="1"/>
            <a:endParaRPr lang="en-US" altLang="en-US" dirty="0"/>
          </a:p>
          <a:p>
            <a:pPr eaLnBrk="1" hangingPunct="1"/>
            <a:r>
              <a:rPr lang="en-US" altLang="en-US" b="1" dirty="0">
                <a:solidFill>
                  <a:schemeClr val="accent5">
                    <a:lumMod val="20000"/>
                    <a:lumOff val="80000"/>
                  </a:schemeClr>
                </a:solidFill>
              </a:rPr>
              <a:t>NO CHANGE noted for: parenting behaviors, IWM, attachment quality, child behaviors</a:t>
            </a:r>
          </a:p>
        </p:txBody>
      </p:sp>
    </p:spTree>
    <p:extLst>
      <p:ext uri="{BB962C8B-B14F-4D97-AF65-F5344CB8AC3E}">
        <p14:creationId xmlns:p14="http://schemas.microsoft.com/office/powerpoint/2010/main" val="114847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587">
                                            <p:txEl>
                                              <p:pRg st="3" end="3"/>
                                            </p:txEl>
                                          </p:spTgt>
                                        </p:tgtEl>
                                        <p:attrNameLst>
                                          <p:attrName>style.visibility</p:attrName>
                                        </p:attrNameLst>
                                      </p:cBhvr>
                                      <p:to>
                                        <p:strVal val="visible"/>
                                      </p:to>
                                    </p:set>
                                    <p:anim calcmode="lin" valueType="num">
                                      <p:cBhvr additive="base">
                                        <p:cTn id="7" dur="500" fill="hold"/>
                                        <p:tgtEl>
                                          <p:spTgt spid="6758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Dutch Study: Key Differences</a:t>
            </a:r>
          </a:p>
        </p:txBody>
      </p:sp>
      <p:sp>
        <p:nvSpPr>
          <p:cNvPr id="27651" name="Rectangle 3"/>
          <p:cNvSpPr>
            <a:spLocks noGrp="1" noChangeArrowheads="1"/>
          </p:cNvSpPr>
          <p:nvPr>
            <p:ph type="body" idx="1"/>
          </p:nvPr>
        </p:nvSpPr>
        <p:spPr/>
        <p:txBody>
          <a:bodyPr/>
          <a:lstStyle/>
          <a:p>
            <a:pPr eaLnBrk="1" hangingPunct="1">
              <a:lnSpc>
                <a:spcPct val="90000"/>
              </a:lnSpc>
            </a:pPr>
            <a:r>
              <a:rPr lang="en-US" altLang="en-US" b="1" dirty="0" smtClean="0">
                <a:solidFill>
                  <a:schemeClr val="accent5">
                    <a:lumMod val="20000"/>
                    <a:lumOff val="80000"/>
                  </a:schemeClr>
                </a:solidFill>
              </a:rPr>
              <a:t>Approach</a:t>
            </a:r>
            <a:r>
              <a:rPr lang="en-US" altLang="en-US" dirty="0" smtClean="0"/>
              <a:t>: Behavioral vs. Therapeutic</a:t>
            </a:r>
          </a:p>
          <a:p>
            <a:pPr eaLnBrk="1" hangingPunct="1">
              <a:lnSpc>
                <a:spcPct val="90000"/>
              </a:lnSpc>
            </a:pPr>
            <a:endParaRPr lang="en-US" altLang="en-US" dirty="0" smtClean="0"/>
          </a:p>
          <a:p>
            <a:pPr eaLnBrk="1" hangingPunct="1">
              <a:lnSpc>
                <a:spcPct val="90000"/>
              </a:lnSpc>
            </a:pPr>
            <a:r>
              <a:rPr lang="en-US" altLang="en-US" b="1" dirty="0" smtClean="0">
                <a:solidFill>
                  <a:schemeClr val="accent5">
                    <a:lumMod val="20000"/>
                    <a:lumOff val="80000"/>
                  </a:schemeClr>
                </a:solidFill>
              </a:rPr>
              <a:t>Intensity</a:t>
            </a:r>
            <a:r>
              <a:rPr lang="en-US" altLang="en-US" dirty="0" smtClean="0"/>
              <a:t>: Intervention involves only 3, 2-hour sessions of specific skills training</a:t>
            </a:r>
          </a:p>
          <a:p>
            <a:pPr lvl="1" eaLnBrk="1" hangingPunct="1">
              <a:lnSpc>
                <a:spcPct val="90000"/>
              </a:lnSpc>
            </a:pPr>
            <a:r>
              <a:rPr lang="en-US" altLang="en-US" dirty="0" smtClean="0"/>
              <a:t>Responding to infant cues</a:t>
            </a:r>
          </a:p>
          <a:p>
            <a:pPr lvl="1" eaLnBrk="1" hangingPunct="1">
              <a:lnSpc>
                <a:spcPct val="90000"/>
              </a:lnSpc>
            </a:pPr>
            <a:r>
              <a:rPr lang="en-US" altLang="en-US" dirty="0" smtClean="0"/>
              <a:t>Change the behaviors directly</a:t>
            </a:r>
          </a:p>
          <a:p>
            <a:pPr eaLnBrk="1" hangingPunct="1">
              <a:lnSpc>
                <a:spcPct val="90000"/>
              </a:lnSpc>
            </a:pPr>
            <a:endParaRPr lang="en-US" altLang="en-US" dirty="0" smtClean="0"/>
          </a:p>
          <a:p>
            <a:pPr eaLnBrk="1" hangingPunct="1">
              <a:lnSpc>
                <a:spcPct val="90000"/>
              </a:lnSpc>
            </a:pPr>
            <a:r>
              <a:rPr lang="en-US" altLang="en-US" b="1" dirty="0" smtClean="0">
                <a:solidFill>
                  <a:schemeClr val="accent5">
                    <a:lumMod val="20000"/>
                    <a:lumOff val="80000"/>
                  </a:schemeClr>
                </a:solidFill>
              </a:rPr>
              <a:t>Timing</a:t>
            </a:r>
            <a:r>
              <a:rPr lang="en-US" altLang="en-US" dirty="0" smtClean="0"/>
              <a:t>: Intervention occurs between 6-9 months</a:t>
            </a:r>
          </a:p>
          <a:p>
            <a:pPr eaLnBrk="1" hangingPunct="1">
              <a:lnSpc>
                <a:spcPct val="90000"/>
              </a:lnSpc>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3061752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66561" y="738000"/>
            <a:ext cx="10360501" cy="1223963"/>
          </a:xfrm>
        </p:spPr>
        <p:txBody>
          <a:bodyPr/>
          <a:lstStyle/>
          <a:p>
            <a:pPr eaLnBrk="1" hangingPunct="1"/>
            <a:r>
              <a:rPr lang="en-US" altLang="en-US" b="1" dirty="0" smtClean="0">
                <a:solidFill>
                  <a:schemeClr val="accent5">
                    <a:lumMod val="20000"/>
                    <a:lumOff val="80000"/>
                  </a:schemeClr>
                </a:solidFill>
              </a:rPr>
              <a:t>Dutch Irritable Infants</a:t>
            </a:r>
          </a:p>
        </p:txBody>
      </p:sp>
      <p:sp>
        <p:nvSpPr>
          <p:cNvPr id="38916" name="Text Box 4"/>
          <p:cNvSpPr txBox="1">
            <a:spLocks noChangeArrowheads="1"/>
          </p:cNvSpPr>
          <p:nvPr/>
        </p:nvSpPr>
        <p:spPr bwMode="auto">
          <a:xfrm>
            <a:off x="4642454" y="3377348"/>
            <a:ext cx="173983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dirty="0"/>
              <a:t>Attachment</a:t>
            </a:r>
          </a:p>
          <a:p>
            <a:r>
              <a:rPr lang="en-US" altLang="en-US" dirty="0"/>
              <a:t>Quality</a:t>
            </a:r>
          </a:p>
        </p:txBody>
      </p:sp>
      <p:sp>
        <p:nvSpPr>
          <p:cNvPr id="38917" name="Text Box 5"/>
          <p:cNvSpPr txBox="1">
            <a:spLocks noChangeArrowheads="1"/>
          </p:cNvSpPr>
          <p:nvPr/>
        </p:nvSpPr>
        <p:spPr bwMode="auto">
          <a:xfrm>
            <a:off x="2741612" y="4495801"/>
            <a:ext cx="16995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Sensitive</a:t>
            </a:r>
          </a:p>
          <a:p>
            <a:r>
              <a:rPr lang="en-US" altLang="en-US"/>
              <a:t>Responsive</a:t>
            </a:r>
          </a:p>
        </p:txBody>
      </p:sp>
      <p:sp>
        <p:nvSpPr>
          <p:cNvPr id="38918" name="Text Box 6"/>
          <p:cNvSpPr txBox="1">
            <a:spLocks noChangeArrowheads="1"/>
          </p:cNvSpPr>
          <p:nvPr/>
        </p:nvSpPr>
        <p:spPr bwMode="auto">
          <a:xfrm>
            <a:off x="2741613" y="2514601"/>
            <a:ext cx="22887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Intrusiveness &amp;</a:t>
            </a:r>
          </a:p>
          <a:p>
            <a:r>
              <a:rPr lang="en-US" altLang="en-US"/>
              <a:t>Detachment</a:t>
            </a:r>
          </a:p>
        </p:txBody>
      </p:sp>
      <p:sp>
        <p:nvSpPr>
          <p:cNvPr id="38919" name="Text Box 7"/>
          <p:cNvSpPr txBox="1">
            <a:spLocks noChangeArrowheads="1"/>
          </p:cNvSpPr>
          <p:nvPr/>
        </p:nvSpPr>
        <p:spPr bwMode="auto">
          <a:xfrm>
            <a:off x="1751013" y="3352801"/>
            <a:ext cx="20459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Child</a:t>
            </a:r>
          </a:p>
          <a:p>
            <a:r>
              <a:rPr lang="en-US" altLang="en-US"/>
              <a:t>Temperament</a:t>
            </a:r>
          </a:p>
        </p:txBody>
      </p:sp>
      <p:sp>
        <p:nvSpPr>
          <p:cNvPr id="38920" name="Text Box 8"/>
          <p:cNvSpPr txBox="1">
            <a:spLocks noChangeArrowheads="1"/>
          </p:cNvSpPr>
          <p:nvPr/>
        </p:nvSpPr>
        <p:spPr bwMode="auto">
          <a:xfrm>
            <a:off x="6627813" y="3505201"/>
            <a:ext cx="173983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dirty="0"/>
              <a:t>Attachment</a:t>
            </a:r>
          </a:p>
          <a:p>
            <a:r>
              <a:rPr lang="en-US" altLang="en-US" dirty="0"/>
              <a:t>Quality</a:t>
            </a:r>
          </a:p>
        </p:txBody>
      </p:sp>
      <p:sp>
        <p:nvSpPr>
          <p:cNvPr id="38921" name="Text Box 9"/>
          <p:cNvSpPr txBox="1">
            <a:spLocks noChangeArrowheads="1"/>
          </p:cNvSpPr>
          <p:nvPr/>
        </p:nvSpPr>
        <p:spPr bwMode="auto">
          <a:xfrm>
            <a:off x="8288337" y="2546351"/>
            <a:ext cx="196323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Family</a:t>
            </a:r>
          </a:p>
          <a:p>
            <a:r>
              <a:rPr lang="en-US" altLang="en-US"/>
              <a:t>Relationships</a:t>
            </a:r>
          </a:p>
        </p:txBody>
      </p:sp>
      <p:sp>
        <p:nvSpPr>
          <p:cNvPr id="38922" name="Text Box 10"/>
          <p:cNvSpPr txBox="1">
            <a:spLocks noChangeArrowheads="1"/>
          </p:cNvSpPr>
          <p:nvPr/>
        </p:nvSpPr>
        <p:spPr bwMode="auto">
          <a:xfrm>
            <a:off x="8288337" y="3460751"/>
            <a:ext cx="196323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Peer</a:t>
            </a:r>
          </a:p>
          <a:p>
            <a:r>
              <a:rPr lang="en-US" altLang="en-US"/>
              <a:t>Relationships</a:t>
            </a:r>
          </a:p>
        </p:txBody>
      </p:sp>
      <p:sp>
        <p:nvSpPr>
          <p:cNvPr id="38923" name="Text Box 11"/>
          <p:cNvSpPr txBox="1">
            <a:spLocks noChangeArrowheads="1"/>
          </p:cNvSpPr>
          <p:nvPr/>
        </p:nvSpPr>
        <p:spPr bwMode="auto">
          <a:xfrm>
            <a:off x="8364537" y="4298951"/>
            <a:ext cx="13622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Child</a:t>
            </a:r>
          </a:p>
          <a:p>
            <a:r>
              <a:rPr lang="en-US" altLang="en-US"/>
              <a:t>Behavior</a:t>
            </a:r>
          </a:p>
        </p:txBody>
      </p:sp>
      <p:sp>
        <p:nvSpPr>
          <p:cNvPr id="38924" name="Text Box 12"/>
          <p:cNvSpPr txBox="1">
            <a:spLocks noChangeArrowheads="1"/>
          </p:cNvSpPr>
          <p:nvPr/>
        </p:nvSpPr>
        <p:spPr bwMode="auto">
          <a:xfrm>
            <a:off x="8380413" y="5257801"/>
            <a:ext cx="14513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Fathering</a:t>
            </a:r>
          </a:p>
        </p:txBody>
      </p:sp>
      <p:sp>
        <p:nvSpPr>
          <p:cNvPr id="38925" name="Line 13"/>
          <p:cNvSpPr>
            <a:spLocks noChangeShapeType="1"/>
          </p:cNvSpPr>
          <p:nvPr/>
        </p:nvSpPr>
        <p:spPr bwMode="auto">
          <a:xfrm>
            <a:off x="3427412" y="38100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6" name="Line 14"/>
          <p:cNvSpPr>
            <a:spLocks noChangeShapeType="1"/>
          </p:cNvSpPr>
          <p:nvPr/>
        </p:nvSpPr>
        <p:spPr bwMode="auto">
          <a:xfrm>
            <a:off x="4189412" y="2971800"/>
            <a:ext cx="7620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7" name="Line 15"/>
          <p:cNvSpPr>
            <a:spLocks noChangeShapeType="1"/>
          </p:cNvSpPr>
          <p:nvPr/>
        </p:nvSpPr>
        <p:spPr bwMode="auto">
          <a:xfrm flipV="1">
            <a:off x="4037012" y="4191000"/>
            <a:ext cx="9144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8" name="Line 16"/>
          <p:cNvSpPr>
            <a:spLocks noChangeShapeType="1"/>
          </p:cNvSpPr>
          <p:nvPr/>
        </p:nvSpPr>
        <p:spPr bwMode="auto">
          <a:xfrm>
            <a:off x="5865812" y="38100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9" name="Line 17"/>
          <p:cNvSpPr>
            <a:spLocks noChangeShapeType="1"/>
          </p:cNvSpPr>
          <p:nvPr/>
        </p:nvSpPr>
        <p:spPr bwMode="auto">
          <a:xfrm flipV="1">
            <a:off x="7237412" y="2895600"/>
            <a:ext cx="10668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0" name="Line 18"/>
          <p:cNvSpPr>
            <a:spLocks noChangeShapeType="1"/>
          </p:cNvSpPr>
          <p:nvPr/>
        </p:nvSpPr>
        <p:spPr bwMode="auto">
          <a:xfrm>
            <a:off x="7542212" y="38862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1" name="Line 19"/>
          <p:cNvSpPr>
            <a:spLocks noChangeShapeType="1"/>
          </p:cNvSpPr>
          <p:nvPr/>
        </p:nvSpPr>
        <p:spPr bwMode="auto">
          <a:xfrm>
            <a:off x="7389812" y="4191000"/>
            <a:ext cx="914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2" name="Line 20"/>
          <p:cNvSpPr>
            <a:spLocks noChangeShapeType="1"/>
          </p:cNvSpPr>
          <p:nvPr/>
        </p:nvSpPr>
        <p:spPr bwMode="auto">
          <a:xfrm>
            <a:off x="7313612" y="4267200"/>
            <a:ext cx="10668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3" name="Text Box 21"/>
          <p:cNvSpPr txBox="1">
            <a:spLocks noChangeArrowheads="1"/>
          </p:cNvSpPr>
          <p:nvPr/>
        </p:nvSpPr>
        <p:spPr bwMode="auto">
          <a:xfrm>
            <a:off x="842727" y="145745"/>
            <a:ext cx="110791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dirty="0"/>
              <a:t>“…behaviorally oriented, short-term preventive interventions…are more effective</a:t>
            </a:r>
          </a:p>
          <a:p>
            <a:r>
              <a:rPr lang="en-US" altLang="en-US" dirty="0"/>
              <a:t> in changing parental insensitivity and children’s attachment insecurity than</a:t>
            </a:r>
          </a:p>
          <a:p>
            <a:r>
              <a:rPr lang="en-US" altLang="en-US" dirty="0"/>
              <a:t> longer, more intensive, and therapeutic approaches.” (p. 1798). </a:t>
            </a:r>
          </a:p>
        </p:txBody>
      </p:sp>
    </p:spTree>
    <p:extLst>
      <p:ext uri="{BB962C8B-B14F-4D97-AF65-F5344CB8AC3E}">
        <p14:creationId xmlns:p14="http://schemas.microsoft.com/office/powerpoint/2010/main" val="1490102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8"/>
                                        </p:tgtEl>
                                        <p:attrNameLst>
                                          <p:attrName>style.visibility</p:attrName>
                                        </p:attrNameLst>
                                      </p:cBhvr>
                                      <p:to>
                                        <p:strVal val="visible"/>
                                      </p:to>
                                    </p:set>
                                    <p:anim calcmode="lin" valueType="num">
                                      <p:cBhvr additive="base">
                                        <p:cTn id="7" dur="500" fill="hold"/>
                                        <p:tgtEl>
                                          <p:spTgt spid="38918"/>
                                        </p:tgtEl>
                                        <p:attrNameLst>
                                          <p:attrName>ppt_x</p:attrName>
                                        </p:attrNameLst>
                                      </p:cBhvr>
                                      <p:tavLst>
                                        <p:tav tm="0">
                                          <p:val>
                                            <p:strVal val="#ppt_x"/>
                                          </p:val>
                                        </p:tav>
                                        <p:tav tm="100000">
                                          <p:val>
                                            <p:strVal val="#ppt_x"/>
                                          </p:val>
                                        </p:tav>
                                      </p:tavLst>
                                    </p:anim>
                                    <p:anim calcmode="lin" valueType="num">
                                      <p:cBhvr additive="base">
                                        <p:cTn id="8" dur="500" fill="hold"/>
                                        <p:tgtEl>
                                          <p:spTgt spid="389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8919"/>
                                        </p:tgtEl>
                                        <p:attrNameLst>
                                          <p:attrName>style.visibility</p:attrName>
                                        </p:attrNameLst>
                                      </p:cBhvr>
                                      <p:to>
                                        <p:strVal val="visible"/>
                                      </p:to>
                                    </p:set>
                                    <p:anim calcmode="lin" valueType="num">
                                      <p:cBhvr additive="base">
                                        <p:cTn id="11" dur="500" fill="hold"/>
                                        <p:tgtEl>
                                          <p:spTgt spid="38919"/>
                                        </p:tgtEl>
                                        <p:attrNameLst>
                                          <p:attrName>ppt_x</p:attrName>
                                        </p:attrNameLst>
                                      </p:cBhvr>
                                      <p:tavLst>
                                        <p:tav tm="0">
                                          <p:val>
                                            <p:strVal val="#ppt_x"/>
                                          </p:val>
                                        </p:tav>
                                        <p:tav tm="100000">
                                          <p:val>
                                            <p:strVal val="#ppt_x"/>
                                          </p:val>
                                        </p:tav>
                                      </p:tavLst>
                                    </p:anim>
                                    <p:anim calcmode="lin" valueType="num">
                                      <p:cBhvr additive="base">
                                        <p:cTn id="12" dur="500" fill="hold"/>
                                        <p:tgtEl>
                                          <p:spTgt spid="389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8917"/>
                                        </p:tgtEl>
                                        <p:attrNameLst>
                                          <p:attrName>style.visibility</p:attrName>
                                        </p:attrNameLst>
                                      </p:cBhvr>
                                      <p:to>
                                        <p:strVal val="visible"/>
                                      </p:to>
                                    </p:set>
                                    <p:anim calcmode="lin" valueType="num">
                                      <p:cBhvr additive="base">
                                        <p:cTn id="15" dur="500" fill="hold"/>
                                        <p:tgtEl>
                                          <p:spTgt spid="38917"/>
                                        </p:tgtEl>
                                        <p:attrNameLst>
                                          <p:attrName>ppt_x</p:attrName>
                                        </p:attrNameLst>
                                      </p:cBhvr>
                                      <p:tavLst>
                                        <p:tav tm="0">
                                          <p:val>
                                            <p:strVal val="#ppt_x"/>
                                          </p:val>
                                        </p:tav>
                                        <p:tav tm="100000">
                                          <p:val>
                                            <p:strVal val="#ppt_x"/>
                                          </p:val>
                                        </p:tav>
                                      </p:tavLst>
                                    </p:anim>
                                    <p:anim calcmode="lin" valueType="num">
                                      <p:cBhvr additive="base">
                                        <p:cTn id="16" dur="500" fill="hold"/>
                                        <p:tgtEl>
                                          <p:spTgt spid="389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8916"/>
                                        </p:tgtEl>
                                        <p:attrNameLst>
                                          <p:attrName>style.visibility</p:attrName>
                                        </p:attrNameLst>
                                      </p:cBhvr>
                                      <p:to>
                                        <p:strVal val="visible"/>
                                      </p:to>
                                    </p:set>
                                    <p:anim calcmode="lin" valueType="num">
                                      <p:cBhvr additive="base">
                                        <p:cTn id="19" dur="500" fill="hold"/>
                                        <p:tgtEl>
                                          <p:spTgt spid="38916"/>
                                        </p:tgtEl>
                                        <p:attrNameLst>
                                          <p:attrName>ppt_x</p:attrName>
                                        </p:attrNameLst>
                                      </p:cBhvr>
                                      <p:tavLst>
                                        <p:tav tm="0">
                                          <p:val>
                                            <p:strVal val="#ppt_x"/>
                                          </p:val>
                                        </p:tav>
                                        <p:tav tm="100000">
                                          <p:val>
                                            <p:strVal val="#ppt_x"/>
                                          </p:val>
                                        </p:tav>
                                      </p:tavLst>
                                    </p:anim>
                                    <p:anim calcmode="lin" valueType="num">
                                      <p:cBhvr additive="base">
                                        <p:cTn id="20" dur="500" fill="hold"/>
                                        <p:tgtEl>
                                          <p:spTgt spid="389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8926"/>
                                        </p:tgtEl>
                                        <p:attrNameLst>
                                          <p:attrName>style.visibility</p:attrName>
                                        </p:attrNameLst>
                                      </p:cBhvr>
                                      <p:to>
                                        <p:strVal val="visible"/>
                                      </p:to>
                                    </p:set>
                                    <p:anim calcmode="lin" valueType="num">
                                      <p:cBhvr additive="base">
                                        <p:cTn id="23" dur="500" fill="hold"/>
                                        <p:tgtEl>
                                          <p:spTgt spid="38926"/>
                                        </p:tgtEl>
                                        <p:attrNameLst>
                                          <p:attrName>ppt_x</p:attrName>
                                        </p:attrNameLst>
                                      </p:cBhvr>
                                      <p:tavLst>
                                        <p:tav tm="0">
                                          <p:val>
                                            <p:strVal val="#ppt_x"/>
                                          </p:val>
                                        </p:tav>
                                        <p:tav tm="100000">
                                          <p:val>
                                            <p:strVal val="#ppt_x"/>
                                          </p:val>
                                        </p:tav>
                                      </p:tavLst>
                                    </p:anim>
                                    <p:anim calcmode="lin" valueType="num">
                                      <p:cBhvr additive="base">
                                        <p:cTn id="24" dur="500" fill="hold"/>
                                        <p:tgtEl>
                                          <p:spTgt spid="389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8925"/>
                                        </p:tgtEl>
                                        <p:attrNameLst>
                                          <p:attrName>style.visibility</p:attrName>
                                        </p:attrNameLst>
                                      </p:cBhvr>
                                      <p:to>
                                        <p:strVal val="visible"/>
                                      </p:to>
                                    </p:set>
                                    <p:anim calcmode="lin" valueType="num">
                                      <p:cBhvr additive="base">
                                        <p:cTn id="27" dur="500" fill="hold"/>
                                        <p:tgtEl>
                                          <p:spTgt spid="38925"/>
                                        </p:tgtEl>
                                        <p:attrNameLst>
                                          <p:attrName>ppt_x</p:attrName>
                                        </p:attrNameLst>
                                      </p:cBhvr>
                                      <p:tavLst>
                                        <p:tav tm="0">
                                          <p:val>
                                            <p:strVal val="#ppt_x"/>
                                          </p:val>
                                        </p:tav>
                                        <p:tav tm="100000">
                                          <p:val>
                                            <p:strVal val="#ppt_x"/>
                                          </p:val>
                                        </p:tav>
                                      </p:tavLst>
                                    </p:anim>
                                    <p:anim calcmode="lin" valueType="num">
                                      <p:cBhvr additive="base">
                                        <p:cTn id="28" dur="500" fill="hold"/>
                                        <p:tgtEl>
                                          <p:spTgt spid="3892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8927"/>
                                        </p:tgtEl>
                                        <p:attrNameLst>
                                          <p:attrName>style.visibility</p:attrName>
                                        </p:attrNameLst>
                                      </p:cBhvr>
                                      <p:to>
                                        <p:strVal val="visible"/>
                                      </p:to>
                                    </p:set>
                                    <p:anim calcmode="lin" valueType="num">
                                      <p:cBhvr additive="base">
                                        <p:cTn id="31" dur="500" fill="hold"/>
                                        <p:tgtEl>
                                          <p:spTgt spid="38927"/>
                                        </p:tgtEl>
                                        <p:attrNameLst>
                                          <p:attrName>ppt_x</p:attrName>
                                        </p:attrNameLst>
                                      </p:cBhvr>
                                      <p:tavLst>
                                        <p:tav tm="0">
                                          <p:val>
                                            <p:strVal val="#ppt_x"/>
                                          </p:val>
                                        </p:tav>
                                        <p:tav tm="100000">
                                          <p:val>
                                            <p:strVal val="#ppt_x"/>
                                          </p:val>
                                        </p:tav>
                                      </p:tavLst>
                                    </p:anim>
                                    <p:anim calcmode="lin" valueType="num">
                                      <p:cBhvr additive="base">
                                        <p:cTn id="32" dur="500" fill="hold"/>
                                        <p:tgtEl>
                                          <p:spTgt spid="3892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8928"/>
                                        </p:tgtEl>
                                        <p:attrNameLst>
                                          <p:attrName>style.visibility</p:attrName>
                                        </p:attrNameLst>
                                      </p:cBhvr>
                                      <p:to>
                                        <p:strVal val="visible"/>
                                      </p:to>
                                    </p:set>
                                    <p:anim calcmode="lin" valueType="num">
                                      <p:cBhvr additive="base">
                                        <p:cTn id="37" dur="500" fill="hold"/>
                                        <p:tgtEl>
                                          <p:spTgt spid="38928"/>
                                        </p:tgtEl>
                                        <p:attrNameLst>
                                          <p:attrName>ppt_x</p:attrName>
                                        </p:attrNameLst>
                                      </p:cBhvr>
                                      <p:tavLst>
                                        <p:tav tm="0">
                                          <p:val>
                                            <p:strVal val="#ppt_x"/>
                                          </p:val>
                                        </p:tav>
                                        <p:tav tm="100000">
                                          <p:val>
                                            <p:strVal val="#ppt_x"/>
                                          </p:val>
                                        </p:tav>
                                      </p:tavLst>
                                    </p:anim>
                                    <p:anim calcmode="lin" valueType="num">
                                      <p:cBhvr additive="base">
                                        <p:cTn id="38" dur="500" fill="hold"/>
                                        <p:tgtEl>
                                          <p:spTgt spid="3892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8920"/>
                                        </p:tgtEl>
                                        <p:attrNameLst>
                                          <p:attrName>style.visibility</p:attrName>
                                        </p:attrNameLst>
                                      </p:cBhvr>
                                      <p:to>
                                        <p:strVal val="visible"/>
                                      </p:to>
                                    </p:set>
                                    <p:anim calcmode="lin" valueType="num">
                                      <p:cBhvr additive="base">
                                        <p:cTn id="41" dur="500" fill="hold"/>
                                        <p:tgtEl>
                                          <p:spTgt spid="38920"/>
                                        </p:tgtEl>
                                        <p:attrNameLst>
                                          <p:attrName>ppt_x</p:attrName>
                                        </p:attrNameLst>
                                      </p:cBhvr>
                                      <p:tavLst>
                                        <p:tav tm="0">
                                          <p:val>
                                            <p:strVal val="#ppt_x"/>
                                          </p:val>
                                        </p:tav>
                                        <p:tav tm="100000">
                                          <p:val>
                                            <p:strVal val="#ppt_x"/>
                                          </p:val>
                                        </p:tav>
                                      </p:tavLst>
                                    </p:anim>
                                    <p:anim calcmode="lin" valueType="num">
                                      <p:cBhvr additive="base">
                                        <p:cTn id="42" dur="500" fill="hold"/>
                                        <p:tgtEl>
                                          <p:spTgt spid="38920"/>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8921"/>
                                        </p:tgtEl>
                                        <p:attrNameLst>
                                          <p:attrName>style.visibility</p:attrName>
                                        </p:attrNameLst>
                                      </p:cBhvr>
                                      <p:to>
                                        <p:strVal val="visible"/>
                                      </p:to>
                                    </p:set>
                                    <p:anim calcmode="lin" valueType="num">
                                      <p:cBhvr additive="base">
                                        <p:cTn id="47" dur="500" fill="hold"/>
                                        <p:tgtEl>
                                          <p:spTgt spid="38921"/>
                                        </p:tgtEl>
                                        <p:attrNameLst>
                                          <p:attrName>ppt_x</p:attrName>
                                        </p:attrNameLst>
                                      </p:cBhvr>
                                      <p:tavLst>
                                        <p:tav tm="0">
                                          <p:val>
                                            <p:strVal val="#ppt_x"/>
                                          </p:val>
                                        </p:tav>
                                        <p:tav tm="100000">
                                          <p:val>
                                            <p:strVal val="#ppt_x"/>
                                          </p:val>
                                        </p:tav>
                                      </p:tavLst>
                                    </p:anim>
                                    <p:anim calcmode="lin" valueType="num">
                                      <p:cBhvr additive="base">
                                        <p:cTn id="48" dur="500" fill="hold"/>
                                        <p:tgtEl>
                                          <p:spTgt spid="389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8922"/>
                                        </p:tgtEl>
                                        <p:attrNameLst>
                                          <p:attrName>style.visibility</p:attrName>
                                        </p:attrNameLst>
                                      </p:cBhvr>
                                      <p:to>
                                        <p:strVal val="visible"/>
                                      </p:to>
                                    </p:set>
                                    <p:anim calcmode="lin" valueType="num">
                                      <p:cBhvr additive="base">
                                        <p:cTn id="51" dur="500" fill="hold"/>
                                        <p:tgtEl>
                                          <p:spTgt spid="38922"/>
                                        </p:tgtEl>
                                        <p:attrNameLst>
                                          <p:attrName>ppt_x</p:attrName>
                                        </p:attrNameLst>
                                      </p:cBhvr>
                                      <p:tavLst>
                                        <p:tav tm="0">
                                          <p:val>
                                            <p:strVal val="#ppt_x"/>
                                          </p:val>
                                        </p:tav>
                                        <p:tav tm="100000">
                                          <p:val>
                                            <p:strVal val="#ppt_x"/>
                                          </p:val>
                                        </p:tav>
                                      </p:tavLst>
                                    </p:anim>
                                    <p:anim calcmode="lin" valueType="num">
                                      <p:cBhvr additive="base">
                                        <p:cTn id="52" dur="500" fill="hold"/>
                                        <p:tgtEl>
                                          <p:spTgt spid="389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8923"/>
                                        </p:tgtEl>
                                        <p:attrNameLst>
                                          <p:attrName>style.visibility</p:attrName>
                                        </p:attrNameLst>
                                      </p:cBhvr>
                                      <p:to>
                                        <p:strVal val="visible"/>
                                      </p:to>
                                    </p:set>
                                    <p:anim calcmode="lin" valueType="num">
                                      <p:cBhvr additive="base">
                                        <p:cTn id="55" dur="500" fill="hold"/>
                                        <p:tgtEl>
                                          <p:spTgt spid="38923"/>
                                        </p:tgtEl>
                                        <p:attrNameLst>
                                          <p:attrName>ppt_x</p:attrName>
                                        </p:attrNameLst>
                                      </p:cBhvr>
                                      <p:tavLst>
                                        <p:tav tm="0">
                                          <p:val>
                                            <p:strVal val="#ppt_x"/>
                                          </p:val>
                                        </p:tav>
                                        <p:tav tm="100000">
                                          <p:val>
                                            <p:strVal val="#ppt_x"/>
                                          </p:val>
                                        </p:tav>
                                      </p:tavLst>
                                    </p:anim>
                                    <p:anim calcmode="lin" valueType="num">
                                      <p:cBhvr additive="base">
                                        <p:cTn id="56" dur="500" fill="hold"/>
                                        <p:tgtEl>
                                          <p:spTgt spid="3892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8924"/>
                                        </p:tgtEl>
                                        <p:attrNameLst>
                                          <p:attrName>style.visibility</p:attrName>
                                        </p:attrNameLst>
                                      </p:cBhvr>
                                      <p:to>
                                        <p:strVal val="visible"/>
                                      </p:to>
                                    </p:set>
                                    <p:anim calcmode="lin" valueType="num">
                                      <p:cBhvr additive="base">
                                        <p:cTn id="59" dur="500" fill="hold"/>
                                        <p:tgtEl>
                                          <p:spTgt spid="38924"/>
                                        </p:tgtEl>
                                        <p:attrNameLst>
                                          <p:attrName>ppt_x</p:attrName>
                                        </p:attrNameLst>
                                      </p:cBhvr>
                                      <p:tavLst>
                                        <p:tav tm="0">
                                          <p:val>
                                            <p:strVal val="#ppt_x"/>
                                          </p:val>
                                        </p:tav>
                                        <p:tav tm="100000">
                                          <p:val>
                                            <p:strVal val="#ppt_x"/>
                                          </p:val>
                                        </p:tav>
                                      </p:tavLst>
                                    </p:anim>
                                    <p:anim calcmode="lin" valueType="num">
                                      <p:cBhvr additive="base">
                                        <p:cTn id="60" dur="500" fill="hold"/>
                                        <p:tgtEl>
                                          <p:spTgt spid="3892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8932"/>
                                        </p:tgtEl>
                                        <p:attrNameLst>
                                          <p:attrName>style.visibility</p:attrName>
                                        </p:attrNameLst>
                                      </p:cBhvr>
                                      <p:to>
                                        <p:strVal val="visible"/>
                                      </p:to>
                                    </p:set>
                                    <p:anim calcmode="lin" valueType="num">
                                      <p:cBhvr additive="base">
                                        <p:cTn id="63" dur="500" fill="hold"/>
                                        <p:tgtEl>
                                          <p:spTgt spid="38932"/>
                                        </p:tgtEl>
                                        <p:attrNameLst>
                                          <p:attrName>ppt_x</p:attrName>
                                        </p:attrNameLst>
                                      </p:cBhvr>
                                      <p:tavLst>
                                        <p:tav tm="0">
                                          <p:val>
                                            <p:strVal val="#ppt_x"/>
                                          </p:val>
                                        </p:tav>
                                        <p:tav tm="100000">
                                          <p:val>
                                            <p:strVal val="#ppt_x"/>
                                          </p:val>
                                        </p:tav>
                                      </p:tavLst>
                                    </p:anim>
                                    <p:anim calcmode="lin" valueType="num">
                                      <p:cBhvr additive="base">
                                        <p:cTn id="64" dur="500" fill="hold"/>
                                        <p:tgtEl>
                                          <p:spTgt spid="38932"/>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8931"/>
                                        </p:tgtEl>
                                        <p:attrNameLst>
                                          <p:attrName>style.visibility</p:attrName>
                                        </p:attrNameLst>
                                      </p:cBhvr>
                                      <p:to>
                                        <p:strVal val="visible"/>
                                      </p:to>
                                    </p:set>
                                    <p:anim calcmode="lin" valueType="num">
                                      <p:cBhvr additive="base">
                                        <p:cTn id="67" dur="500" fill="hold"/>
                                        <p:tgtEl>
                                          <p:spTgt spid="38931"/>
                                        </p:tgtEl>
                                        <p:attrNameLst>
                                          <p:attrName>ppt_x</p:attrName>
                                        </p:attrNameLst>
                                      </p:cBhvr>
                                      <p:tavLst>
                                        <p:tav tm="0">
                                          <p:val>
                                            <p:strVal val="#ppt_x"/>
                                          </p:val>
                                        </p:tav>
                                        <p:tav tm="100000">
                                          <p:val>
                                            <p:strVal val="#ppt_x"/>
                                          </p:val>
                                        </p:tav>
                                      </p:tavLst>
                                    </p:anim>
                                    <p:anim calcmode="lin" valueType="num">
                                      <p:cBhvr additive="base">
                                        <p:cTn id="68" dur="500" fill="hold"/>
                                        <p:tgtEl>
                                          <p:spTgt spid="389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8930"/>
                                        </p:tgtEl>
                                        <p:attrNameLst>
                                          <p:attrName>style.visibility</p:attrName>
                                        </p:attrNameLst>
                                      </p:cBhvr>
                                      <p:to>
                                        <p:strVal val="visible"/>
                                      </p:to>
                                    </p:set>
                                    <p:anim calcmode="lin" valueType="num">
                                      <p:cBhvr additive="base">
                                        <p:cTn id="71" dur="500" fill="hold"/>
                                        <p:tgtEl>
                                          <p:spTgt spid="38930"/>
                                        </p:tgtEl>
                                        <p:attrNameLst>
                                          <p:attrName>ppt_x</p:attrName>
                                        </p:attrNameLst>
                                      </p:cBhvr>
                                      <p:tavLst>
                                        <p:tav tm="0">
                                          <p:val>
                                            <p:strVal val="#ppt_x"/>
                                          </p:val>
                                        </p:tav>
                                        <p:tav tm="100000">
                                          <p:val>
                                            <p:strVal val="#ppt_x"/>
                                          </p:val>
                                        </p:tav>
                                      </p:tavLst>
                                    </p:anim>
                                    <p:anim calcmode="lin" valueType="num">
                                      <p:cBhvr additive="base">
                                        <p:cTn id="72" dur="500" fill="hold"/>
                                        <p:tgtEl>
                                          <p:spTgt spid="38930"/>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8929"/>
                                        </p:tgtEl>
                                        <p:attrNameLst>
                                          <p:attrName>style.visibility</p:attrName>
                                        </p:attrNameLst>
                                      </p:cBhvr>
                                      <p:to>
                                        <p:strVal val="visible"/>
                                      </p:to>
                                    </p:set>
                                    <p:anim calcmode="lin" valueType="num">
                                      <p:cBhvr additive="base">
                                        <p:cTn id="75" dur="500" fill="hold"/>
                                        <p:tgtEl>
                                          <p:spTgt spid="38929"/>
                                        </p:tgtEl>
                                        <p:attrNameLst>
                                          <p:attrName>ppt_x</p:attrName>
                                        </p:attrNameLst>
                                      </p:cBhvr>
                                      <p:tavLst>
                                        <p:tav tm="0">
                                          <p:val>
                                            <p:strVal val="#ppt_x"/>
                                          </p:val>
                                        </p:tav>
                                        <p:tav tm="100000">
                                          <p:val>
                                            <p:strVal val="#ppt_x"/>
                                          </p:val>
                                        </p:tav>
                                      </p:tavLst>
                                    </p:anim>
                                    <p:anim calcmode="lin" valueType="num">
                                      <p:cBhvr additive="base">
                                        <p:cTn id="76" dur="500" fill="hold"/>
                                        <p:tgtEl>
                                          <p:spTgt spid="38929"/>
                                        </p:tgtEl>
                                        <p:attrNameLst>
                                          <p:attrName>ppt_y</p:attrName>
                                        </p:attrNameLst>
                                      </p:cBhvr>
                                      <p:tavLst>
                                        <p:tav tm="0">
                                          <p:val>
                                            <p:strVal val="1+#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8933"/>
                                        </p:tgtEl>
                                        <p:attrNameLst>
                                          <p:attrName>style.visibility</p:attrName>
                                        </p:attrNameLst>
                                      </p:cBhvr>
                                      <p:to>
                                        <p:strVal val="visible"/>
                                      </p:to>
                                    </p:set>
                                    <p:anim calcmode="lin" valueType="num">
                                      <p:cBhvr additive="base">
                                        <p:cTn id="81" dur="500" fill="hold"/>
                                        <p:tgtEl>
                                          <p:spTgt spid="38933"/>
                                        </p:tgtEl>
                                        <p:attrNameLst>
                                          <p:attrName>ppt_x</p:attrName>
                                        </p:attrNameLst>
                                      </p:cBhvr>
                                      <p:tavLst>
                                        <p:tav tm="0">
                                          <p:val>
                                            <p:strVal val="#ppt_x"/>
                                          </p:val>
                                        </p:tav>
                                        <p:tav tm="100000">
                                          <p:val>
                                            <p:strVal val="#ppt_x"/>
                                          </p:val>
                                        </p:tav>
                                      </p:tavLst>
                                    </p:anim>
                                    <p:anim calcmode="lin" valueType="num">
                                      <p:cBhvr additive="base">
                                        <p:cTn id="82" dur="500" fill="hold"/>
                                        <p:tgtEl>
                                          <p:spTgt spid="389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P spid="38918" grpId="0"/>
      <p:bldP spid="38919" grpId="0"/>
      <p:bldP spid="38920" grpId="0"/>
      <p:bldP spid="38921" grpId="0"/>
      <p:bldP spid="38922" grpId="0"/>
      <p:bldP spid="38923" grpId="0"/>
      <p:bldP spid="38924" grpId="0"/>
      <p:bldP spid="38925" grpId="0" animBg="1"/>
      <p:bldP spid="38926" grpId="0" animBg="1"/>
      <p:bldP spid="38927" grpId="0" animBg="1"/>
      <p:bldP spid="38928" grpId="0" animBg="1"/>
      <p:bldP spid="38929" grpId="0" animBg="1"/>
      <p:bldP spid="38930" grpId="0" animBg="1"/>
      <p:bldP spid="38931" grpId="0" animBg="1"/>
      <p:bldP spid="38932" grpId="0" animBg="1"/>
      <p:bldP spid="389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b="1" dirty="0" smtClean="0">
                <a:solidFill>
                  <a:schemeClr val="accent5">
                    <a:lumMod val="20000"/>
                    <a:lumOff val="80000"/>
                  </a:schemeClr>
                </a:solidFill>
              </a:rPr>
              <a:t>Promising Design Features</a:t>
            </a:r>
          </a:p>
        </p:txBody>
      </p:sp>
      <p:sp>
        <p:nvSpPr>
          <p:cNvPr id="29699" name="Rectangle 3"/>
          <p:cNvSpPr>
            <a:spLocks noGrp="1" noChangeArrowheads="1"/>
          </p:cNvSpPr>
          <p:nvPr>
            <p:ph type="body" idx="1"/>
          </p:nvPr>
        </p:nvSpPr>
        <p:spPr/>
        <p:txBody>
          <a:bodyPr/>
          <a:lstStyle/>
          <a:p>
            <a:pPr eaLnBrk="1" hangingPunct="1">
              <a:lnSpc>
                <a:spcPct val="80000"/>
              </a:lnSpc>
            </a:pPr>
            <a:r>
              <a:rPr lang="en-US" altLang="en-US" sz="2000" b="1" dirty="0">
                <a:solidFill>
                  <a:schemeClr val="accent5">
                    <a:lumMod val="20000"/>
                    <a:lumOff val="80000"/>
                  </a:schemeClr>
                </a:solidFill>
              </a:rPr>
              <a:t>Multiple Follow-ups to 42 months</a:t>
            </a:r>
          </a:p>
          <a:p>
            <a:pPr eaLnBrk="1" hangingPunct="1">
              <a:lnSpc>
                <a:spcPct val="80000"/>
              </a:lnSpc>
              <a:buFont typeface="Wingdings" panose="05000000000000000000" pitchFamily="2" charset="2"/>
              <a:buNone/>
            </a:pPr>
            <a:endParaRPr lang="en-US" altLang="en-US" sz="2000" b="1" dirty="0">
              <a:solidFill>
                <a:schemeClr val="folHlink"/>
              </a:solidFill>
            </a:endParaRPr>
          </a:p>
          <a:p>
            <a:pPr eaLnBrk="1" hangingPunct="1">
              <a:lnSpc>
                <a:spcPct val="80000"/>
              </a:lnSpc>
            </a:pPr>
            <a:r>
              <a:rPr lang="en-US" altLang="en-US" sz="2000" b="1" dirty="0"/>
              <a:t>Behavior assessed in </a:t>
            </a:r>
            <a:r>
              <a:rPr lang="en-US" altLang="en-US" sz="2000" b="1" dirty="0">
                <a:solidFill>
                  <a:schemeClr val="accent5">
                    <a:lumMod val="20000"/>
                    <a:lumOff val="80000"/>
                  </a:schemeClr>
                </a:solidFill>
              </a:rPr>
              <a:t>different settings </a:t>
            </a:r>
            <a:r>
              <a:rPr lang="en-US" altLang="en-US" sz="2000" b="1" dirty="0"/>
              <a:t>(mother-child, family, peers, free play, etc.) and </a:t>
            </a:r>
            <a:r>
              <a:rPr lang="en-US" altLang="en-US" sz="2000" b="1" dirty="0">
                <a:solidFill>
                  <a:schemeClr val="accent5">
                    <a:lumMod val="20000"/>
                    <a:lumOff val="80000"/>
                  </a:schemeClr>
                </a:solidFill>
              </a:rPr>
              <a:t>sources</a:t>
            </a:r>
            <a:r>
              <a:rPr lang="en-US" altLang="en-US" sz="2000" b="1" dirty="0"/>
              <a:t> (parent report, home and lab observational </a:t>
            </a:r>
            <a:r>
              <a:rPr lang="en-US" altLang="en-US" sz="2000" b="1" dirty="0" smtClean="0"/>
              <a:t>ratings, early childcare setting)</a:t>
            </a:r>
            <a:endParaRPr lang="en-US" altLang="en-US" sz="2000" b="1" dirty="0"/>
          </a:p>
          <a:p>
            <a:pPr eaLnBrk="1" hangingPunct="1">
              <a:lnSpc>
                <a:spcPct val="80000"/>
              </a:lnSpc>
              <a:buFont typeface="Wingdings" panose="05000000000000000000" pitchFamily="2" charset="2"/>
              <a:buNone/>
            </a:pPr>
            <a:endParaRPr lang="en-US" altLang="en-US" sz="2000" b="1" dirty="0"/>
          </a:p>
          <a:p>
            <a:pPr eaLnBrk="1" hangingPunct="1">
              <a:lnSpc>
                <a:spcPct val="80000"/>
              </a:lnSpc>
            </a:pPr>
            <a:r>
              <a:rPr lang="en-US" altLang="en-US" sz="2000" b="1" dirty="0">
                <a:solidFill>
                  <a:schemeClr val="accent5">
                    <a:lumMod val="20000"/>
                    <a:lumOff val="80000"/>
                  </a:schemeClr>
                </a:solidFill>
              </a:rPr>
              <a:t>Test </a:t>
            </a:r>
            <a:r>
              <a:rPr lang="en-US" altLang="en-US" sz="2000" b="1" dirty="0" smtClean="0">
                <a:solidFill>
                  <a:schemeClr val="accent5">
                    <a:lumMod val="20000"/>
                    <a:lumOff val="80000"/>
                  </a:schemeClr>
                </a:solidFill>
              </a:rPr>
              <a:t>of whether change in </a:t>
            </a:r>
            <a:r>
              <a:rPr lang="en-US" altLang="en-US" sz="2000" b="1" dirty="0"/>
              <a:t>a</a:t>
            </a:r>
            <a:r>
              <a:rPr lang="en-US" altLang="en-US" sz="2000" b="1" dirty="0" smtClean="0"/>
              <a:t>ttachment </a:t>
            </a:r>
            <a:r>
              <a:rPr lang="en-US" altLang="en-US" sz="2000" b="1" dirty="0"/>
              <a:t>quality </a:t>
            </a:r>
            <a:r>
              <a:rPr lang="en-US" altLang="en-US" sz="2000" b="1" dirty="0" smtClean="0"/>
              <a:t>drives changes </a:t>
            </a:r>
            <a:r>
              <a:rPr lang="en-US" altLang="en-US" sz="2000" b="1" dirty="0"/>
              <a:t>in parenting and peer relations</a:t>
            </a:r>
          </a:p>
          <a:p>
            <a:pPr eaLnBrk="1" hangingPunct="1">
              <a:lnSpc>
                <a:spcPct val="80000"/>
              </a:lnSpc>
            </a:pPr>
            <a:endParaRPr lang="en-US" altLang="en-US" sz="2000" b="1" dirty="0"/>
          </a:p>
          <a:p>
            <a:pPr eaLnBrk="1" hangingPunct="1">
              <a:lnSpc>
                <a:spcPct val="80000"/>
              </a:lnSpc>
            </a:pPr>
            <a:r>
              <a:rPr lang="en-US" altLang="en-US" sz="2000" b="1" dirty="0">
                <a:solidFill>
                  <a:schemeClr val="accent5">
                    <a:lumMod val="20000"/>
                    <a:lumOff val="80000"/>
                  </a:schemeClr>
                </a:solidFill>
              </a:rPr>
              <a:t>Spread of effect </a:t>
            </a:r>
            <a:r>
              <a:rPr lang="en-US" altLang="en-US" sz="2000" b="1" dirty="0"/>
              <a:t>(concordance of parenting behaviors between mothers and fathers)</a:t>
            </a:r>
          </a:p>
          <a:p>
            <a:pPr eaLnBrk="1" hangingPunct="1">
              <a:lnSpc>
                <a:spcPct val="80000"/>
              </a:lnSpc>
            </a:pPr>
            <a:endParaRPr lang="en-US" altLang="en-US" sz="2000" b="1" dirty="0"/>
          </a:p>
        </p:txBody>
      </p:sp>
    </p:spTree>
    <p:extLst>
      <p:ext uri="{BB962C8B-B14F-4D97-AF65-F5344CB8AC3E}">
        <p14:creationId xmlns:p14="http://schemas.microsoft.com/office/powerpoint/2010/main" val="18617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a:t>
            </a:r>
            <a:r>
              <a:rPr lang="en-US" dirty="0" err="1" smtClean="0"/>
              <a:t>Olds’s</a:t>
            </a:r>
            <a:r>
              <a:rPr lang="en-US" dirty="0" smtClean="0"/>
              <a:t> Home Visitation Intervention</a:t>
            </a:r>
            <a:endParaRPr lang="en-US" dirty="0"/>
          </a:p>
        </p:txBody>
      </p:sp>
      <p:pic>
        <p:nvPicPr>
          <p:cNvPr id="4" name="Content Placeholder 3">
            <a:hlinkClick r:id="rId2" action="ppaction://hlinkpres?slideindex=1&amp;slidetitle="/>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79812" y="2133600"/>
            <a:ext cx="4542698" cy="3032919"/>
          </a:xfrm>
        </p:spPr>
      </p:pic>
    </p:spTree>
    <p:extLst>
      <p:ext uri="{BB962C8B-B14F-4D97-AF65-F5344CB8AC3E}">
        <p14:creationId xmlns:p14="http://schemas.microsoft.com/office/powerpoint/2010/main" val="223950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2" y="228600"/>
            <a:ext cx="10360501" cy="1223963"/>
          </a:xfrm>
        </p:spPr>
        <p:txBody>
          <a:bodyPr/>
          <a:lstStyle/>
          <a:p>
            <a:r>
              <a:rPr lang="en-US" dirty="0" smtClean="0">
                <a:solidFill>
                  <a:srgbClr val="FFFF00"/>
                </a:solidFill>
              </a:rPr>
              <a:t>Learning Objectives</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Identify “windows of intervention” for promoting healthy parenting and child development</a:t>
            </a:r>
          </a:p>
          <a:p>
            <a:r>
              <a:rPr lang="en-US" dirty="0" smtClean="0"/>
              <a:t>Describe the “Teen Outreach” intervention and its impact</a:t>
            </a:r>
          </a:p>
          <a:p>
            <a:r>
              <a:rPr lang="en-US" dirty="0" smtClean="0"/>
              <a:t>Discuss the different approaches (Erickson and Van den boom) to promoting secure infant-caregiver attachment</a:t>
            </a:r>
          </a:p>
          <a:p>
            <a:pPr lvl="1"/>
            <a:r>
              <a:rPr lang="en-US" dirty="0" smtClean="0"/>
              <a:t>Theoretical/conceptual bases</a:t>
            </a:r>
          </a:p>
          <a:p>
            <a:pPr lvl="1"/>
            <a:r>
              <a:rPr lang="en-US" dirty="0" smtClean="0"/>
              <a:t>Intervention designs</a:t>
            </a:r>
          </a:p>
          <a:p>
            <a:pPr lvl="1"/>
            <a:r>
              <a:rPr lang="en-US" dirty="0" smtClean="0"/>
              <a:t>Outcomes and conclusions</a:t>
            </a:r>
          </a:p>
          <a:p>
            <a:r>
              <a:rPr lang="en-US" dirty="0" smtClean="0"/>
              <a:t>Indicate the prevalence of, and risks for, child maltreatment</a:t>
            </a:r>
          </a:p>
          <a:p>
            <a:pPr lvl="1"/>
            <a:r>
              <a:rPr lang="en-US" dirty="0" smtClean="0"/>
              <a:t>Discuss the nurse-home partnership intervention and research (Olds) on its impacts and cost effectiveness</a:t>
            </a:r>
            <a:endParaRPr lang="en-US" dirty="0"/>
          </a:p>
        </p:txBody>
      </p:sp>
    </p:spTree>
    <p:extLst>
      <p:ext uri="{BB962C8B-B14F-4D97-AF65-F5344CB8AC3E}">
        <p14:creationId xmlns:p14="http://schemas.microsoft.com/office/powerpoint/2010/main" val="4288991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solidFill>
                  <a:schemeClr val="accent3">
                    <a:lumMod val="20000"/>
                    <a:lumOff val="80000"/>
                  </a:schemeClr>
                </a:solidFill>
              </a:rPr>
              <a:t>The Family as a Focus of Social Intervention</a:t>
            </a:r>
            <a:endParaRPr lang="en-US" b="1" dirty="0">
              <a:solidFill>
                <a:schemeClr val="accent3">
                  <a:lumMod val="20000"/>
                  <a:lumOff val="80000"/>
                </a:schemeClr>
              </a:solidFill>
            </a:endParaRPr>
          </a:p>
        </p:txBody>
      </p:sp>
      <p:sp>
        <p:nvSpPr>
          <p:cNvPr id="14" name="Content Placeholder 13"/>
          <p:cNvSpPr>
            <a:spLocks noGrp="1"/>
          </p:cNvSpPr>
          <p:nvPr>
            <p:ph idx="1"/>
          </p:nvPr>
        </p:nvSpPr>
        <p:spPr/>
        <p:txBody>
          <a:bodyPr>
            <a:normAutofit fontScale="92500" lnSpcReduction="10000"/>
          </a:bodyPr>
          <a:lstStyle/>
          <a:p>
            <a:r>
              <a:rPr lang="en-US" dirty="0" smtClean="0"/>
              <a:t>Families are the primary socialization agent of young people and parents may have positive or negative on children’s development depending on the competencies of the caregiver.</a:t>
            </a:r>
          </a:p>
          <a:p>
            <a:r>
              <a:rPr lang="en-US" dirty="0" smtClean="0"/>
              <a:t>There is a lot of room for parents to have negative influence:</a:t>
            </a:r>
          </a:p>
          <a:p>
            <a:pPr lvl="1"/>
            <a:endParaRPr lang="en-US" dirty="0"/>
          </a:p>
          <a:p>
            <a:pPr lvl="1"/>
            <a:r>
              <a:rPr lang="en-US" dirty="0"/>
              <a:t>Parenting is likely the most important responsibility a person can have. But, there are no qualifications or requirements for the position. Moreover, one often has to be overtly terrible – often many times over – to lose this responsibility for some amount of time. </a:t>
            </a:r>
          </a:p>
          <a:p>
            <a:pPr marL="377886" lvl="1" indent="0">
              <a:buNone/>
            </a:pPr>
            <a:endParaRPr lang="en-US" dirty="0" smtClean="0"/>
          </a:p>
          <a:p>
            <a:pPr lvl="1"/>
            <a:r>
              <a:rPr lang="en-US" dirty="0" smtClean="0"/>
              <a:t>Society views the average parent as “good enough” and/or that it is ordinarily nobody’s business how parents raise their children. </a:t>
            </a:r>
          </a:p>
          <a:p>
            <a:pPr lvl="1"/>
            <a:endParaRPr lang="en-US"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additive="base">
                                        <p:cTn id="7"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anim calcmode="lin" valueType="num">
                                      <p:cBhvr additive="base">
                                        <p:cTn id="11"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xEl>
                                              <p:pRg st="5" end="5"/>
                                            </p:txEl>
                                          </p:spTgt>
                                        </p:tgtEl>
                                        <p:attrNameLst>
                                          <p:attrName>style.visibility</p:attrName>
                                        </p:attrNameLst>
                                      </p:cBhvr>
                                      <p:to>
                                        <p:strVal val="visible"/>
                                      </p:to>
                                    </p:set>
                                    <p:anim calcmode="lin" valueType="num">
                                      <p:cBhvr additive="base">
                                        <p:cTn id="15"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20000"/>
                    <a:lumOff val="80000"/>
                  </a:schemeClr>
                </a:solidFill>
              </a:rPr>
              <a:t>Early Parenting Intervention Windows</a:t>
            </a:r>
            <a:endParaRPr lang="en-US" b="1" dirty="0">
              <a:solidFill>
                <a:schemeClr val="accent3">
                  <a:lumMod val="20000"/>
                  <a:lumOff val="80000"/>
                </a:schemeClr>
              </a:solidFill>
            </a:endParaRPr>
          </a:p>
        </p:txBody>
      </p:sp>
      <p:sp>
        <p:nvSpPr>
          <p:cNvPr id="3" name="Content Placeholder 2"/>
          <p:cNvSpPr>
            <a:spLocks noGrp="1"/>
          </p:cNvSpPr>
          <p:nvPr>
            <p:ph idx="1"/>
          </p:nvPr>
        </p:nvSpPr>
        <p:spPr/>
        <p:txBody>
          <a:bodyPr>
            <a:normAutofit/>
          </a:bodyPr>
          <a:lstStyle/>
          <a:p>
            <a:endParaRPr lang="en-US" dirty="0" smtClean="0"/>
          </a:p>
          <a:p>
            <a:r>
              <a:rPr lang="en-US" dirty="0" smtClean="0">
                <a:solidFill>
                  <a:schemeClr val="accent3">
                    <a:lumMod val="20000"/>
                    <a:lumOff val="80000"/>
                  </a:schemeClr>
                </a:solidFill>
              </a:rPr>
              <a:t>Prior to Pregnancy</a:t>
            </a:r>
          </a:p>
          <a:p>
            <a:pPr lvl="1"/>
            <a:r>
              <a:rPr lang="en-US" dirty="0" smtClean="0"/>
              <a:t>Teen Outreach Program</a:t>
            </a:r>
            <a:endParaRPr lang="en-US" dirty="0"/>
          </a:p>
          <a:p>
            <a:r>
              <a:rPr lang="en-US" dirty="0" smtClean="0">
                <a:solidFill>
                  <a:schemeClr val="accent3">
                    <a:lumMod val="20000"/>
                    <a:lumOff val="80000"/>
                  </a:schemeClr>
                </a:solidFill>
              </a:rPr>
              <a:t>Prenatal development and Infancy</a:t>
            </a:r>
          </a:p>
          <a:p>
            <a:pPr lvl="1"/>
            <a:r>
              <a:rPr lang="en-US" dirty="0"/>
              <a:t>Attachment-Focus Interventions</a:t>
            </a:r>
          </a:p>
          <a:p>
            <a:pPr lvl="1"/>
            <a:r>
              <a:rPr lang="en-US" dirty="0" smtClean="0"/>
              <a:t>Nurse </a:t>
            </a:r>
            <a:r>
              <a:rPr lang="en-US" dirty="0" smtClean="0"/>
              <a:t>Home Visitation Programs</a:t>
            </a:r>
          </a:p>
          <a:p>
            <a:r>
              <a:rPr lang="en-US" dirty="0" smtClean="0">
                <a:solidFill>
                  <a:schemeClr val="accent3">
                    <a:lumMod val="20000"/>
                    <a:lumOff val="80000"/>
                  </a:schemeClr>
                </a:solidFill>
              </a:rPr>
              <a:t>Early </a:t>
            </a:r>
            <a:r>
              <a:rPr lang="en-US" dirty="0" smtClean="0">
                <a:solidFill>
                  <a:schemeClr val="accent3">
                    <a:lumMod val="20000"/>
                    <a:lumOff val="80000"/>
                  </a:schemeClr>
                </a:solidFill>
              </a:rPr>
              <a:t>Childhood</a:t>
            </a:r>
          </a:p>
          <a:p>
            <a:pPr lvl="1"/>
            <a:r>
              <a:rPr lang="en-US" dirty="0" smtClean="0"/>
              <a:t>Parenting practices and skills</a:t>
            </a:r>
            <a:endParaRPr lang="en-US" dirty="0"/>
          </a:p>
        </p:txBody>
      </p:sp>
    </p:spTree>
    <p:extLst>
      <p:ext uri="{BB962C8B-B14F-4D97-AF65-F5344CB8AC3E}">
        <p14:creationId xmlns:p14="http://schemas.microsoft.com/office/powerpoint/2010/main" val="321934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20000"/>
                    <a:lumOff val="80000"/>
                  </a:schemeClr>
                </a:solidFill>
              </a:rPr>
              <a:t>Preventing Early Childbearing</a:t>
            </a:r>
            <a:endParaRPr lang="en-US" b="1" dirty="0">
              <a:solidFill>
                <a:schemeClr val="accent3">
                  <a:lumMod val="20000"/>
                  <a:lumOff val="80000"/>
                </a:schemeClr>
              </a:solidFill>
            </a:endParaRPr>
          </a:p>
        </p:txBody>
      </p:sp>
      <p:sp>
        <p:nvSpPr>
          <p:cNvPr id="3" name="Content Placeholder 2"/>
          <p:cNvSpPr>
            <a:spLocks noGrp="1"/>
          </p:cNvSpPr>
          <p:nvPr>
            <p:ph idx="1"/>
          </p:nvPr>
        </p:nvSpPr>
        <p:spPr/>
        <p:txBody>
          <a:bodyPr/>
          <a:lstStyle/>
          <a:p>
            <a:r>
              <a:rPr lang="en-US" altLang="en-US" dirty="0">
                <a:solidFill>
                  <a:srgbClr val="FFFF00"/>
                </a:solidFill>
              </a:rPr>
              <a:t>US has the highest rate of teen pregnancy in the industrialized world</a:t>
            </a:r>
          </a:p>
          <a:p>
            <a:pPr lvl="1"/>
            <a:r>
              <a:rPr lang="en-US" altLang="en-US" dirty="0"/>
              <a:t>800-900k pregnancies each year</a:t>
            </a:r>
          </a:p>
          <a:p>
            <a:r>
              <a:rPr lang="en-US" altLang="en-US" dirty="0">
                <a:solidFill>
                  <a:srgbClr val="FFFF00"/>
                </a:solidFill>
              </a:rPr>
              <a:t>Rate for African-Americans highest, followed by Hispanics, and Whites</a:t>
            </a:r>
          </a:p>
          <a:p>
            <a:pPr lvl="1"/>
            <a:r>
              <a:rPr lang="en-US" altLang="en-US" dirty="0"/>
              <a:t>Tied to SES</a:t>
            </a:r>
          </a:p>
          <a:p>
            <a:r>
              <a:rPr lang="en-US" altLang="en-US" dirty="0" smtClean="0">
                <a:solidFill>
                  <a:srgbClr val="FFFF00"/>
                </a:solidFill>
              </a:rPr>
              <a:t>45</a:t>
            </a:r>
            <a:r>
              <a:rPr lang="en-US" altLang="en-US" dirty="0">
                <a:solidFill>
                  <a:srgbClr val="FFFF00"/>
                </a:solidFill>
              </a:rPr>
              <a:t>% aborted/miscarriage (no live </a:t>
            </a:r>
            <a:r>
              <a:rPr lang="en-US" altLang="en-US" dirty="0" smtClean="0">
                <a:solidFill>
                  <a:srgbClr val="FFFF00"/>
                </a:solidFill>
              </a:rPr>
              <a:t>birth), 50</a:t>
            </a:r>
            <a:r>
              <a:rPr lang="en-US" altLang="en-US" dirty="0">
                <a:solidFill>
                  <a:srgbClr val="FFFF00"/>
                </a:solidFill>
              </a:rPr>
              <a:t>% child is raised by single teen </a:t>
            </a:r>
            <a:r>
              <a:rPr lang="en-US" altLang="en-US" dirty="0" smtClean="0">
                <a:solidFill>
                  <a:srgbClr val="FFFF00"/>
                </a:solidFill>
              </a:rPr>
              <a:t>mom, 5</a:t>
            </a:r>
            <a:r>
              <a:rPr lang="en-US" altLang="en-US" dirty="0">
                <a:solidFill>
                  <a:srgbClr val="FFFF00"/>
                </a:solidFill>
              </a:rPr>
              <a:t>% adopted</a:t>
            </a:r>
          </a:p>
          <a:p>
            <a:endParaRPr lang="en-US" dirty="0"/>
          </a:p>
        </p:txBody>
      </p:sp>
    </p:spTree>
    <p:extLst>
      <p:ext uri="{BB962C8B-B14F-4D97-AF65-F5344CB8AC3E}">
        <p14:creationId xmlns:p14="http://schemas.microsoft.com/office/powerpoint/2010/main" val="3583269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20000"/>
                    <a:lumOff val="80000"/>
                  </a:schemeClr>
                </a:solidFill>
              </a:rPr>
              <a:t>Preventing Early Childbearing</a:t>
            </a:r>
            <a:endParaRPr lang="en-US" b="1" dirty="0">
              <a:solidFill>
                <a:schemeClr val="accent3">
                  <a:lumMod val="20000"/>
                  <a:lumOff val="80000"/>
                </a:schemeClr>
              </a:solidFill>
            </a:endParaRPr>
          </a:p>
        </p:txBody>
      </p:sp>
      <p:sp>
        <p:nvSpPr>
          <p:cNvPr id="3" name="Content Placeholder 2"/>
          <p:cNvSpPr>
            <a:spLocks noGrp="1"/>
          </p:cNvSpPr>
          <p:nvPr>
            <p:ph idx="1"/>
          </p:nvPr>
        </p:nvSpPr>
        <p:spPr/>
        <p:txBody>
          <a:bodyPr>
            <a:normAutofit fontScale="85000" lnSpcReduction="20000"/>
          </a:bodyPr>
          <a:lstStyle/>
          <a:p>
            <a:r>
              <a:rPr lang="en-US" altLang="en-US" sz="3200" dirty="0">
                <a:solidFill>
                  <a:srgbClr val="FFFF00"/>
                </a:solidFill>
              </a:rPr>
              <a:t>Evidence that teen moms are less ready to parent</a:t>
            </a:r>
          </a:p>
          <a:p>
            <a:pPr lvl="1"/>
            <a:r>
              <a:rPr lang="en-US" altLang="en-US" sz="2800" dirty="0"/>
              <a:t>See their kids as especially difficult to </a:t>
            </a:r>
            <a:r>
              <a:rPr lang="en-US" altLang="en-US" sz="2800" dirty="0" smtClean="0"/>
              <a:t>raise</a:t>
            </a:r>
          </a:p>
          <a:p>
            <a:pPr lvl="1"/>
            <a:r>
              <a:rPr lang="en-US" altLang="en-US" sz="2800" dirty="0" smtClean="0"/>
              <a:t>Spend </a:t>
            </a:r>
            <a:r>
              <a:rPr lang="en-US" altLang="en-US" sz="2800" dirty="0"/>
              <a:t>less time interacting with </a:t>
            </a:r>
            <a:r>
              <a:rPr lang="en-US" altLang="en-US" sz="2800" dirty="0" smtClean="0"/>
              <a:t>them</a:t>
            </a:r>
          </a:p>
          <a:p>
            <a:pPr lvl="1"/>
            <a:r>
              <a:rPr lang="en-US" altLang="en-US" sz="2800" dirty="0"/>
              <a:t>Inappropriate developmental </a:t>
            </a:r>
            <a:r>
              <a:rPr lang="en-US" altLang="en-US" sz="2800" dirty="0" smtClean="0"/>
              <a:t>expectations</a:t>
            </a:r>
          </a:p>
          <a:p>
            <a:pPr lvl="1"/>
            <a:r>
              <a:rPr lang="en-US" altLang="en-US" sz="2800" dirty="0" smtClean="0"/>
              <a:t>Less effective interactions</a:t>
            </a:r>
          </a:p>
          <a:p>
            <a:r>
              <a:rPr lang="en-US" altLang="en-US" sz="3200" dirty="0" smtClean="0">
                <a:solidFill>
                  <a:srgbClr val="FFFF00"/>
                </a:solidFill>
              </a:rPr>
              <a:t>Problematic outcomes for children</a:t>
            </a:r>
            <a:endParaRPr lang="en-US" altLang="en-US" sz="3200" dirty="0">
              <a:solidFill>
                <a:srgbClr val="FFFF00"/>
              </a:solidFill>
            </a:endParaRPr>
          </a:p>
          <a:p>
            <a:pPr lvl="1"/>
            <a:r>
              <a:rPr lang="en-US" altLang="en-US" sz="2800" dirty="0" smtClean="0"/>
              <a:t>Children of teen moms are more apt to develop school/academic </a:t>
            </a:r>
            <a:r>
              <a:rPr lang="en-US" altLang="en-US" sz="2800" dirty="0"/>
              <a:t>problems, behavior misconduct, and engage in early sexual activity</a:t>
            </a:r>
          </a:p>
          <a:p>
            <a:r>
              <a:rPr lang="en-US" altLang="en-US" sz="3600" dirty="0" smtClean="0">
                <a:solidFill>
                  <a:srgbClr val="FFFF00"/>
                </a:solidFill>
              </a:rPr>
              <a:t>Problematic outcomes for teen moms</a:t>
            </a:r>
            <a:endParaRPr lang="en-US" altLang="en-US" sz="3600" dirty="0">
              <a:solidFill>
                <a:srgbClr val="FFFF00"/>
              </a:solidFill>
            </a:endParaRPr>
          </a:p>
          <a:p>
            <a:pPr lvl="1"/>
            <a:r>
              <a:rPr lang="en-US" altLang="en-US" sz="3200" dirty="0"/>
              <a:t>Limits imposed on education and career options</a:t>
            </a:r>
          </a:p>
          <a:p>
            <a:pPr lvl="1"/>
            <a:r>
              <a:rPr lang="en-US" altLang="en-US" sz="3200" dirty="0"/>
              <a:t>School dropout, especially if teen mom twice</a:t>
            </a:r>
          </a:p>
          <a:p>
            <a:endParaRPr lang="en-US" dirty="0"/>
          </a:p>
        </p:txBody>
      </p:sp>
    </p:spTree>
    <p:extLst>
      <p:ext uri="{BB962C8B-B14F-4D97-AF65-F5344CB8AC3E}">
        <p14:creationId xmlns:p14="http://schemas.microsoft.com/office/powerpoint/2010/main" val="350554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20000"/>
                    <a:lumOff val="80000"/>
                  </a:schemeClr>
                </a:solidFill>
              </a:rPr>
              <a:t>Teen Outreach Program</a:t>
            </a:r>
            <a:endParaRPr lang="en-US" b="1" dirty="0">
              <a:solidFill>
                <a:schemeClr val="accent3">
                  <a:lumMod val="20000"/>
                  <a:lumOff val="80000"/>
                </a:schemeClr>
              </a:solidFill>
            </a:endParaRPr>
          </a:p>
        </p:txBody>
      </p:sp>
      <p:sp>
        <p:nvSpPr>
          <p:cNvPr id="3" name="Content Placeholder 2"/>
          <p:cNvSpPr>
            <a:spLocks noGrp="1"/>
          </p:cNvSpPr>
          <p:nvPr>
            <p:ph idx="1"/>
          </p:nvPr>
        </p:nvSpPr>
        <p:spPr>
          <a:xfrm>
            <a:off x="1065212" y="1777887"/>
            <a:ext cx="10360501" cy="4462272"/>
          </a:xfrm>
        </p:spPr>
        <p:txBody>
          <a:bodyPr>
            <a:normAutofit fontScale="92500" lnSpcReduction="20000"/>
          </a:bodyPr>
          <a:lstStyle/>
          <a:p>
            <a:r>
              <a:rPr lang="en-US" dirty="0" smtClean="0">
                <a:solidFill>
                  <a:srgbClr val="FFFF00"/>
                </a:solidFill>
              </a:rPr>
              <a:t>National Volunteer Service Program</a:t>
            </a:r>
          </a:p>
          <a:p>
            <a:pPr lvl="1"/>
            <a:r>
              <a:rPr lang="en-US" dirty="0" smtClean="0"/>
              <a:t>Avg. 50 hours volunteer community service</a:t>
            </a:r>
          </a:p>
          <a:p>
            <a:pPr lvl="1"/>
            <a:r>
              <a:rPr lang="en-US" dirty="0" smtClean="0"/>
              <a:t>Weekly discussions, group work, role plays, guest speakers about the volunteer work or the important developmental tasks they faced that were </a:t>
            </a:r>
            <a:r>
              <a:rPr lang="en-US" i="1" dirty="0" smtClean="0"/>
              <a:t>of interest and relevance to the participants</a:t>
            </a:r>
          </a:p>
          <a:p>
            <a:r>
              <a:rPr lang="en-US" dirty="0" smtClean="0">
                <a:solidFill>
                  <a:srgbClr val="FFFF00"/>
                </a:solidFill>
              </a:rPr>
              <a:t>25 national sites participated. Over-subscription allowed for a randomized design using a wait-list comparison group. </a:t>
            </a:r>
          </a:p>
          <a:p>
            <a:pPr lvl="1"/>
            <a:r>
              <a:rPr lang="en-US" dirty="0" smtClean="0"/>
              <a:t>Students could take the program in school in lieu of a required Health or Social Studies class</a:t>
            </a:r>
          </a:p>
          <a:p>
            <a:pPr lvl="1"/>
            <a:r>
              <a:rPr lang="en-US" i="1" dirty="0" smtClean="0"/>
              <a:t>N</a:t>
            </a:r>
            <a:r>
              <a:rPr lang="en-US" dirty="0" smtClean="0"/>
              <a:t> = 342 T.O., </a:t>
            </a:r>
            <a:r>
              <a:rPr lang="en-US" i="1" dirty="0" smtClean="0"/>
              <a:t>N</a:t>
            </a:r>
            <a:r>
              <a:rPr lang="en-US" dirty="0" smtClean="0"/>
              <a:t> = 353 W.L., Gds. 9-12, 86% Female, 67% African American, 17% White, mostly low-income, single parent families</a:t>
            </a:r>
          </a:p>
          <a:p>
            <a:pPr lvl="1"/>
            <a:r>
              <a:rPr lang="en-US" dirty="0" smtClean="0"/>
              <a:t>Self-report questionnaire at the beginning and end of the academic year</a:t>
            </a:r>
          </a:p>
          <a:p>
            <a:pPr lvl="2"/>
            <a:r>
              <a:rPr lang="en-US" dirty="0" smtClean="0"/>
              <a:t>Student reports were very similar to school records of suspensions and course failures</a:t>
            </a:r>
          </a:p>
          <a:p>
            <a:pPr lvl="1"/>
            <a:endParaRPr lang="en-US" dirty="0" smtClean="0"/>
          </a:p>
        </p:txBody>
      </p:sp>
      <p:sp>
        <p:nvSpPr>
          <p:cNvPr id="4" name="TextBox 3"/>
          <p:cNvSpPr txBox="1"/>
          <p:nvPr/>
        </p:nvSpPr>
        <p:spPr>
          <a:xfrm>
            <a:off x="8837612" y="6519446"/>
            <a:ext cx="3285323" cy="338554"/>
          </a:xfrm>
          <a:prstGeom prst="rect">
            <a:avLst/>
          </a:prstGeom>
          <a:noFill/>
        </p:spPr>
        <p:txBody>
          <a:bodyPr wrap="none" rtlCol="0">
            <a:spAutoFit/>
          </a:bodyPr>
          <a:lstStyle/>
          <a:p>
            <a:r>
              <a:rPr lang="en-US" sz="1600" dirty="0" smtClean="0"/>
              <a:t>Allen et al. 1997. </a:t>
            </a:r>
            <a:r>
              <a:rPr lang="en-US" sz="1600" i="1" dirty="0" smtClean="0"/>
              <a:t>Child Development</a:t>
            </a:r>
            <a:r>
              <a:rPr lang="en-US" sz="1600" dirty="0" smtClean="0"/>
              <a:t>. </a:t>
            </a:r>
            <a:endParaRPr lang="en-US" sz="1600" dirty="0"/>
          </a:p>
        </p:txBody>
      </p:sp>
    </p:spTree>
    <p:extLst>
      <p:ext uri="{BB962C8B-B14F-4D97-AF65-F5344CB8AC3E}">
        <p14:creationId xmlns:p14="http://schemas.microsoft.com/office/powerpoint/2010/main" val="407378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20000"/>
                    <a:lumOff val="80000"/>
                  </a:schemeClr>
                </a:solidFill>
              </a:rPr>
              <a:t>Teen Outreach Program: Results</a:t>
            </a:r>
            <a:endParaRPr lang="en-US" b="1" dirty="0">
              <a:solidFill>
                <a:schemeClr val="accent3">
                  <a:lumMod val="20000"/>
                  <a:lumOff val="80000"/>
                </a:schemeClr>
              </a:solidFill>
            </a:endParaRPr>
          </a:p>
        </p:txBody>
      </p:sp>
      <p:sp>
        <p:nvSpPr>
          <p:cNvPr id="4" name="TextBox 3"/>
          <p:cNvSpPr txBox="1"/>
          <p:nvPr/>
        </p:nvSpPr>
        <p:spPr>
          <a:xfrm>
            <a:off x="8837612" y="6519446"/>
            <a:ext cx="3285323" cy="338554"/>
          </a:xfrm>
          <a:prstGeom prst="rect">
            <a:avLst/>
          </a:prstGeom>
          <a:noFill/>
        </p:spPr>
        <p:txBody>
          <a:bodyPr wrap="none" rtlCol="0">
            <a:spAutoFit/>
          </a:bodyPr>
          <a:lstStyle/>
          <a:p>
            <a:r>
              <a:rPr lang="en-US" sz="1600" dirty="0" smtClean="0"/>
              <a:t>Allen et al. 1997. </a:t>
            </a:r>
            <a:r>
              <a:rPr lang="en-US" sz="1600" i="1" dirty="0" smtClean="0"/>
              <a:t>Child Development</a:t>
            </a:r>
            <a:r>
              <a:rPr lang="en-US" sz="1600" dirty="0" smtClean="0"/>
              <a:t>. </a:t>
            </a:r>
            <a:endParaRPr lang="en-US" sz="16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0012" y="1498600"/>
            <a:ext cx="9414773" cy="4996000"/>
          </a:xfrm>
        </p:spPr>
      </p:pic>
      <p:sp>
        <p:nvSpPr>
          <p:cNvPr id="7" name="TextBox 6"/>
          <p:cNvSpPr txBox="1"/>
          <p:nvPr/>
        </p:nvSpPr>
        <p:spPr>
          <a:xfrm>
            <a:off x="2436812" y="4876800"/>
            <a:ext cx="1569019" cy="369332"/>
          </a:xfrm>
          <a:prstGeom prst="rect">
            <a:avLst/>
          </a:prstGeom>
          <a:noFill/>
        </p:spPr>
        <p:txBody>
          <a:bodyPr wrap="none" rtlCol="0">
            <a:spAutoFit/>
          </a:bodyPr>
          <a:lstStyle/>
          <a:p>
            <a:r>
              <a:rPr lang="en-US" sz="1800" dirty="0" smtClean="0">
                <a:solidFill>
                  <a:schemeClr val="bg1"/>
                </a:solidFill>
              </a:rPr>
              <a:t>OR = .42 to 1.0</a:t>
            </a:r>
            <a:endParaRPr lang="en-US" sz="1800" dirty="0">
              <a:solidFill>
                <a:schemeClr val="bg1"/>
              </a:solidFill>
            </a:endParaRPr>
          </a:p>
        </p:txBody>
      </p:sp>
      <p:sp>
        <p:nvSpPr>
          <p:cNvPr id="8" name="TextBox 7"/>
          <p:cNvSpPr txBox="1"/>
          <p:nvPr/>
        </p:nvSpPr>
        <p:spPr>
          <a:xfrm>
            <a:off x="5713412" y="3678852"/>
            <a:ext cx="1569019" cy="369332"/>
          </a:xfrm>
          <a:prstGeom prst="rect">
            <a:avLst/>
          </a:prstGeom>
          <a:noFill/>
        </p:spPr>
        <p:txBody>
          <a:bodyPr wrap="none" rtlCol="0">
            <a:spAutoFit/>
          </a:bodyPr>
          <a:lstStyle/>
          <a:p>
            <a:r>
              <a:rPr lang="en-US" sz="1800" dirty="0" smtClean="0">
                <a:solidFill>
                  <a:schemeClr val="bg1"/>
                </a:solidFill>
              </a:rPr>
              <a:t>OR = .39 to 1.0</a:t>
            </a:r>
            <a:endParaRPr lang="en-US" sz="1800" dirty="0">
              <a:solidFill>
                <a:schemeClr val="bg1"/>
              </a:solidFill>
            </a:endParaRPr>
          </a:p>
        </p:txBody>
      </p:sp>
      <p:sp>
        <p:nvSpPr>
          <p:cNvPr id="9" name="TextBox 8"/>
          <p:cNvSpPr txBox="1"/>
          <p:nvPr/>
        </p:nvSpPr>
        <p:spPr>
          <a:xfrm>
            <a:off x="8828556" y="3309520"/>
            <a:ext cx="1569019" cy="369332"/>
          </a:xfrm>
          <a:prstGeom prst="rect">
            <a:avLst/>
          </a:prstGeom>
          <a:noFill/>
        </p:spPr>
        <p:txBody>
          <a:bodyPr wrap="none" rtlCol="0">
            <a:spAutoFit/>
          </a:bodyPr>
          <a:lstStyle/>
          <a:p>
            <a:r>
              <a:rPr lang="en-US" sz="1800" dirty="0" smtClean="0">
                <a:solidFill>
                  <a:schemeClr val="bg1"/>
                </a:solidFill>
              </a:rPr>
              <a:t>OR = .41 to 1.0</a:t>
            </a:r>
            <a:endParaRPr lang="en-US" sz="1800" dirty="0">
              <a:solidFill>
                <a:schemeClr val="bg1"/>
              </a:solidFill>
            </a:endParaRPr>
          </a:p>
        </p:txBody>
      </p:sp>
    </p:spTree>
    <p:extLst>
      <p:ext uri="{BB962C8B-B14F-4D97-AF65-F5344CB8AC3E}">
        <p14:creationId xmlns:p14="http://schemas.microsoft.com/office/powerpoint/2010/main" val="125448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3200" b="1" dirty="0">
                <a:solidFill>
                  <a:schemeClr val="accent5">
                    <a:lumMod val="20000"/>
                    <a:lumOff val="80000"/>
                  </a:schemeClr>
                </a:solidFill>
              </a:rPr>
              <a:t>Attachment as an Intervention Target</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dirty="0"/>
              <a:t>Importance is supported by a considerable literature</a:t>
            </a:r>
          </a:p>
          <a:p>
            <a:pPr eaLnBrk="1" hangingPunct="1">
              <a:lnSpc>
                <a:spcPct val="90000"/>
              </a:lnSpc>
              <a:buFont typeface="Wingdings" panose="05000000000000000000" pitchFamily="2" charset="2"/>
              <a:buNone/>
            </a:pPr>
            <a:endParaRPr lang="en-US" altLang="en-US" dirty="0"/>
          </a:p>
          <a:p>
            <a:pPr eaLnBrk="1" hangingPunct="1">
              <a:lnSpc>
                <a:spcPct val="90000"/>
              </a:lnSpc>
            </a:pPr>
            <a:r>
              <a:rPr lang="en-US" altLang="en-US" dirty="0"/>
              <a:t>High risk groups have been identified</a:t>
            </a:r>
          </a:p>
          <a:p>
            <a:pPr eaLnBrk="1" hangingPunct="1">
              <a:lnSpc>
                <a:spcPct val="90000"/>
              </a:lnSpc>
              <a:buFont typeface="Wingdings" panose="05000000000000000000" pitchFamily="2" charset="2"/>
              <a:buNone/>
            </a:pPr>
            <a:endParaRPr lang="en-US" altLang="en-US" dirty="0"/>
          </a:p>
          <a:p>
            <a:pPr eaLnBrk="1" hangingPunct="1">
              <a:lnSpc>
                <a:spcPct val="90000"/>
              </a:lnSpc>
            </a:pPr>
            <a:r>
              <a:rPr lang="en-US" altLang="en-US" dirty="0"/>
              <a:t>Some causal antecedents are implicated</a:t>
            </a:r>
          </a:p>
          <a:p>
            <a:pPr lvl="1" eaLnBrk="1" hangingPunct="1">
              <a:lnSpc>
                <a:spcPct val="90000"/>
              </a:lnSpc>
            </a:pPr>
            <a:r>
              <a:rPr lang="en-US" altLang="en-US" dirty="0"/>
              <a:t>Child Temperament</a:t>
            </a:r>
          </a:p>
          <a:p>
            <a:pPr lvl="1" eaLnBrk="1" hangingPunct="1">
              <a:lnSpc>
                <a:spcPct val="90000"/>
              </a:lnSpc>
            </a:pPr>
            <a:r>
              <a:rPr lang="en-US" altLang="en-US" dirty="0"/>
              <a:t>Life stressors</a:t>
            </a:r>
          </a:p>
          <a:p>
            <a:pPr lvl="1" eaLnBrk="1" hangingPunct="1">
              <a:lnSpc>
                <a:spcPct val="90000"/>
              </a:lnSpc>
            </a:pPr>
            <a:r>
              <a:rPr lang="en-US" altLang="en-US" dirty="0"/>
              <a:t>Parenting</a:t>
            </a:r>
          </a:p>
        </p:txBody>
      </p:sp>
    </p:spTree>
    <p:extLst>
      <p:ext uri="{BB962C8B-B14F-4D97-AF65-F5344CB8AC3E}">
        <p14:creationId xmlns:p14="http://schemas.microsoft.com/office/powerpoint/2010/main" val="1498567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0</TotalTime>
  <Words>1488</Words>
  <Application>Microsoft Office PowerPoint</Application>
  <PresentationFormat>Custom</PresentationFormat>
  <Paragraphs>204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Tahoma</vt:lpstr>
      <vt:lpstr>Wingdings</vt:lpstr>
      <vt:lpstr>Tech 16x9</vt:lpstr>
      <vt:lpstr>Family-Based Interventions</vt:lpstr>
      <vt:lpstr>Learning Objectives</vt:lpstr>
      <vt:lpstr>The Family as a Focus of Social Intervention</vt:lpstr>
      <vt:lpstr>Early Parenting Intervention Windows</vt:lpstr>
      <vt:lpstr>Preventing Early Childbearing</vt:lpstr>
      <vt:lpstr>Preventing Early Childbearing</vt:lpstr>
      <vt:lpstr>Teen Outreach Program</vt:lpstr>
      <vt:lpstr>Teen Outreach Program: Results</vt:lpstr>
      <vt:lpstr>Attachment as an Intervention Target</vt:lpstr>
      <vt:lpstr>Attachment</vt:lpstr>
      <vt:lpstr>Determinants of Attachment Quality</vt:lpstr>
      <vt:lpstr>Determinants of Attachment Quality</vt:lpstr>
      <vt:lpstr>Determinants of Attachment Quality</vt:lpstr>
      <vt:lpstr>Attachment Categories</vt:lpstr>
      <vt:lpstr>Two Approaches to Intervention</vt:lpstr>
      <vt:lpstr>Internal Working Model</vt:lpstr>
      <vt:lpstr>Internal Working Model</vt:lpstr>
      <vt:lpstr>Steep: Assumptions</vt:lpstr>
      <vt:lpstr>Project STEEP</vt:lpstr>
      <vt:lpstr>STEEP: Assumptions</vt:lpstr>
      <vt:lpstr>STEEP: Intervention</vt:lpstr>
      <vt:lpstr>STEEP: Outcomes</vt:lpstr>
      <vt:lpstr>Dutch Study: Key Differences</vt:lpstr>
      <vt:lpstr>Dutch Irritable Infants</vt:lpstr>
      <vt:lpstr>Promising Design Features</vt:lpstr>
      <vt:lpstr>David Olds’s Home Visitation Intervention</vt:lpstr>
      <vt:lpstr>Learning Objectives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2015-10-06T16:03:27Z</dcterms:created>
  <dcterms:modified xsi:type="dcterms:W3CDTF">2015-10-15T13:06:37Z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ies>
</file>