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3"/>
  </p:notesMasterIdLst>
  <p:handoutMasterIdLst>
    <p:handoutMasterId r:id="rId34"/>
  </p:handoutMasterIdLst>
  <p:sldIdLst>
    <p:sldId id="257" r:id="rId3"/>
    <p:sldId id="273" r:id="rId4"/>
    <p:sldId id="274" r:id="rId5"/>
    <p:sldId id="275" r:id="rId6"/>
    <p:sldId id="276" r:id="rId7"/>
    <p:sldId id="308" r:id="rId8"/>
    <p:sldId id="309" r:id="rId9"/>
    <p:sldId id="310" r:id="rId10"/>
    <p:sldId id="311" r:id="rId11"/>
    <p:sldId id="277" r:id="rId12"/>
    <p:sldId id="278" r:id="rId13"/>
    <p:sldId id="280" r:id="rId14"/>
    <p:sldId id="281" r:id="rId15"/>
    <p:sldId id="282" r:id="rId16"/>
    <p:sldId id="283" r:id="rId17"/>
    <p:sldId id="284" r:id="rId18"/>
    <p:sldId id="285" r:id="rId19"/>
    <p:sldId id="290" r:id="rId20"/>
    <p:sldId id="291" r:id="rId21"/>
    <p:sldId id="292" r:id="rId22"/>
    <p:sldId id="293" r:id="rId23"/>
    <p:sldId id="294" r:id="rId24"/>
    <p:sldId id="296" r:id="rId25"/>
    <p:sldId id="297" r:id="rId26"/>
    <p:sldId id="298" r:id="rId27"/>
    <p:sldId id="299" r:id="rId28"/>
    <p:sldId id="300" r:id="rId29"/>
    <p:sldId id="301" r:id="rId30"/>
    <p:sldId id="302" r:id="rId31"/>
    <p:sldId id="307" r:id="rId32"/>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p:cViewPr>
        <p:scale>
          <a:sx n="100" d="100"/>
          <a:sy n="100" d="100"/>
        </p:scale>
        <p:origin x="1890" y="-46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A5A207F-0F91-42F2-96D0-049C6003623B}" type="datetimeFigureOut">
              <a:rPr lang="en-US"/>
              <a:t>10/7/2015</a:t>
            </a:fld>
            <a:endParaRPr/>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8CC13F5-F2B1-464B-BE8F-27ABFBD2FBDE}" type="datetimeFigureOut">
              <a:rPr lang="en-US"/>
              <a:t>10/7/2015</a:t>
            </a:fld>
            <a:endParaRPr/>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DALY can be thought of as one lost year of "healthy" life. The sum of these DALYs across the population, or the burden of disease, can be thought of as a measurement of the gap between current health status and an ideal health situation where the entire population lives to an advanced age, free of disease and disability. </a:t>
            </a:r>
            <a:endParaRPr lang="en-US" dirty="0" smtClean="0"/>
          </a:p>
          <a:p>
            <a:endParaRPr lang="en-US" dirty="0"/>
          </a:p>
          <a:p>
            <a:r>
              <a:rPr lang="en-US" dirty="0"/>
              <a:t>DALYs for a disease or health condition are calculated as the sum of the Years of Life Lost (YLL) due to premature mortality in the population and the Years Lost due to Disability (YLD) for people living with the health condition or its consequences:</a:t>
            </a:r>
          </a:p>
          <a:p>
            <a:endParaRPr lang="en-US" b="1" dirty="0"/>
          </a:p>
          <a:p>
            <a:r>
              <a:rPr lang="en-US" b="1" dirty="0"/>
              <a:t>Calculation</a:t>
            </a:r>
          </a:p>
          <a:p>
            <a:endParaRPr lang="en-US" b="1" dirty="0"/>
          </a:p>
          <a:p>
            <a:r>
              <a:rPr lang="en-US" b="1" dirty="0"/>
              <a:t>DALY = YLL + YLD </a:t>
            </a:r>
            <a:endParaRPr lang="en-US" b="1" dirty="0" smtClean="0"/>
          </a:p>
          <a:p>
            <a:endParaRPr lang="en-US" b="1" dirty="0"/>
          </a:p>
          <a:p>
            <a:r>
              <a:rPr lang="en-US" b="1" dirty="0"/>
              <a:t>http://www.who.int/healthinfo/global_burden_disease/metrics_daly/en/</a:t>
            </a:r>
          </a:p>
        </p:txBody>
      </p:sp>
      <p:sp>
        <p:nvSpPr>
          <p:cNvPr id="4" name="Slide Number Placeholder 3"/>
          <p:cNvSpPr>
            <a:spLocks noGrp="1"/>
          </p:cNvSpPr>
          <p:nvPr>
            <p:ph type="sldNum" sz="quarter" idx="10"/>
          </p:nvPr>
        </p:nvSpPr>
        <p:spPr/>
        <p:txBody>
          <a:bodyPr/>
          <a:lstStyle/>
          <a:p>
            <a:fld id="{2E61351F-DBB1-4664-ADA9-83BC7CB8848D}" type="slidenum">
              <a:rPr lang="en-US" smtClean="0"/>
              <a:t>3</a:t>
            </a:fld>
            <a:endParaRPr lang="en-US"/>
          </a:p>
        </p:txBody>
      </p:sp>
    </p:spTree>
    <p:extLst>
      <p:ext uri="{BB962C8B-B14F-4D97-AF65-F5344CB8AC3E}">
        <p14:creationId xmlns:p14="http://schemas.microsoft.com/office/powerpoint/2010/main" val="403947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1970252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13</a:t>
            </a:fld>
            <a:endParaRPr lang="en-US"/>
          </a:p>
        </p:txBody>
      </p:sp>
    </p:spTree>
    <p:extLst>
      <p:ext uri="{BB962C8B-B14F-4D97-AF65-F5344CB8AC3E}">
        <p14:creationId xmlns:p14="http://schemas.microsoft.com/office/powerpoint/2010/main" val="35292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14</a:t>
            </a:fld>
            <a:endParaRPr lang="en-US"/>
          </a:p>
        </p:txBody>
      </p:sp>
    </p:spTree>
    <p:extLst>
      <p:ext uri="{BB962C8B-B14F-4D97-AF65-F5344CB8AC3E}">
        <p14:creationId xmlns:p14="http://schemas.microsoft.com/office/powerpoint/2010/main" val="394711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EQ-5D health state (or profile) is a set of observations about a person defined by the descriptive system on page 2. An EQ-5D health state may be converted to a single summary index by applying a formula that essentially attaches weights to each of the levels in each dimension. This formula is based on the valuation of EQ-5D health states </a:t>
            </a:r>
            <a:br>
              <a:rPr lang="en-US" dirty="0"/>
            </a:br>
            <a:r>
              <a:rPr lang="en-US" dirty="0"/>
              <a:t>from general population samples.</a:t>
            </a:r>
          </a:p>
        </p:txBody>
      </p:sp>
      <p:sp>
        <p:nvSpPr>
          <p:cNvPr id="4" name="Slide Number Placeholder 3"/>
          <p:cNvSpPr>
            <a:spLocks noGrp="1"/>
          </p:cNvSpPr>
          <p:nvPr>
            <p:ph type="sldNum" sz="quarter" idx="10"/>
          </p:nvPr>
        </p:nvSpPr>
        <p:spPr/>
        <p:txBody>
          <a:bodyPr/>
          <a:lstStyle/>
          <a:p>
            <a:fld id="{2E61351F-DBB1-4664-ADA9-83BC7CB8848D}" type="slidenum">
              <a:rPr lang="en-US" smtClean="0"/>
              <a:t>15</a:t>
            </a:fld>
            <a:endParaRPr lang="en-US"/>
          </a:p>
        </p:txBody>
      </p:sp>
    </p:spTree>
    <p:extLst>
      <p:ext uri="{BB962C8B-B14F-4D97-AF65-F5344CB8AC3E}">
        <p14:creationId xmlns:p14="http://schemas.microsoft.com/office/powerpoint/2010/main" val="2224295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16</a:t>
            </a:fld>
            <a:endParaRPr lang="en-US"/>
          </a:p>
        </p:txBody>
      </p:sp>
    </p:spTree>
    <p:extLst>
      <p:ext uri="{BB962C8B-B14F-4D97-AF65-F5344CB8AC3E}">
        <p14:creationId xmlns:p14="http://schemas.microsoft.com/office/powerpoint/2010/main" val="241209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17</a:t>
            </a:fld>
            <a:endParaRPr lang="en-US"/>
          </a:p>
        </p:txBody>
      </p:sp>
    </p:spTree>
    <p:extLst>
      <p:ext uri="{BB962C8B-B14F-4D97-AF65-F5344CB8AC3E}">
        <p14:creationId xmlns:p14="http://schemas.microsoft.com/office/powerpoint/2010/main" val="3859041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18</a:t>
            </a:fld>
            <a:endParaRPr lang="en-US"/>
          </a:p>
        </p:txBody>
      </p:sp>
    </p:spTree>
    <p:extLst>
      <p:ext uri="{BB962C8B-B14F-4D97-AF65-F5344CB8AC3E}">
        <p14:creationId xmlns:p14="http://schemas.microsoft.com/office/powerpoint/2010/main" val="737550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19</a:t>
            </a:fld>
            <a:endParaRPr lang="en-US"/>
          </a:p>
        </p:txBody>
      </p:sp>
    </p:spTree>
    <p:extLst>
      <p:ext uri="{BB962C8B-B14F-4D97-AF65-F5344CB8AC3E}">
        <p14:creationId xmlns:p14="http://schemas.microsoft.com/office/powerpoint/2010/main" val="223856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20</a:t>
            </a:fld>
            <a:endParaRPr lang="en-US"/>
          </a:p>
        </p:txBody>
      </p:sp>
    </p:spTree>
    <p:extLst>
      <p:ext uri="{BB962C8B-B14F-4D97-AF65-F5344CB8AC3E}">
        <p14:creationId xmlns:p14="http://schemas.microsoft.com/office/powerpoint/2010/main" val="1432930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21</a:t>
            </a:fld>
            <a:endParaRPr lang="en-US"/>
          </a:p>
        </p:txBody>
      </p:sp>
    </p:spTree>
    <p:extLst>
      <p:ext uri="{BB962C8B-B14F-4D97-AF65-F5344CB8AC3E}">
        <p14:creationId xmlns:p14="http://schemas.microsoft.com/office/powerpoint/2010/main" val="248556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4</a:t>
            </a:fld>
            <a:endParaRPr lang="en-US"/>
          </a:p>
        </p:txBody>
      </p:sp>
    </p:spTree>
    <p:extLst>
      <p:ext uri="{BB962C8B-B14F-4D97-AF65-F5344CB8AC3E}">
        <p14:creationId xmlns:p14="http://schemas.microsoft.com/office/powerpoint/2010/main" val="620616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22</a:t>
            </a:fld>
            <a:endParaRPr lang="en-US"/>
          </a:p>
        </p:txBody>
      </p:sp>
    </p:spTree>
    <p:extLst>
      <p:ext uri="{BB962C8B-B14F-4D97-AF65-F5344CB8AC3E}">
        <p14:creationId xmlns:p14="http://schemas.microsoft.com/office/powerpoint/2010/main" val="3998725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23</a:t>
            </a:fld>
            <a:endParaRPr lang="en-US"/>
          </a:p>
        </p:txBody>
      </p:sp>
    </p:spTree>
    <p:extLst>
      <p:ext uri="{BB962C8B-B14F-4D97-AF65-F5344CB8AC3E}">
        <p14:creationId xmlns:p14="http://schemas.microsoft.com/office/powerpoint/2010/main" val="1015505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24</a:t>
            </a:fld>
            <a:endParaRPr lang="en-US"/>
          </a:p>
        </p:txBody>
      </p:sp>
    </p:spTree>
    <p:extLst>
      <p:ext uri="{BB962C8B-B14F-4D97-AF65-F5344CB8AC3E}">
        <p14:creationId xmlns:p14="http://schemas.microsoft.com/office/powerpoint/2010/main" val="4095133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25</a:t>
            </a:fld>
            <a:endParaRPr lang="en-US"/>
          </a:p>
        </p:txBody>
      </p:sp>
    </p:spTree>
    <p:extLst>
      <p:ext uri="{BB962C8B-B14F-4D97-AF65-F5344CB8AC3E}">
        <p14:creationId xmlns:p14="http://schemas.microsoft.com/office/powerpoint/2010/main" val="166098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26</a:t>
            </a:fld>
            <a:endParaRPr lang="en-US"/>
          </a:p>
        </p:txBody>
      </p:sp>
    </p:spTree>
    <p:extLst>
      <p:ext uri="{BB962C8B-B14F-4D97-AF65-F5344CB8AC3E}">
        <p14:creationId xmlns:p14="http://schemas.microsoft.com/office/powerpoint/2010/main" val="4105672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27</a:t>
            </a:fld>
            <a:endParaRPr lang="en-US"/>
          </a:p>
        </p:txBody>
      </p:sp>
    </p:spTree>
    <p:extLst>
      <p:ext uri="{BB962C8B-B14F-4D97-AF65-F5344CB8AC3E}">
        <p14:creationId xmlns:p14="http://schemas.microsoft.com/office/powerpoint/2010/main" val="527321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28</a:t>
            </a:fld>
            <a:endParaRPr lang="en-US"/>
          </a:p>
        </p:txBody>
      </p:sp>
    </p:spTree>
    <p:extLst>
      <p:ext uri="{BB962C8B-B14F-4D97-AF65-F5344CB8AC3E}">
        <p14:creationId xmlns:p14="http://schemas.microsoft.com/office/powerpoint/2010/main" val="2404637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29</a:t>
            </a:fld>
            <a:endParaRPr lang="en-US"/>
          </a:p>
        </p:txBody>
      </p:sp>
    </p:spTree>
    <p:extLst>
      <p:ext uri="{BB962C8B-B14F-4D97-AF65-F5344CB8AC3E}">
        <p14:creationId xmlns:p14="http://schemas.microsoft.com/office/powerpoint/2010/main" val="137269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30</a:t>
            </a:fld>
            <a:endParaRPr lang="en-US"/>
          </a:p>
        </p:txBody>
      </p:sp>
    </p:spTree>
    <p:extLst>
      <p:ext uri="{BB962C8B-B14F-4D97-AF65-F5344CB8AC3E}">
        <p14:creationId xmlns:p14="http://schemas.microsoft.com/office/powerpoint/2010/main" val="154815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407515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328192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925761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66708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384749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356517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231150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t>10/7/2015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10/7/2015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10/7/2015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10/7/2015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t>10/7/2015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t>10/7/2015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t>10/7/2015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t>10/7/2015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t>10/7/2015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t>10/7/2015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pPr/>
              <a:t>10/7/2015</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a:t>
            </a:fld>
            <a:endParaRPr/>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solidFill>
                  <a:schemeClr val="tx2"/>
                </a:solidFill>
                <a:effectLst>
                  <a:outerShdw blurRad="38100" dist="38100" dir="2700000" algn="tl">
                    <a:srgbClr val="000000">
                      <a:alpha val="43137"/>
                    </a:srgbClr>
                  </a:outerShdw>
                </a:effectLst>
              </a:rPr>
              <a:t>Benefits and Costs</a:t>
            </a:r>
            <a:br>
              <a:rPr lang="en-US" b="1" i="1" dirty="0" smtClean="0">
                <a:solidFill>
                  <a:schemeClr val="tx2"/>
                </a:solidFill>
                <a:effectLst>
                  <a:outerShdw blurRad="38100" dist="38100" dir="2700000" algn="tl">
                    <a:srgbClr val="000000">
                      <a:alpha val="43137"/>
                    </a:srgbClr>
                  </a:outerShdw>
                </a:effectLst>
              </a:rPr>
            </a:br>
            <a:r>
              <a:rPr lang="en-US" b="1" i="1" dirty="0" smtClean="0">
                <a:solidFill>
                  <a:schemeClr val="tx2"/>
                </a:solidFill>
                <a:effectLst>
                  <a:outerShdw blurRad="38100" dist="38100" dir="2700000" algn="tl">
                    <a:srgbClr val="000000">
                      <a:alpha val="43137"/>
                    </a:srgbClr>
                  </a:outerShdw>
                </a:effectLst>
              </a:rPr>
              <a:t>of Social Intervention</a:t>
            </a:r>
            <a:endParaRPr lang="en-US" b="1" i="1" dirty="0">
              <a:solidFill>
                <a:schemeClr val="tx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t>PSY 372: </a:t>
            </a:r>
          </a:p>
          <a:p>
            <a:r>
              <a:rPr lang="en-US" dirty="0" smtClean="0"/>
              <a:t>Developmental Psychology and Social Intervention</a:t>
            </a:r>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Benefits and Cost Effectiveness</a:t>
            </a:r>
            <a:endParaRPr lang="en-US" dirty="0"/>
          </a:p>
        </p:txBody>
      </p:sp>
      <p:sp>
        <p:nvSpPr>
          <p:cNvPr id="3" name="Content Placeholder 2"/>
          <p:cNvSpPr>
            <a:spLocks noGrp="1"/>
          </p:cNvSpPr>
          <p:nvPr>
            <p:ph idx="1"/>
          </p:nvPr>
        </p:nvSpPr>
        <p:spPr/>
        <p:txBody>
          <a:bodyPr/>
          <a:lstStyle/>
          <a:p>
            <a:pPr marL="342900" indent="-342900"/>
            <a:endParaRPr lang="en-US" b="1" dirty="0" smtClean="0">
              <a:solidFill>
                <a:schemeClr val="tx2"/>
              </a:solidFill>
            </a:endParaRPr>
          </a:p>
          <a:p>
            <a:pPr marL="342900" indent="-342900"/>
            <a:r>
              <a:rPr lang="en-US" b="1" dirty="0" smtClean="0">
                <a:solidFill>
                  <a:schemeClr val="tx2"/>
                </a:solidFill>
              </a:rPr>
              <a:t>Cost Effective Analysis (CEA)</a:t>
            </a:r>
          </a:p>
          <a:p>
            <a:pPr lvl="1"/>
            <a:r>
              <a:rPr lang="en-US" b="1" dirty="0" smtClean="0">
                <a:solidFill>
                  <a:schemeClr val="tx2"/>
                </a:solidFill>
              </a:rPr>
              <a:t>Used when an important outcome can’t be measured in dollars</a:t>
            </a:r>
          </a:p>
          <a:p>
            <a:pPr lvl="1"/>
            <a:r>
              <a:rPr lang="en-US" b="1" dirty="0" smtClean="0">
                <a:solidFill>
                  <a:schemeClr val="tx2"/>
                </a:solidFill>
              </a:rPr>
              <a:t>E.g., Years of life saved through cancer screening are post retirement</a:t>
            </a:r>
          </a:p>
          <a:p>
            <a:pPr lvl="1"/>
            <a:endParaRPr lang="en-US" b="1" dirty="0">
              <a:solidFill>
                <a:schemeClr val="tx2"/>
              </a:solidFill>
            </a:endParaRPr>
          </a:p>
          <a:p>
            <a:pPr lvl="1"/>
            <a:r>
              <a:rPr lang="en-US" b="1" dirty="0" smtClean="0">
                <a:solidFill>
                  <a:schemeClr val="tx2"/>
                </a:solidFill>
              </a:rPr>
              <a:t>Quality of Adjusted Life Years (QALYs)</a:t>
            </a:r>
          </a:p>
          <a:p>
            <a:pPr lvl="2"/>
            <a:r>
              <a:rPr lang="en-US" b="1" dirty="0" smtClean="0">
                <a:solidFill>
                  <a:schemeClr val="tx2"/>
                </a:solidFill>
              </a:rPr>
              <a:t>Ask: What is the cost of the intervention per QALY?</a:t>
            </a:r>
          </a:p>
          <a:p>
            <a:pPr lvl="2"/>
            <a:r>
              <a:rPr lang="en-US" b="1" dirty="0" smtClean="0">
                <a:solidFill>
                  <a:schemeClr val="tx2"/>
                </a:solidFill>
              </a:rPr>
              <a:t>Seek: The lowest cost per QALY among intervention </a:t>
            </a:r>
            <a:r>
              <a:rPr lang="en-US" b="1" dirty="0" smtClean="0">
                <a:solidFill>
                  <a:schemeClr val="tx2"/>
                </a:solidFill>
              </a:rPr>
              <a:t>approaches</a:t>
            </a:r>
            <a:endParaRPr lang="en-US" b="1" dirty="0" smtClean="0">
              <a:solidFill>
                <a:schemeClr val="tx2"/>
              </a:solidFill>
            </a:endParaRPr>
          </a:p>
        </p:txBody>
      </p:sp>
    </p:spTree>
    <p:extLst>
      <p:ext uri="{BB962C8B-B14F-4D97-AF65-F5344CB8AC3E}">
        <p14:creationId xmlns:p14="http://schemas.microsoft.com/office/powerpoint/2010/main" val="155125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Adjusted Life years (QALYs)</a:t>
            </a:r>
            <a:endParaRPr lang="en-US" dirty="0"/>
          </a:p>
        </p:txBody>
      </p:sp>
      <p:sp>
        <p:nvSpPr>
          <p:cNvPr id="3" name="Content Placeholder 2"/>
          <p:cNvSpPr>
            <a:spLocks noGrp="1"/>
          </p:cNvSpPr>
          <p:nvPr>
            <p:ph idx="1"/>
          </p:nvPr>
        </p:nvSpPr>
        <p:spPr/>
        <p:txBody>
          <a:bodyPr>
            <a:normAutofit lnSpcReduction="10000"/>
          </a:bodyPr>
          <a:lstStyle/>
          <a:p>
            <a:r>
              <a:rPr lang="en-US" dirty="0"/>
              <a:t>First used in 1976 and became the accepted reference for CEA by the mid-1990s. </a:t>
            </a:r>
            <a:endParaRPr lang="en-US" dirty="0" smtClean="0"/>
          </a:p>
          <a:p>
            <a:r>
              <a:rPr lang="en-US" dirty="0" smtClean="0"/>
              <a:t>QALY is the product of </a:t>
            </a:r>
            <a:r>
              <a:rPr lang="en-US" b="1" dirty="0" smtClean="0"/>
              <a:t>life expectancy</a:t>
            </a:r>
            <a:r>
              <a:rPr lang="en-US" dirty="0" smtClean="0"/>
              <a:t> and a measure of the </a:t>
            </a:r>
            <a:r>
              <a:rPr lang="en-US" b="1" dirty="0" smtClean="0"/>
              <a:t>quality of the remaining life years</a:t>
            </a:r>
            <a:r>
              <a:rPr lang="en-US" dirty="0" smtClean="0"/>
              <a:t>. </a:t>
            </a:r>
          </a:p>
          <a:p>
            <a:r>
              <a:rPr lang="en-US" dirty="0" smtClean="0"/>
              <a:t>In a nutshell, QALYs are used to “correct someone’s life expectancy based on the levels of health-related quality of life they are predicted to experience throughout the course of their life, or part of it.” </a:t>
            </a:r>
          </a:p>
          <a:p>
            <a:r>
              <a:rPr lang="en-US" dirty="0" smtClean="0"/>
              <a:t>In intervention research, the main use is </a:t>
            </a:r>
            <a:r>
              <a:rPr lang="en-US" b="1" dirty="0" smtClean="0"/>
              <a:t>CEA</a:t>
            </a:r>
            <a:r>
              <a:rPr lang="en-US" dirty="0" smtClean="0"/>
              <a:t> that aims to guide </a:t>
            </a:r>
            <a:r>
              <a:rPr lang="en-US" b="1" dirty="0" smtClean="0"/>
              <a:t>resource allocation decisions </a:t>
            </a:r>
            <a:r>
              <a:rPr lang="en-US" dirty="0" smtClean="0"/>
              <a:t>by assessing the improvement quality-adjusted life expectancy as a result of an intervention relative to no intervention or a standard alternative intervention. </a:t>
            </a:r>
            <a:endParaRPr lang="en-US" dirty="0"/>
          </a:p>
        </p:txBody>
      </p:sp>
    </p:spTree>
    <p:extLst>
      <p:ext uri="{BB962C8B-B14F-4D97-AF65-F5344CB8AC3E}">
        <p14:creationId xmlns:p14="http://schemas.microsoft.com/office/powerpoint/2010/main" val="106865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QALYs</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Quantity of life</a:t>
            </a:r>
            <a:r>
              <a:rPr lang="en-US" dirty="0" smtClean="0"/>
              <a:t>, expressed in terms of survival or life expectancy.</a:t>
            </a:r>
          </a:p>
          <a:p>
            <a:pPr lvl="1"/>
            <a:r>
              <a:rPr lang="en-US" dirty="0" smtClean="0"/>
              <a:t>Few problems of comparison. People are either alive or dead. </a:t>
            </a:r>
          </a:p>
          <a:p>
            <a:endParaRPr lang="en-US" b="1" dirty="0" smtClean="0"/>
          </a:p>
          <a:p>
            <a:r>
              <a:rPr lang="en-US" b="1" dirty="0" smtClean="0"/>
              <a:t>Quality of life</a:t>
            </a:r>
            <a:r>
              <a:rPr lang="en-US" dirty="0" smtClean="0"/>
              <a:t>, embraces are large range of different facets relating to both physical and mental capacity. </a:t>
            </a:r>
          </a:p>
          <a:p>
            <a:pPr lvl="1"/>
            <a:r>
              <a:rPr lang="en-US" dirty="0" smtClean="0"/>
              <a:t>These values are referred to “</a:t>
            </a:r>
            <a:r>
              <a:rPr lang="en-US" b="1" dirty="0" smtClean="0"/>
              <a:t>health utilities</a:t>
            </a:r>
            <a:r>
              <a:rPr lang="en-US" dirty="0" smtClean="0"/>
              <a:t>.” </a:t>
            </a:r>
            <a:endParaRPr lang="en-US" dirty="0"/>
          </a:p>
        </p:txBody>
      </p:sp>
    </p:spTree>
    <p:extLst>
      <p:ext uri="{BB962C8B-B14F-4D97-AF65-F5344CB8AC3E}">
        <p14:creationId xmlns:p14="http://schemas.microsoft.com/office/powerpoint/2010/main" val="289454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Utilities</a:t>
            </a:r>
            <a:endParaRPr lang="en-US" dirty="0"/>
          </a:p>
        </p:txBody>
      </p:sp>
      <p:sp>
        <p:nvSpPr>
          <p:cNvPr id="3" name="Content Placeholder 2"/>
          <p:cNvSpPr>
            <a:spLocks noGrp="1"/>
          </p:cNvSpPr>
          <p:nvPr>
            <p:ph idx="1"/>
          </p:nvPr>
        </p:nvSpPr>
        <p:spPr>
          <a:xfrm>
            <a:off x="1293813" y="1676400"/>
            <a:ext cx="5486399" cy="4495800"/>
          </a:xfrm>
        </p:spPr>
        <p:txBody>
          <a:bodyPr/>
          <a:lstStyle/>
          <a:p>
            <a:r>
              <a:rPr lang="en-US" dirty="0" smtClean="0"/>
              <a:t>Health utilities are expressed as values reflecting a persons </a:t>
            </a:r>
            <a:r>
              <a:rPr lang="en-US" b="1" dirty="0" smtClean="0"/>
              <a:t>health state </a:t>
            </a:r>
            <a:r>
              <a:rPr lang="en-US" dirty="0" smtClean="0"/>
              <a:t>as measured on a continuum between 0 and 1. </a:t>
            </a:r>
          </a:p>
          <a:p>
            <a:r>
              <a:rPr lang="en-US" dirty="0" smtClean="0"/>
              <a:t>1 = best possible health state</a:t>
            </a:r>
          </a:p>
          <a:p>
            <a:r>
              <a:rPr lang="en-US" dirty="0" smtClean="0"/>
              <a:t>0 = death</a:t>
            </a:r>
          </a:p>
          <a:p>
            <a:r>
              <a:rPr lang="en-US" dirty="0" smtClean="0"/>
              <a:t>Negative values are possible, reflecting a “health state worse than death.”</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812" y="1524000"/>
            <a:ext cx="4745736" cy="5048655"/>
          </a:xfrm>
          <a:prstGeom prst="rect">
            <a:avLst/>
          </a:prstGeom>
        </p:spPr>
      </p:pic>
    </p:spTree>
    <p:extLst>
      <p:ext uri="{BB962C8B-B14F-4D97-AF65-F5344CB8AC3E}">
        <p14:creationId xmlns:p14="http://schemas.microsoft.com/office/powerpoint/2010/main" val="97583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a QALY</a:t>
            </a:r>
            <a:endParaRPr lang="en-US" dirty="0"/>
          </a:p>
        </p:txBody>
      </p:sp>
      <p:sp>
        <p:nvSpPr>
          <p:cNvPr id="3" name="Content Placeholder 2"/>
          <p:cNvSpPr>
            <a:spLocks noGrp="1"/>
          </p:cNvSpPr>
          <p:nvPr>
            <p:ph idx="1"/>
          </p:nvPr>
        </p:nvSpPr>
        <p:spPr/>
        <p:txBody>
          <a:bodyPr>
            <a:normAutofit fontScale="92500" lnSpcReduction="20000"/>
          </a:bodyPr>
          <a:lstStyle/>
          <a:p>
            <a:endParaRPr lang="en-US" b="1" dirty="0" smtClean="0">
              <a:solidFill>
                <a:schemeClr val="tx2"/>
              </a:solidFill>
            </a:endParaRPr>
          </a:p>
          <a:p>
            <a:r>
              <a:rPr lang="en-US" b="1" dirty="0" smtClean="0">
                <a:solidFill>
                  <a:schemeClr val="tx2"/>
                </a:solidFill>
              </a:rPr>
              <a:t>A common measure is the EQ-5D that describes the extent of problem, rated </a:t>
            </a:r>
            <a:r>
              <a:rPr lang="en-US" b="1" dirty="0" smtClean="0">
                <a:solidFill>
                  <a:schemeClr val="tx2"/>
                </a:solidFill>
              </a:rPr>
              <a:t>1-3 (no, moderate, extreme problems), </a:t>
            </a:r>
            <a:r>
              <a:rPr lang="en-US" b="1" dirty="0" smtClean="0">
                <a:solidFill>
                  <a:schemeClr val="tx2"/>
                </a:solidFill>
              </a:rPr>
              <a:t>on 5 dimensions of health:</a:t>
            </a:r>
          </a:p>
          <a:p>
            <a:pPr lvl="1"/>
            <a:r>
              <a:rPr lang="en-US" b="1" dirty="0" smtClean="0">
                <a:solidFill>
                  <a:schemeClr val="tx2"/>
                </a:solidFill>
              </a:rPr>
              <a:t>Mobility</a:t>
            </a:r>
          </a:p>
          <a:p>
            <a:pPr lvl="1"/>
            <a:r>
              <a:rPr lang="en-US" b="1" dirty="0" smtClean="0">
                <a:solidFill>
                  <a:schemeClr val="tx2"/>
                </a:solidFill>
              </a:rPr>
              <a:t>Pain and discomfort</a:t>
            </a:r>
          </a:p>
          <a:p>
            <a:pPr lvl="1"/>
            <a:r>
              <a:rPr lang="en-US" b="1" dirty="0" smtClean="0">
                <a:solidFill>
                  <a:schemeClr val="tx2"/>
                </a:solidFill>
              </a:rPr>
              <a:t>Self-care </a:t>
            </a:r>
          </a:p>
          <a:p>
            <a:pPr lvl="1"/>
            <a:r>
              <a:rPr lang="en-US" b="1" dirty="0" smtClean="0">
                <a:solidFill>
                  <a:schemeClr val="tx2"/>
                </a:solidFill>
              </a:rPr>
              <a:t>Anxiety and depression</a:t>
            </a:r>
          </a:p>
          <a:p>
            <a:pPr lvl="1"/>
            <a:r>
              <a:rPr lang="en-US" b="1" dirty="0" smtClean="0">
                <a:solidFill>
                  <a:schemeClr val="tx2"/>
                </a:solidFill>
              </a:rPr>
              <a:t>Usual activities</a:t>
            </a:r>
          </a:p>
          <a:p>
            <a:r>
              <a:rPr lang="en-US" b="1" dirty="0" smtClean="0">
                <a:solidFill>
                  <a:schemeClr val="tx2"/>
                </a:solidFill>
              </a:rPr>
              <a:t>After adding categories for “unconscious” and “dead”, 245 possible health states are possible. </a:t>
            </a:r>
          </a:p>
          <a:p>
            <a:pPr lvl="1"/>
            <a:r>
              <a:rPr lang="en-US" b="1" dirty="0" smtClean="0">
                <a:solidFill>
                  <a:schemeClr val="tx2"/>
                </a:solidFill>
              </a:rPr>
              <a:t>State 11111 		</a:t>
            </a:r>
            <a:r>
              <a:rPr lang="en-US" b="1" dirty="0" smtClean="0">
                <a:solidFill>
                  <a:schemeClr val="tx2"/>
                </a:solidFill>
                <a:latin typeface="Calibri" panose="020F0502020204030204" pitchFamily="34" charset="0"/>
              </a:rPr>
              <a:t>≈</a:t>
            </a:r>
            <a:r>
              <a:rPr lang="en-US" b="1" dirty="0" smtClean="0">
                <a:solidFill>
                  <a:schemeClr val="tx2"/>
                </a:solidFill>
              </a:rPr>
              <a:t>	1.0 QALY</a:t>
            </a:r>
          </a:p>
          <a:p>
            <a:pPr lvl="1"/>
            <a:r>
              <a:rPr lang="en-US" b="1" dirty="0" smtClean="0">
                <a:solidFill>
                  <a:schemeClr val="tx2"/>
                </a:solidFill>
              </a:rPr>
              <a:t>State 22222 	</a:t>
            </a:r>
            <a:r>
              <a:rPr lang="en-US" b="1" dirty="0" smtClean="0">
                <a:solidFill>
                  <a:schemeClr val="tx2"/>
                </a:solidFill>
                <a:latin typeface="Calibri" panose="020F0502020204030204" pitchFamily="34" charset="0"/>
              </a:rPr>
              <a:t>≈ </a:t>
            </a:r>
            <a:r>
              <a:rPr lang="en-US" b="1" dirty="0" smtClean="0">
                <a:solidFill>
                  <a:schemeClr val="tx2"/>
                </a:solidFill>
              </a:rPr>
              <a:t>	0.5 QALY</a:t>
            </a:r>
          </a:p>
          <a:p>
            <a:pPr lvl="1"/>
            <a:r>
              <a:rPr lang="en-US" b="1" dirty="0" smtClean="0">
                <a:solidFill>
                  <a:schemeClr val="tx2"/>
                </a:solidFill>
              </a:rPr>
              <a:t>State “Dead” 	</a:t>
            </a:r>
            <a:r>
              <a:rPr lang="en-US" b="1" dirty="0" smtClean="0">
                <a:solidFill>
                  <a:schemeClr val="tx2"/>
                </a:solidFill>
                <a:latin typeface="Calibri" panose="020F0502020204030204" pitchFamily="34" charset="0"/>
              </a:rPr>
              <a:t>≈ </a:t>
            </a:r>
            <a:r>
              <a:rPr lang="en-US" b="1" dirty="0" smtClean="0">
                <a:solidFill>
                  <a:schemeClr val="tx2"/>
                </a:solidFill>
              </a:rPr>
              <a:t>	0.0 QALY</a:t>
            </a:r>
          </a:p>
          <a:p>
            <a:pPr lvl="1"/>
            <a:r>
              <a:rPr lang="en-US" b="1" dirty="0" smtClean="0">
                <a:solidFill>
                  <a:schemeClr val="tx2"/>
                </a:solidFill>
              </a:rPr>
              <a:t>State 33333 	</a:t>
            </a:r>
            <a:r>
              <a:rPr lang="en-US" b="1" dirty="0" smtClean="0">
                <a:solidFill>
                  <a:schemeClr val="tx2"/>
                </a:solidFill>
                <a:latin typeface="Calibri" panose="020F0502020204030204" pitchFamily="34" charset="0"/>
              </a:rPr>
              <a:t>≈ </a:t>
            </a:r>
            <a:r>
              <a:rPr lang="en-US" b="1" dirty="0" smtClean="0">
                <a:solidFill>
                  <a:schemeClr val="tx2"/>
                </a:solidFill>
              </a:rPr>
              <a:t>	-0.5 QALY</a:t>
            </a:r>
            <a:endParaRPr lang="en-US" dirty="0"/>
          </a:p>
        </p:txBody>
      </p:sp>
    </p:spTree>
    <p:extLst>
      <p:ext uri="{BB962C8B-B14F-4D97-AF65-F5344CB8AC3E}">
        <p14:creationId xmlns:p14="http://schemas.microsoft.com/office/powerpoint/2010/main" val="138405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Health State Valuations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3813" y="1546538"/>
            <a:ext cx="9997944" cy="4800600"/>
          </a:xfrm>
        </p:spPr>
      </p:pic>
    </p:spTree>
    <p:extLst>
      <p:ext uri="{BB962C8B-B14F-4D97-AF65-F5344CB8AC3E}">
        <p14:creationId xmlns:p14="http://schemas.microsoft.com/office/powerpoint/2010/main" val="18236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QALYs: Key Formula 1</a:t>
            </a:r>
            <a:endParaRPr lang="en-US" dirty="0"/>
          </a:p>
        </p:txBody>
      </p:sp>
      <p:sp>
        <p:nvSpPr>
          <p:cNvPr id="3" name="Content Placeholder 2"/>
          <p:cNvSpPr>
            <a:spLocks noGrp="1"/>
          </p:cNvSpPr>
          <p:nvPr>
            <p:ph idx="1"/>
          </p:nvPr>
        </p:nvSpPr>
        <p:spPr/>
        <p:txBody>
          <a:bodyPr/>
          <a:lstStyle/>
          <a:p>
            <a:r>
              <a:rPr lang="en-US" dirty="0" smtClean="0"/>
              <a:t>The QALY for each person in the study is computed</a:t>
            </a:r>
          </a:p>
          <a:p>
            <a:r>
              <a:rPr lang="en-US" dirty="0" smtClean="0"/>
              <a:t>The number of QALYs for an intervention and its comparison groups is generated and compared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12" y="3048000"/>
            <a:ext cx="8563131" cy="3429000"/>
          </a:xfrm>
          <a:prstGeom prst="rect">
            <a:avLst/>
          </a:prstGeom>
        </p:spPr>
      </p:pic>
    </p:spTree>
    <p:extLst>
      <p:ext uri="{BB962C8B-B14F-4D97-AF65-F5344CB8AC3E}">
        <p14:creationId xmlns:p14="http://schemas.microsoft.com/office/powerpoint/2010/main" val="421891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QALYs: Key Formula 2</a:t>
            </a:r>
            <a:endParaRPr lang="en-US" dirty="0"/>
          </a:p>
        </p:txBody>
      </p:sp>
      <p:sp>
        <p:nvSpPr>
          <p:cNvPr id="3" name="Content Placeholder 2"/>
          <p:cNvSpPr>
            <a:spLocks noGrp="1"/>
          </p:cNvSpPr>
          <p:nvPr>
            <p:ph idx="1"/>
          </p:nvPr>
        </p:nvSpPr>
        <p:spPr/>
        <p:txBody>
          <a:bodyPr/>
          <a:lstStyle/>
          <a:p>
            <a:r>
              <a:rPr lang="en-US" dirty="0" smtClean="0"/>
              <a:t>The </a:t>
            </a:r>
            <a:r>
              <a:rPr lang="en-US" dirty="0"/>
              <a:t>Cost-Utility Ratio </a:t>
            </a:r>
            <a:r>
              <a:rPr lang="en-US" dirty="0" smtClean="0"/>
              <a:t>estimates the </a:t>
            </a:r>
            <a:r>
              <a:rPr lang="en-US" dirty="0"/>
              <a:t>ratio between the cost of a health-related intervention and the benefit it produces in terms of the number </a:t>
            </a:r>
            <a:r>
              <a:rPr lang="en-US" dirty="0" smtClean="0"/>
              <a:t>of QALYs.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612" y="2887282"/>
            <a:ext cx="8033601" cy="3448050"/>
          </a:xfrm>
          <a:prstGeom prst="rect">
            <a:avLst/>
          </a:prstGeom>
        </p:spPr>
      </p:pic>
    </p:spTree>
    <p:extLst>
      <p:ext uri="{BB962C8B-B14F-4D97-AF65-F5344CB8AC3E}">
        <p14:creationId xmlns:p14="http://schemas.microsoft.com/office/powerpoint/2010/main" val="236642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25" y="0"/>
            <a:ext cx="9601200" cy="1143000"/>
          </a:xfrm>
        </p:spPr>
        <p:txBody>
          <a:bodyPr/>
          <a:lstStyle/>
          <a:p>
            <a:r>
              <a:rPr lang="en-US" dirty="0" smtClean="0"/>
              <a:t>Let’s Do a Problem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85012" y="685800"/>
            <a:ext cx="4419600" cy="5767952"/>
          </a:xfrm>
        </p:spPr>
      </p:pic>
      <p:sp>
        <p:nvSpPr>
          <p:cNvPr id="5" name="TextBox 4"/>
          <p:cNvSpPr txBox="1"/>
          <p:nvPr/>
        </p:nvSpPr>
        <p:spPr>
          <a:xfrm>
            <a:off x="1237925" y="1143000"/>
            <a:ext cx="4792402" cy="4829014"/>
          </a:xfrm>
          <a:prstGeom prst="rect">
            <a:avLst/>
          </a:prstGeom>
          <a:noFill/>
        </p:spPr>
        <p:txBody>
          <a:bodyPr wrap="none" rtlCol="0">
            <a:spAutoFit/>
          </a:bodyPr>
          <a:lstStyle/>
          <a:p>
            <a:pPr>
              <a:lnSpc>
                <a:spcPct val="90000"/>
              </a:lnSpc>
            </a:pPr>
            <a:r>
              <a:rPr lang="en-US" b="1" dirty="0" smtClean="0">
                <a:solidFill>
                  <a:schemeClr val="tx2"/>
                </a:solidFill>
              </a:rPr>
              <a:t>A researcher wants to see if CBT is</a:t>
            </a:r>
          </a:p>
          <a:p>
            <a:pPr>
              <a:lnSpc>
                <a:spcPct val="90000"/>
              </a:lnSpc>
            </a:pPr>
            <a:r>
              <a:rPr lang="en-US" b="1" dirty="0" smtClean="0">
                <a:solidFill>
                  <a:schemeClr val="tx2"/>
                </a:solidFill>
              </a:rPr>
              <a:t>cost-effective. </a:t>
            </a:r>
          </a:p>
          <a:p>
            <a:pPr>
              <a:lnSpc>
                <a:spcPct val="90000"/>
              </a:lnSpc>
            </a:pPr>
            <a:endParaRPr lang="en-US" b="1" dirty="0">
              <a:solidFill>
                <a:schemeClr val="tx2"/>
              </a:solidFill>
            </a:endParaRPr>
          </a:p>
          <a:p>
            <a:pPr>
              <a:lnSpc>
                <a:spcPct val="90000"/>
              </a:lnSpc>
            </a:pPr>
            <a:r>
              <a:rPr lang="en-US" b="1" dirty="0" err="1" smtClean="0">
                <a:solidFill>
                  <a:schemeClr val="tx2"/>
                </a:solidFill>
              </a:rPr>
              <a:t>Gp</a:t>
            </a:r>
            <a:r>
              <a:rPr lang="en-US" b="1" dirty="0" smtClean="0">
                <a:solidFill>
                  <a:schemeClr val="tx2"/>
                </a:solidFill>
              </a:rPr>
              <a:t>. A = Cognitive Behavioral Therapy</a:t>
            </a:r>
          </a:p>
          <a:p>
            <a:pPr>
              <a:lnSpc>
                <a:spcPct val="90000"/>
              </a:lnSpc>
            </a:pPr>
            <a:r>
              <a:rPr lang="en-US" b="1" dirty="0" err="1" smtClean="0">
                <a:solidFill>
                  <a:schemeClr val="tx2"/>
                </a:solidFill>
              </a:rPr>
              <a:t>Gp</a:t>
            </a:r>
            <a:r>
              <a:rPr lang="en-US" b="1" dirty="0" smtClean="0">
                <a:solidFill>
                  <a:schemeClr val="tx2"/>
                </a:solidFill>
              </a:rPr>
              <a:t>. B = No Treatment</a:t>
            </a:r>
          </a:p>
          <a:p>
            <a:pPr>
              <a:lnSpc>
                <a:spcPct val="90000"/>
              </a:lnSpc>
            </a:pPr>
            <a:endParaRPr lang="en-US" b="1" dirty="0">
              <a:solidFill>
                <a:schemeClr val="tx2"/>
              </a:solidFill>
            </a:endParaRPr>
          </a:p>
          <a:p>
            <a:pPr>
              <a:lnSpc>
                <a:spcPct val="90000"/>
              </a:lnSpc>
            </a:pPr>
            <a:r>
              <a:rPr lang="en-US" b="1" dirty="0" smtClean="0">
                <a:solidFill>
                  <a:schemeClr val="tx2"/>
                </a:solidFill>
              </a:rPr>
              <a:t>Each group consists of 25 teenagers.</a:t>
            </a:r>
          </a:p>
          <a:p>
            <a:pPr>
              <a:lnSpc>
                <a:spcPct val="90000"/>
              </a:lnSpc>
            </a:pPr>
            <a:endParaRPr lang="en-US" b="1" dirty="0">
              <a:solidFill>
                <a:schemeClr val="tx2"/>
              </a:solidFill>
            </a:endParaRPr>
          </a:p>
          <a:p>
            <a:pPr>
              <a:lnSpc>
                <a:spcPct val="90000"/>
              </a:lnSpc>
            </a:pPr>
            <a:r>
              <a:rPr lang="en-US" b="1" dirty="0" smtClean="0">
                <a:solidFill>
                  <a:schemeClr val="tx2"/>
                </a:solidFill>
              </a:rPr>
              <a:t>Cost of the therapies are as follows.</a:t>
            </a:r>
          </a:p>
          <a:p>
            <a:pPr>
              <a:lnSpc>
                <a:spcPct val="90000"/>
              </a:lnSpc>
            </a:pPr>
            <a:endParaRPr lang="en-US" b="1" dirty="0">
              <a:solidFill>
                <a:schemeClr val="tx2"/>
              </a:solidFill>
            </a:endParaRPr>
          </a:p>
          <a:p>
            <a:pPr>
              <a:lnSpc>
                <a:spcPct val="90000"/>
              </a:lnSpc>
            </a:pPr>
            <a:r>
              <a:rPr lang="en-US" b="1" dirty="0" smtClean="0">
                <a:solidFill>
                  <a:schemeClr val="tx2"/>
                </a:solidFill>
              </a:rPr>
              <a:t>A = $200 per person for 10 sessions.</a:t>
            </a:r>
          </a:p>
          <a:p>
            <a:pPr>
              <a:lnSpc>
                <a:spcPct val="90000"/>
              </a:lnSpc>
            </a:pPr>
            <a:r>
              <a:rPr lang="en-US" b="1" dirty="0">
                <a:solidFill>
                  <a:schemeClr val="tx2"/>
                </a:solidFill>
              </a:rPr>
              <a:t>B</a:t>
            </a:r>
            <a:r>
              <a:rPr lang="en-US" b="1" dirty="0" smtClean="0">
                <a:solidFill>
                  <a:schemeClr val="tx2"/>
                </a:solidFill>
              </a:rPr>
              <a:t> = $0 for no treatment.</a:t>
            </a:r>
          </a:p>
          <a:p>
            <a:pPr>
              <a:lnSpc>
                <a:spcPct val="90000"/>
              </a:lnSpc>
            </a:pPr>
            <a:endParaRPr lang="en-US" b="1" dirty="0">
              <a:solidFill>
                <a:schemeClr val="tx2"/>
              </a:solidFill>
            </a:endParaRPr>
          </a:p>
          <a:p>
            <a:pPr>
              <a:lnSpc>
                <a:spcPct val="90000"/>
              </a:lnSpc>
            </a:pPr>
            <a:r>
              <a:rPr lang="en-US" b="1" dirty="0" smtClean="0">
                <a:solidFill>
                  <a:schemeClr val="tx2"/>
                </a:solidFill>
              </a:rPr>
              <a:t>In a 5-year follow-up, average health states </a:t>
            </a:r>
          </a:p>
          <a:p>
            <a:pPr>
              <a:lnSpc>
                <a:spcPct val="90000"/>
              </a:lnSpc>
            </a:pPr>
            <a:r>
              <a:rPr lang="en-US" b="1" dirty="0" smtClean="0">
                <a:solidFill>
                  <a:schemeClr val="tx2"/>
                </a:solidFill>
              </a:rPr>
              <a:t>are found to be as follows:</a:t>
            </a:r>
          </a:p>
          <a:p>
            <a:pPr>
              <a:lnSpc>
                <a:spcPct val="90000"/>
              </a:lnSpc>
            </a:pPr>
            <a:endParaRPr lang="en-US" b="1" dirty="0" smtClean="0">
              <a:solidFill>
                <a:schemeClr val="tx2"/>
              </a:solidFill>
            </a:endParaRPr>
          </a:p>
          <a:p>
            <a:pPr>
              <a:lnSpc>
                <a:spcPct val="90000"/>
              </a:lnSpc>
            </a:pPr>
            <a:r>
              <a:rPr lang="en-US" b="1" dirty="0" smtClean="0">
                <a:solidFill>
                  <a:schemeClr val="tx2"/>
                </a:solidFill>
              </a:rPr>
              <a:t>A = 5 years in health state .50</a:t>
            </a:r>
          </a:p>
          <a:p>
            <a:pPr>
              <a:lnSpc>
                <a:spcPct val="90000"/>
              </a:lnSpc>
            </a:pPr>
            <a:r>
              <a:rPr lang="en-US" b="1" dirty="0" smtClean="0">
                <a:solidFill>
                  <a:schemeClr val="tx2"/>
                </a:solidFill>
              </a:rPr>
              <a:t>B = 5 years in health state .20</a:t>
            </a:r>
            <a:endParaRPr lang="en-US" b="1" dirty="0">
              <a:solidFill>
                <a:schemeClr val="tx2"/>
              </a:solidFill>
            </a:endParaRPr>
          </a:p>
          <a:p>
            <a:pPr>
              <a:lnSpc>
                <a:spcPct val="90000"/>
              </a:lnSpc>
            </a:pPr>
            <a:endParaRPr lang="en-US" b="1" dirty="0" smtClean="0">
              <a:solidFill>
                <a:schemeClr val="tx2"/>
              </a:solidFill>
            </a:endParaRPr>
          </a:p>
        </p:txBody>
      </p:sp>
    </p:spTree>
    <p:extLst>
      <p:ext uri="{BB962C8B-B14F-4D97-AF65-F5344CB8AC3E}">
        <p14:creationId xmlns:p14="http://schemas.microsoft.com/office/powerpoint/2010/main" val="53184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50" y="1066263"/>
            <a:ext cx="9601200" cy="1143000"/>
          </a:xfrm>
        </p:spPr>
        <p:txBody>
          <a:bodyPr/>
          <a:lstStyle/>
          <a:p>
            <a:r>
              <a:rPr lang="en-US" dirty="0" smtClean="0"/>
              <a:t>Start with</a:t>
            </a:r>
            <a:br>
              <a:rPr lang="en-US" dirty="0" smtClean="0"/>
            </a:br>
            <a:r>
              <a:rPr lang="en-US" dirty="0" smtClean="0"/>
              <a:t>Formula 1</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2812" y="418563"/>
            <a:ext cx="6089338" cy="2438400"/>
          </a:xfrm>
          <a:prstGeom prst="rect">
            <a:avLst/>
          </a:prstGeom>
        </p:spPr>
      </p:pic>
      <p:sp>
        <p:nvSpPr>
          <p:cNvPr id="6" name="TextBox 5"/>
          <p:cNvSpPr txBox="1"/>
          <p:nvPr/>
        </p:nvSpPr>
        <p:spPr>
          <a:xfrm>
            <a:off x="1293813" y="3733800"/>
            <a:ext cx="2621551" cy="1754326"/>
          </a:xfrm>
          <a:prstGeom prst="rect">
            <a:avLst/>
          </a:prstGeom>
          <a:noFill/>
        </p:spPr>
        <p:txBody>
          <a:bodyPr wrap="none" rtlCol="0">
            <a:spAutoFit/>
          </a:bodyPr>
          <a:lstStyle/>
          <a:p>
            <a:pPr>
              <a:lnSpc>
                <a:spcPct val="90000"/>
              </a:lnSpc>
            </a:pPr>
            <a:r>
              <a:rPr lang="en-US" sz="2000" b="1" dirty="0" smtClean="0">
                <a:solidFill>
                  <a:schemeClr val="tx2"/>
                </a:solidFill>
              </a:rPr>
              <a:t>QALY Computation…</a:t>
            </a:r>
          </a:p>
          <a:p>
            <a:pPr>
              <a:lnSpc>
                <a:spcPct val="90000"/>
              </a:lnSpc>
            </a:pPr>
            <a:endParaRPr lang="en-US" sz="2000" b="1" dirty="0">
              <a:solidFill>
                <a:schemeClr val="tx2"/>
              </a:solidFill>
            </a:endParaRPr>
          </a:p>
          <a:p>
            <a:pPr>
              <a:lnSpc>
                <a:spcPct val="90000"/>
              </a:lnSpc>
            </a:pPr>
            <a:r>
              <a:rPr lang="en-US" sz="2000" b="1" dirty="0" smtClean="0">
                <a:solidFill>
                  <a:schemeClr val="tx2"/>
                </a:solidFill>
              </a:rPr>
              <a:t>A	2.50 QALYs</a:t>
            </a:r>
          </a:p>
          <a:p>
            <a:pPr>
              <a:lnSpc>
                <a:spcPct val="90000"/>
              </a:lnSpc>
            </a:pPr>
            <a:endParaRPr lang="en-US" sz="2000" b="1" dirty="0">
              <a:solidFill>
                <a:schemeClr val="tx2"/>
              </a:solidFill>
            </a:endParaRPr>
          </a:p>
          <a:p>
            <a:pPr>
              <a:lnSpc>
                <a:spcPct val="90000"/>
              </a:lnSpc>
            </a:pPr>
            <a:r>
              <a:rPr lang="en-US" sz="2000" b="1" dirty="0" smtClean="0">
                <a:solidFill>
                  <a:schemeClr val="tx2"/>
                </a:solidFill>
              </a:rPr>
              <a:t>B	1.00 QALYs</a:t>
            </a:r>
          </a:p>
          <a:p>
            <a:pPr>
              <a:lnSpc>
                <a:spcPct val="90000"/>
              </a:lnSpc>
            </a:pPr>
            <a:endParaRPr lang="en-US" sz="2000" b="1" dirty="0">
              <a:solidFill>
                <a:schemeClr val="tx2"/>
              </a:solidFill>
            </a:endParaRPr>
          </a:p>
        </p:txBody>
      </p:sp>
      <p:sp>
        <p:nvSpPr>
          <p:cNvPr id="7" name="TextBox 6"/>
          <p:cNvSpPr txBox="1"/>
          <p:nvPr/>
        </p:nvSpPr>
        <p:spPr>
          <a:xfrm>
            <a:off x="5865812" y="3705896"/>
            <a:ext cx="3883884" cy="1477328"/>
          </a:xfrm>
          <a:prstGeom prst="rect">
            <a:avLst/>
          </a:prstGeom>
          <a:noFill/>
        </p:spPr>
        <p:txBody>
          <a:bodyPr wrap="none" rtlCol="0">
            <a:spAutoFit/>
          </a:bodyPr>
          <a:lstStyle/>
          <a:p>
            <a:pPr>
              <a:lnSpc>
                <a:spcPct val="90000"/>
              </a:lnSpc>
            </a:pPr>
            <a:r>
              <a:rPr lang="en-US" sz="2000" b="1" dirty="0" smtClean="0">
                <a:solidFill>
                  <a:schemeClr val="tx2"/>
                </a:solidFill>
              </a:rPr>
              <a:t>QALY Difference Computation…</a:t>
            </a:r>
          </a:p>
          <a:p>
            <a:pPr>
              <a:lnSpc>
                <a:spcPct val="90000"/>
              </a:lnSpc>
            </a:pPr>
            <a:endParaRPr lang="en-US" sz="2000" b="1" dirty="0">
              <a:solidFill>
                <a:schemeClr val="tx2"/>
              </a:solidFill>
            </a:endParaRPr>
          </a:p>
          <a:p>
            <a:pPr>
              <a:lnSpc>
                <a:spcPct val="90000"/>
              </a:lnSpc>
            </a:pPr>
            <a:r>
              <a:rPr lang="en-US" sz="2000" b="1" dirty="0" smtClean="0">
                <a:solidFill>
                  <a:schemeClr val="tx2"/>
                </a:solidFill>
              </a:rPr>
              <a:t>A-B	1.50 QALYs</a:t>
            </a:r>
          </a:p>
          <a:p>
            <a:pPr>
              <a:lnSpc>
                <a:spcPct val="90000"/>
              </a:lnSpc>
            </a:pPr>
            <a:endParaRPr lang="en-US" sz="2000" b="1" dirty="0">
              <a:solidFill>
                <a:schemeClr val="tx2"/>
              </a:solidFill>
            </a:endParaRPr>
          </a:p>
          <a:p>
            <a:pPr>
              <a:lnSpc>
                <a:spcPct val="90000"/>
              </a:lnSpc>
            </a:pPr>
            <a:endParaRPr lang="en-US" sz="2000" b="1" dirty="0">
              <a:solidFill>
                <a:schemeClr val="tx2"/>
              </a:solidFill>
            </a:endParaRPr>
          </a:p>
        </p:txBody>
      </p:sp>
    </p:spTree>
    <p:extLst>
      <p:ext uri="{BB962C8B-B14F-4D97-AF65-F5344CB8AC3E}">
        <p14:creationId xmlns:p14="http://schemas.microsoft.com/office/powerpoint/2010/main" val="289438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chemeClr val="tx2"/>
                </a:solidFill>
              </a:rPr>
              <a:t>Understand </a:t>
            </a:r>
            <a:r>
              <a:rPr lang="en-US" b="1" dirty="0" smtClean="0">
                <a:solidFill>
                  <a:schemeClr val="tx2"/>
                </a:solidFill>
              </a:rPr>
              <a:t>Cost Benefit Analysis </a:t>
            </a:r>
            <a:r>
              <a:rPr lang="en-US" dirty="0" smtClean="0">
                <a:solidFill>
                  <a:schemeClr val="tx2"/>
                </a:solidFill>
              </a:rPr>
              <a:t>and </a:t>
            </a:r>
            <a:r>
              <a:rPr lang="en-US" b="1" dirty="0" smtClean="0">
                <a:solidFill>
                  <a:schemeClr val="tx2"/>
                </a:solidFill>
              </a:rPr>
              <a:t>Cost Effectiveness Analysis </a:t>
            </a:r>
            <a:r>
              <a:rPr lang="en-US" dirty="0" smtClean="0">
                <a:solidFill>
                  <a:schemeClr val="tx2"/>
                </a:solidFill>
              </a:rPr>
              <a:t>and describe how they differ. </a:t>
            </a:r>
          </a:p>
          <a:p>
            <a:r>
              <a:rPr lang="en-US" dirty="0" smtClean="0">
                <a:solidFill>
                  <a:schemeClr val="tx2"/>
                </a:solidFill>
              </a:rPr>
              <a:t>Define </a:t>
            </a:r>
            <a:r>
              <a:rPr lang="en-US" b="1" dirty="0" smtClean="0">
                <a:solidFill>
                  <a:schemeClr val="tx2"/>
                </a:solidFill>
              </a:rPr>
              <a:t>Quality Adjusted Life Years (QALYs), Health Utilities, and Health States </a:t>
            </a:r>
            <a:r>
              <a:rPr lang="en-US" dirty="0" smtClean="0">
                <a:solidFill>
                  <a:schemeClr val="tx2"/>
                </a:solidFill>
              </a:rPr>
              <a:t>and discuss how they are used in CEAs. </a:t>
            </a:r>
          </a:p>
          <a:p>
            <a:r>
              <a:rPr lang="en-US" dirty="0" smtClean="0">
                <a:solidFill>
                  <a:schemeClr val="tx2"/>
                </a:solidFill>
              </a:rPr>
              <a:t>Be able to </a:t>
            </a:r>
            <a:r>
              <a:rPr lang="en-US" b="1" dirty="0" smtClean="0">
                <a:solidFill>
                  <a:schemeClr val="tx2"/>
                </a:solidFill>
              </a:rPr>
              <a:t>compute a simple QALY and Cost-Utility Ratio</a:t>
            </a:r>
          </a:p>
          <a:p>
            <a:r>
              <a:rPr lang="en-US" dirty="0" smtClean="0">
                <a:solidFill>
                  <a:schemeClr val="tx2"/>
                </a:solidFill>
              </a:rPr>
              <a:t>Identify key </a:t>
            </a:r>
            <a:r>
              <a:rPr lang="en-US" b="1" dirty="0" smtClean="0">
                <a:solidFill>
                  <a:schemeClr val="tx2"/>
                </a:solidFill>
              </a:rPr>
              <a:t>Resource Costs </a:t>
            </a:r>
            <a:r>
              <a:rPr lang="en-US" dirty="0" smtClean="0">
                <a:solidFill>
                  <a:schemeClr val="tx2"/>
                </a:solidFill>
              </a:rPr>
              <a:t>for intervention research</a:t>
            </a:r>
          </a:p>
          <a:p>
            <a:r>
              <a:rPr lang="en-US" dirty="0" smtClean="0">
                <a:solidFill>
                  <a:schemeClr val="tx2"/>
                </a:solidFill>
              </a:rPr>
              <a:t>Given </a:t>
            </a:r>
            <a:r>
              <a:rPr lang="en-US" b="1" dirty="0" smtClean="0">
                <a:solidFill>
                  <a:schemeClr val="tx2"/>
                </a:solidFill>
              </a:rPr>
              <a:t>examples </a:t>
            </a:r>
            <a:r>
              <a:rPr lang="en-US" dirty="0" smtClean="0">
                <a:solidFill>
                  <a:schemeClr val="tx2"/>
                </a:solidFill>
              </a:rPr>
              <a:t>of the costs and benefits for major </a:t>
            </a:r>
            <a:r>
              <a:rPr lang="en-US" b="1" dirty="0" smtClean="0">
                <a:solidFill>
                  <a:schemeClr val="tx2"/>
                </a:solidFill>
              </a:rPr>
              <a:t>early childhood interventions</a:t>
            </a:r>
          </a:p>
          <a:p>
            <a:endParaRPr lang="en-US" dirty="0"/>
          </a:p>
        </p:txBody>
      </p:sp>
    </p:spTree>
    <p:extLst>
      <p:ext uri="{BB962C8B-B14F-4D97-AF65-F5344CB8AC3E}">
        <p14:creationId xmlns:p14="http://schemas.microsoft.com/office/powerpoint/2010/main" val="17498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50" y="1336183"/>
            <a:ext cx="9601200" cy="1143000"/>
          </a:xfrm>
        </p:spPr>
        <p:txBody>
          <a:bodyPr>
            <a:normAutofit fontScale="90000"/>
          </a:bodyPr>
          <a:lstStyle/>
          <a:p>
            <a:r>
              <a:rPr lang="en-US" dirty="0" smtClean="0"/>
              <a:t>Compute</a:t>
            </a:r>
            <a:br>
              <a:rPr lang="en-US" dirty="0" smtClean="0"/>
            </a:br>
            <a:r>
              <a:rPr lang="en-US" dirty="0" smtClean="0"/>
              <a:t>Costs for the</a:t>
            </a:r>
            <a:br>
              <a:rPr lang="en-US" dirty="0" smtClean="0"/>
            </a:br>
            <a:r>
              <a:rPr lang="en-US" dirty="0" smtClean="0"/>
              <a:t>Numerator in</a:t>
            </a:r>
            <a:br>
              <a:rPr lang="en-US" dirty="0" smtClean="0"/>
            </a:br>
            <a:r>
              <a:rPr lang="en-US" dirty="0" smtClean="0"/>
              <a:t>Formula 2</a:t>
            </a:r>
            <a:endParaRPr lang="en-US" dirty="0"/>
          </a:p>
        </p:txBody>
      </p:sp>
      <p:sp>
        <p:nvSpPr>
          <p:cNvPr id="7" name="TextBox 6"/>
          <p:cNvSpPr txBox="1"/>
          <p:nvPr/>
        </p:nvSpPr>
        <p:spPr>
          <a:xfrm>
            <a:off x="1210950" y="3276600"/>
            <a:ext cx="7011984" cy="1477328"/>
          </a:xfrm>
          <a:prstGeom prst="rect">
            <a:avLst/>
          </a:prstGeom>
          <a:noFill/>
        </p:spPr>
        <p:txBody>
          <a:bodyPr wrap="none" rtlCol="0">
            <a:spAutoFit/>
          </a:bodyPr>
          <a:lstStyle/>
          <a:p>
            <a:pPr>
              <a:lnSpc>
                <a:spcPct val="90000"/>
              </a:lnSpc>
            </a:pPr>
            <a:r>
              <a:rPr lang="en-US" sz="2000" b="1" dirty="0" smtClean="0">
                <a:solidFill>
                  <a:schemeClr val="tx2"/>
                </a:solidFill>
              </a:rPr>
              <a:t>Start with a Cost Computation…</a:t>
            </a:r>
          </a:p>
          <a:p>
            <a:pPr>
              <a:lnSpc>
                <a:spcPct val="90000"/>
              </a:lnSpc>
            </a:pPr>
            <a:endParaRPr lang="en-US" sz="2000" b="1" dirty="0">
              <a:solidFill>
                <a:schemeClr val="tx2"/>
              </a:solidFill>
            </a:endParaRPr>
          </a:p>
          <a:p>
            <a:pPr>
              <a:lnSpc>
                <a:spcPct val="90000"/>
              </a:lnSpc>
            </a:pPr>
            <a:r>
              <a:rPr lang="en-US" sz="2000" b="1" dirty="0" smtClean="0">
                <a:solidFill>
                  <a:schemeClr val="tx2"/>
                </a:solidFill>
              </a:rPr>
              <a:t>A </a:t>
            </a:r>
            <a:r>
              <a:rPr lang="en-US" sz="2000" b="1" dirty="0">
                <a:solidFill>
                  <a:schemeClr val="tx2"/>
                </a:solidFill>
              </a:rPr>
              <a:t>= $200 per person for 10 </a:t>
            </a:r>
            <a:r>
              <a:rPr lang="en-US" sz="2000" b="1" dirty="0" smtClean="0">
                <a:solidFill>
                  <a:schemeClr val="tx2"/>
                </a:solidFill>
              </a:rPr>
              <a:t>sessions x 25 teens = $50,000</a:t>
            </a:r>
            <a:endParaRPr lang="en-US" sz="2000" b="1" dirty="0">
              <a:solidFill>
                <a:schemeClr val="tx2"/>
              </a:solidFill>
            </a:endParaRPr>
          </a:p>
          <a:p>
            <a:pPr>
              <a:lnSpc>
                <a:spcPct val="90000"/>
              </a:lnSpc>
            </a:pPr>
            <a:endParaRPr lang="en-US" sz="2000" b="1" dirty="0">
              <a:solidFill>
                <a:schemeClr val="tx2"/>
              </a:solidFill>
            </a:endParaRPr>
          </a:p>
          <a:p>
            <a:pPr>
              <a:lnSpc>
                <a:spcPct val="90000"/>
              </a:lnSpc>
            </a:pPr>
            <a:r>
              <a:rPr lang="en-US" sz="2000" b="1" dirty="0" smtClean="0">
                <a:solidFill>
                  <a:schemeClr val="tx2"/>
                </a:solidFill>
              </a:rPr>
              <a:t>B </a:t>
            </a:r>
            <a:r>
              <a:rPr lang="en-US" sz="2000" b="1" dirty="0">
                <a:solidFill>
                  <a:schemeClr val="tx2"/>
                </a:solidFill>
              </a:rPr>
              <a:t>= </a:t>
            </a:r>
            <a:r>
              <a:rPr lang="en-US" sz="2000" b="1" dirty="0" smtClean="0">
                <a:solidFill>
                  <a:schemeClr val="tx2"/>
                </a:solidFill>
              </a:rPr>
              <a:t>$0 </a:t>
            </a:r>
            <a:r>
              <a:rPr lang="en-US" sz="2000" b="1" dirty="0">
                <a:solidFill>
                  <a:schemeClr val="tx2"/>
                </a:solidFill>
              </a:rPr>
              <a:t>per person </a:t>
            </a:r>
            <a:r>
              <a:rPr lang="en-US" sz="2000" b="1" dirty="0" smtClean="0">
                <a:solidFill>
                  <a:schemeClr val="tx2"/>
                </a:solidFill>
              </a:rPr>
              <a:t>= $0</a:t>
            </a:r>
            <a:endParaRPr lang="en-US" sz="2000" b="1" dirty="0">
              <a:solidFill>
                <a:schemeClr val="tx2"/>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12" y="528034"/>
            <a:ext cx="5351149" cy="2296732"/>
          </a:xfrm>
          <a:prstGeom prst="rect">
            <a:avLst/>
          </a:prstGeom>
        </p:spPr>
      </p:pic>
    </p:spTree>
    <p:extLst>
      <p:ext uri="{BB962C8B-B14F-4D97-AF65-F5344CB8AC3E}">
        <p14:creationId xmlns:p14="http://schemas.microsoft.com/office/powerpoint/2010/main" val="366062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50" y="1336183"/>
            <a:ext cx="9601200" cy="1143000"/>
          </a:xfrm>
        </p:spPr>
        <p:txBody>
          <a:bodyPr>
            <a:normAutofit fontScale="90000"/>
          </a:bodyPr>
          <a:lstStyle/>
          <a:p>
            <a:r>
              <a:rPr lang="en-US" dirty="0" smtClean="0"/>
              <a:t>Plug in all</a:t>
            </a:r>
            <a:br>
              <a:rPr lang="en-US" dirty="0" smtClean="0"/>
            </a:br>
            <a:r>
              <a:rPr lang="en-US" dirty="0" smtClean="0"/>
              <a:t>the numbers for</a:t>
            </a:r>
            <a:br>
              <a:rPr lang="en-US" dirty="0" smtClean="0"/>
            </a:br>
            <a:r>
              <a:rPr lang="en-US" dirty="0" smtClean="0"/>
              <a:t>the CUR</a:t>
            </a:r>
            <a:endParaRPr lang="en-US" dirty="0"/>
          </a:p>
        </p:txBody>
      </p:sp>
      <p:sp>
        <p:nvSpPr>
          <p:cNvPr id="7" name="TextBox 6"/>
          <p:cNvSpPr txBox="1"/>
          <p:nvPr/>
        </p:nvSpPr>
        <p:spPr>
          <a:xfrm>
            <a:off x="2661118" y="3429000"/>
            <a:ext cx="5933034" cy="1754326"/>
          </a:xfrm>
          <a:prstGeom prst="rect">
            <a:avLst/>
          </a:prstGeom>
          <a:noFill/>
        </p:spPr>
        <p:txBody>
          <a:bodyPr wrap="none" rtlCol="0">
            <a:spAutoFit/>
          </a:bodyPr>
          <a:lstStyle/>
          <a:p>
            <a:pPr algn="ctr">
              <a:lnSpc>
                <a:spcPct val="90000"/>
              </a:lnSpc>
            </a:pPr>
            <a:endParaRPr lang="en-US" sz="2000" b="1" dirty="0">
              <a:solidFill>
                <a:schemeClr val="tx2"/>
              </a:solidFill>
            </a:endParaRPr>
          </a:p>
          <a:p>
            <a:pPr algn="ctr">
              <a:lnSpc>
                <a:spcPct val="90000"/>
              </a:lnSpc>
            </a:pPr>
            <a:r>
              <a:rPr lang="en-US" sz="2000" b="1" dirty="0" smtClean="0">
                <a:solidFill>
                  <a:schemeClr val="tx2"/>
                </a:solidFill>
              </a:rPr>
              <a:t>CUR for A vs. B = $50,000 - $0 / 1.50 = $33,333</a:t>
            </a:r>
          </a:p>
          <a:p>
            <a:pPr algn="ctr">
              <a:lnSpc>
                <a:spcPct val="90000"/>
              </a:lnSpc>
            </a:pPr>
            <a:endParaRPr lang="en-US" sz="2000" b="1" dirty="0">
              <a:solidFill>
                <a:schemeClr val="tx2"/>
              </a:solidFill>
            </a:endParaRPr>
          </a:p>
          <a:p>
            <a:pPr algn="ctr">
              <a:lnSpc>
                <a:spcPct val="90000"/>
              </a:lnSpc>
            </a:pPr>
            <a:endParaRPr lang="en-US" sz="2000" b="1" dirty="0" smtClean="0">
              <a:solidFill>
                <a:schemeClr val="tx2"/>
              </a:solidFill>
            </a:endParaRPr>
          </a:p>
          <a:p>
            <a:pPr algn="ctr">
              <a:lnSpc>
                <a:spcPct val="90000"/>
              </a:lnSpc>
            </a:pPr>
            <a:r>
              <a:rPr lang="en-US" sz="2000" b="1" dirty="0" smtClean="0">
                <a:solidFill>
                  <a:schemeClr val="tx2"/>
                </a:solidFill>
              </a:rPr>
              <a:t>CBT is effective at a cost $33,333/QALY</a:t>
            </a:r>
          </a:p>
          <a:p>
            <a:pPr algn="ctr">
              <a:lnSpc>
                <a:spcPct val="90000"/>
              </a:lnSpc>
            </a:pPr>
            <a:endParaRPr lang="en-US" sz="2000" b="1" dirty="0" smtClean="0">
              <a:solidFill>
                <a:schemeClr val="tx2"/>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12" y="528034"/>
            <a:ext cx="5351149" cy="2296732"/>
          </a:xfrm>
          <a:prstGeom prst="rect">
            <a:avLst/>
          </a:prstGeom>
        </p:spPr>
      </p:pic>
    </p:spTree>
    <p:extLst>
      <p:ext uri="{BB962C8B-B14F-4D97-AF65-F5344CB8AC3E}">
        <p14:creationId xmlns:p14="http://schemas.microsoft.com/office/powerpoint/2010/main" val="27273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25" y="0"/>
            <a:ext cx="9601200" cy="1143000"/>
          </a:xfrm>
        </p:spPr>
        <p:txBody>
          <a:bodyPr/>
          <a:lstStyle/>
          <a:p>
            <a:r>
              <a:rPr lang="en-US" dirty="0" smtClean="0"/>
              <a:t>Let’s Do a Problem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85012" y="685800"/>
            <a:ext cx="4419600" cy="5767952"/>
          </a:xfrm>
        </p:spPr>
      </p:pic>
      <p:sp>
        <p:nvSpPr>
          <p:cNvPr id="5" name="TextBox 4"/>
          <p:cNvSpPr txBox="1"/>
          <p:nvPr/>
        </p:nvSpPr>
        <p:spPr>
          <a:xfrm>
            <a:off x="1237925" y="1143000"/>
            <a:ext cx="4299767" cy="5078313"/>
          </a:xfrm>
          <a:prstGeom prst="rect">
            <a:avLst/>
          </a:prstGeom>
          <a:noFill/>
        </p:spPr>
        <p:txBody>
          <a:bodyPr wrap="none" rtlCol="0">
            <a:spAutoFit/>
          </a:bodyPr>
          <a:lstStyle/>
          <a:p>
            <a:pPr>
              <a:lnSpc>
                <a:spcPct val="90000"/>
              </a:lnSpc>
            </a:pPr>
            <a:r>
              <a:rPr lang="en-US" b="1" dirty="0" smtClean="0">
                <a:solidFill>
                  <a:schemeClr val="tx2"/>
                </a:solidFill>
              </a:rPr>
              <a:t>A researcher wants to see if </a:t>
            </a:r>
          </a:p>
          <a:p>
            <a:pPr>
              <a:lnSpc>
                <a:spcPct val="90000"/>
              </a:lnSpc>
            </a:pPr>
            <a:r>
              <a:rPr lang="en-US" b="1" dirty="0">
                <a:solidFill>
                  <a:schemeClr val="tx2"/>
                </a:solidFill>
              </a:rPr>
              <a:t>t</a:t>
            </a:r>
            <a:r>
              <a:rPr lang="en-US" b="1" dirty="0" smtClean="0">
                <a:solidFill>
                  <a:schemeClr val="tx2"/>
                </a:solidFill>
              </a:rPr>
              <a:t>elling patients to “chin up” </a:t>
            </a:r>
          </a:p>
          <a:p>
            <a:pPr>
              <a:lnSpc>
                <a:spcPct val="90000"/>
              </a:lnSpc>
            </a:pPr>
            <a:r>
              <a:rPr lang="en-US" b="1" dirty="0" smtClean="0">
                <a:solidFill>
                  <a:schemeClr val="tx2"/>
                </a:solidFill>
              </a:rPr>
              <a:t>many times is cost effective.</a:t>
            </a:r>
          </a:p>
          <a:p>
            <a:pPr>
              <a:lnSpc>
                <a:spcPct val="90000"/>
              </a:lnSpc>
            </a:pPr>
            <a:endParaRPr lang="en-US" b="1" dirty="0">
              <a:solidFill>
                <a:schemeClr val="tx2"/>
              </a:solidFill>
            </a:endParaRPr>
          </a:p>
          <a:p>
            <a:pPr>
              <a:lnSpc>
                <a:spcPct val="90000"/>
              </a:lnSpc>
            </a:pPr>
            <a:r>
              <a:rPr lang="en-US" b="1" dirty="0" err="1" smtClean="0">
                <a:solidFill>
                  <a:schemeClr val="tx2"/>
                </a:solidFill>
              </a:rPr>
              <a:t>Gp</a:t>
            </a:r>
            <a:r>
              <a:rPr lang="en-US" b="1" dirty="0" smtClean="0">
                <a:solidFill>
                  <a:schemeClr val="tx2"/>
                </a:solidFill>
              </a:rPr>
              <a:t>. A = “Chin Up” Therapy</a:t>
            </a:r>
          </a:p>
          <a:p>
            <a:pPr>
              <a:lnSpc>
                <a:spcPct val="90000"/>
              </a:lnSpc>
            </a:pPr>
            <a:r>
              <a:rPr lang="en-US" b="1" dirty="0" err="1" smtClean="0">
                <a:solidFill>
                  <a:schemeClr val="tx2"/>
                </a:solidFill>
              </a:rPr>
              <a:t>Gp</a:t>
            </a:r>
            <a:r>
              <a:rPr lang="en-US" b="1" dirty="0" smtClean="0">
                <a:solidFill>
                  <a:schemeClr val="tx2"/>
                </a:solidFill>
              </a:rPr>
              <a:t>. B = “No </a:t>
            </a:r>
            <a:r>
              <a:rPr lang="en-US" b="1" dirty="0" smtClean="0">
                <a:solidFill>
                  <a:schemeClr val="tx2"/>
                </a:solidFill>
              </a:rPr>
              <a:t>Treatment”</a:t>
            </a:r>
            <a:endParaRPr lang="en-US" b="1" dirty="0" smtClean="0">
              <a:solidFill>
                <a:schemeClr val="tx2"/>
              </a:solidFill>
            </a:endParaRPr>
          </a:p>
          <a:p>
            <a:pPr>
              <a:lnSpc>
                <a:spcPct val="90000"/>
              </a:lnSpc>
            </a:pPr>
            <a:endParaRPr lang="en-US" b="1" dirty="0">
              <a:solidFill>
                <a:schemeClr val="tx2"/>
              </a:solidFill>
            </a:endParaRPr>
          </a:p>
          <a:p>
            <a:pPr>
              <a:lnSpc>
                <a:spcPct val="90000"/>
              </a:lnSpc>
            </a:pPr>
            <a:r>
              <a:rPr lang="en-US" b="1" dirty="0" smtClean="0">
                <a:solidFill>
                  <a:schemeClr val="tx2"/>
                </a:solidFill>
              </a:rPr>
              <a:t>Each group consists of 25 teenagers.</a:t>
            </a:r>
          </a:p>
          <a:p>
            <a:pPr>
              <a:lnSpc>
                <a:spcPct val="90000"/>
              </a:lnSpc>
            </a:pPr>
            <a:endParaRPr lang="en-US" b="1" dirty="0">
              <a:solidFill>
                <a:schemeClr val="tx2"/>
              </a:solidFill>
            </a:endParaRPr>
          </a:p>
          <a:p>
            <a:pPr>
              <a:lnSpc>
                <a:spcPct val="90000"/>
              </a:lnSpc>
            </a:pPr>
            <a:r>
              <a:rPr lang="en-US" b="1" dirty="0" smtClean="0">
                <a:solidFill>
                  <a:schemeClr val="tx2"/>
                </a:solidFill>
              </a:rPr>
              <a:t>Cost of the therapies are as follows.</a:t>
            </a:r>
          </a:p>
          <a:p>
            <a:pPr>
              <a:lnSpc>
                <a:spcPct val="90000"/>
              </a:lnSpc>
            </a:pPr>
            <a:endParaRPr lang="en-US" b="1" dirty="0">
              <a:solidFill>
                <a:schemeClr val="tx2"/>
              </a:solidFill>
            </a:endParaRPr>
          </a:p>
          <a:p>
            <a:pPr>
              <a:lnSpc>
                <a:spcPct val="90000"/>
              </a:lnSpc>
            </a:pPr>
            <a:r>
              <a:rPr lang="en-US" b="1" dirty="0" smtClean="0">
                <a:solidFill>
                  <a:schemeClr val="tx2"/>
                </a:solidFill>
              </a:rPr>
              <a:t>A = </a:t>
            </a:r>
            <a:r>
              <a:rPr lang="en-US" b="1" dirty="0">
                <a:solidFill>
                  <a:schemeClr val="tx2"/>
                </a:solidFill>
              </a:rPr>
              <a:t>$10 per person for 50 sessions. </a:t>
            </a:r>
            <a:endParaRPr lang="en-US" b="1" dirty="0" smtClean="0">
              <a:solidFill>
                <a:schemeClr val="tx2"/>
              </a:solidFill>
            </a:endParaRPr>
          </a:p>
          <a:p>
            <a:pPr>
              <a:lnSpc>
                <a:spcPct val="90000"/>
              </a:lnSpc>
            </a:pPr>
            <a:r>
              <a:rPr lang="en-US" b="1" dirty="0" smtClean="0">
                <a:solidFill>
                  <a:schemeClr val="tx2"/>
                </a:solidFill>
              </a:rPr>
              <a:t>B = $0 no treatment. </a:t>
            </a:r>
          </a:p>
          <a:p>
            <a:pPr>
              <a:lnSpc>
                <a:spcPct val="90000"/>
              </a:lnSpc>
            </a:pPr>
            <a:endParaRPr lang="en-US" b="1" dirty="0">
              <a:solidFill>
                <a:schemeClr val="tx2"/>
              </a:solidFill>
            </a:endParaRPr>
          </a:p>
          <a:p>
            <a:pPr>
              <a:lnSpc>
                <a:spcPct val="90000"/>
              </a:lnSpc>
            </a:pPr>
            <a:r>
              <a:rPr lang="en-US" b="1" dirty="0" smtClean="0">
                <a:solidFill>
                  <a:schemeClr val="tx2"/>
                </a:solidFill>
              </a:rPr>
              <a:t>In a 5-year follow-up, health states are </a:t>
            </a:r>
          </a:p>
          <a:p>
            <a:pPr>
              <a:lnSpc>
                <a:spcPct val="90000"/>
              </a:lnSpc>
            </a:pPr>
            <a:r>
              <a:rPr lang="en-US" b="1" dirty="0">
                <a:solidFill>
                  <a:schemeClr val="tx2"/>
                </a:solidFill>
              </a:rPr>
              <a:t>f</a:t>
            </a:r>
            <a:r>
              <a:rPr lang="en-US" b="1" dirty="0" smtClean="0">
                <a:solidFill>
                  <a:schemeClr val="tx2"/>
                </a:solidFill>
              </a:rPr>
              <a:t>ound to be as follows:</a:t>
            </a:r>
          </a:p>
          <a:p>
            <a:pPr>
              <a:lnSpc>
                <a:spcPct val="90000"/>
              </a:lnSpc>
            </a:pPr>
            <a:endParaRPr lang="en-US" b="1" dirty="0" smtClean="0">
              <a:solidFill>
                <a:schemeClr val="tx2"/>
              </a:solidFill>
            </a:endParaRPr>
          </a:p>
          <a:p>
            <a:pPr>
              <a:lnSpc>
                <a:spcPct val="90000"/>
              </a:lnSpc>
            </a:pPr>
            <a:r>
              <a:rPr lang="en-US" b="1" dirty="0" smtClean="0">
                <a:solidFill>
                  <a:schemeClr val="tx2"/>
                </a:solidFill>
              </a:rPr>
              <a:t>A = 5 years in health state .30</a:t>
            </a:r>
          </a:p>
          <a:p>
            <a:pPr>
              <a:lnSpc>
                <a:spcPct val="90000"/>
              </a:lnSpc>
            </a:pPr>
            <a:r>
              <a:rPr lang="en-US" b="1" dirty="0" smtClean="0">
                <a:solidFill>
                  <a:schemeClr val="tx2"/>
                </a:solidFill>
              </a:rPr>
              <a:t>B = 5 years in health state .20</a:t>
            </a:r>
            <a:endParaRPr lang="en-US" b="1" dirty="0">
              <a:solidFill>
                <a:schemeClr val="tx2"/>
              </a:solidFill>
            </a:endParaRPr>
          </a:p>
          <a:p>
            <a:pPr>
              <a:lnSpc>
                <a:spcPct val="90000"/>
              </a:lnSpc>
            </a:pPr>
            <a:endParaRPr lang="en-US" b="1" dirty="0" smtClean="0">
              <a:solidFill>
                <a:schemeClr val="tx2"/>
              </a:solidFill>
            </a:endParaRPr>
          </a:p>
        </p:txBody>
      </p:sp>
    </p:spTree>
    <p:extLst>
      <p:ext uri="{BB962C8B-B14F-4D97-AF65-F5344CB8AC3E}">
        <p14:creationId xmlns:p14="http://schemas.microsoft.com/office/powerpoint/2010/main" val="227146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950" y="1336183"/>
            <a:ext cx="9601200" cy="1143000"/>
          </a:xfrm>
        </p:spPr>
        <p:txBody>
          <a:bodyPr>
            <a:normAutofit fontScale="90000"/>
          </a:bodyPr>
          <a:lstStyle/>
          <a:p>
            <a:r>
              <a:rPr lang="en-US" dirty="0" smtClean="0"/>
              <a:t>Plug in all</a:t>
            </a:r>
            <a:br>
              <a:rPr lang="en-US" dirty="0" smtClean="0"/>
            </a:br>
            <a:r>
              <a:rPr lang="en-US" dirty="0" smtClean="0"/>
              <a:t>the numbers for</a:t>
            </a:r>
            <a:br>
              <a:rPr lang="en-US" dirty="0" smtClean="0"/>
            </a:br>
            <a:r>
              <a:rPr lang="en-US" dirty="0" smtClean="0"/>
              <a:t>the CUR</a:t>
            </a:r>
            <a:endParaRPr lang="en-US" dirty="0"/>
          </a:p>
        </p:txBody>
      </p:sp>
      <p:sp>
        <p:nvSpPr>
          <p:cNvPr id="7" name="TextBox 6"/>
          <p:cNvSpPr txBox="1"/>
          <p:nvPr/>
        </p:nvSpPr>
        <p:spPr>
          <a:xfrm>
            <a:off x="2130696" y="2971800"/>
            <a:ext cx="6938631" cy="2308324"/>
          </a:xfrm>
          <a:prstGeom prst="rect">
            <a:avLst/>
          </a:prstGeom>
          <a:noFill/>
        </p:spPr>
        <p:txBody>
          <a:bodyPr wrap="none" rtlCol="0">
            <a:spAutoFit/>
          </a:bodyPr>
          <a:lstStyle/>
          <a:p>
            <a:pPr algn="ctr">
              <a:lnSpc>
                <a:spcPct val="90000"/>
              </a:lnSpc>
            </a:pPr>
            <a:endParaRPr lang="en-US" sz="2000" b="1" dirty="0">
              <a:solidFill>
                <a:schemeClr val="tx2"/>
              </a:solidFill>
            </a:endParaRPr>
          </a:p>
          <a:p>
            <a:pPr algn="ctr">
              <a:lnSpc>
                <a:spcPct val="90000"/>
              </a:lnSpc>
            </a:pPr>
            <a:r>
              <a:rPr lang="en-US" sz="2000" b="1" dirty="0" smtClean="0">
                <a:solidFill>
                  <a:schemeClr val="tx2"/>
                </a:solidFill>
              </a:rPr>
              <a:t>CUR for A vs. B = $12,500 - $0 /.5 = $25,000</a:t>
            </a:r>
          </a:p>
          <a:p>
            <a:pPr algn="ctr">
              <a:lnSpc>
                <a:spcPct val="90000"/>
              </a:lnSpc>
            </a:pPr>
            <a:endParaRPr lang="en-US" sz="2000" b="1" dirty="0">
              <a:solidFill>
                <a:schemeClr val="tx2"/>
              </a:solidFill>
            </a:endParaRPr>
          </a:p>
          <a:p>
            <a:pPr algn="ctr">
              <a:lnSpc>
                <a:spcPct val="90000"/>
              </a:lnSpc>
            </a:pPr>
            <a:endParaRPr lang="en-US" sz="2000" b="1" dirty="0" smtClean="0">
              <a:solidFill>
                <a:schemeClr val="tx2"/>
              </a:solidFill>
            </a:endParaRPr>
          </a:p>
          <a:p>
            <a:pPr algn="ctr">
              <a:lnSpc>
                <a:spcPct val="90000"/>
              </a:lnSpc>
            </a:pPr>
            <a:r>
              <a:rPr lang="en-US" sz="2000" b="1" dirty="0" smtClean="0">
                <a:solidFill>
                  <a:schemeClr val="tx2"/>
                </a:solidFill>
              </a:rPr>
              <a:t>Compared to no treatment, </a:t>
            </a:r>
          </a:p>
          <a:p>
            <a:pPr algn="ctr">
              <a:lnSpc>
                <a:spcPct val="90000"/>
              </a:lnSpc>
            </a:pPr>
            <a:r>
              <a:rPr lang="en-US" sz="2000" b="1" dirty="0" smtClean="0">
                <a:solidFill>
                  <a:schemeClr val="tx2"/>
                </a:solidFill>
              </a:rPr>
              <a:t>Chin Up is </a:t>
            </a:r>
            <a:r>
              <a:rPr lang="en-US" sz="2000" b="1" dirty="0">
                <a:solidFill>
                  <a:schemeClr val="tx2"/>
                </a:solidFill>
              </a:rPr>
              <a:t>effective at a cost </a:t>
            </a:r>
            <a:r>
              <a:rPr lang="en-US" sz="2000" b="1" dirty="0" smtClean="0">
                <a:solidFill>
                  <a:schemeClr val="tx2"/>
                </a:solidFill>
              </a:rPr>
              <a:t>$25,000/QALY</a:t>
            </a:r>
          </a:p>
          <a:p>
            <a:pPr algn="ctr">
              <a:lnSpc>
                <a:spcPct val="90000"/>
              </a:lnSpc>
            </a:pPr>
            <a:endParaRPr lang="en-US" sz="2000" b="1" dirty="0">
              <a:solidFill>
                <a:schemeClr val="tx2"/>
              </a:solidFill>
            </a:endParaRPr>
          </a:p>
          <a:p>
            <a:pPr algn="ctr">
              <a:lnSpc>
                <a:spcPct val="90000"/>
              </a:lnSpc>
            </a:pPr>
            <a:r>
              <a:rPr lang="en-US" sz="2000" b="1" dirty="0" smtClean="0">
                <a:solidFill>
                  <a:schemeClr val="tx2"/>
                </a:solidFill>
              </a:rPr>
              <a:t>Cost is ($25,000 - $33,333) $8000/QALY less than CBT</a:t>
            </a:r>
            <a:endParaRPr lang="en-US" sz="2000" b="1" dirty="0">
              <a:solidFill>
                <a:schemeClr val="tx2"/>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12" y="528034"/>
            <a:ext cx="5351149" cy="2296732"/>
          </a:xfrm>
          <a:prstGeom prst="rect">
            <a:avLst/>
          </a:prstGeom>
        </p:spPr>
      </p:pic>
    </p:spTree>
    <p:extLst>
      <p:ext uri="{BB962C8B-B14F-4D97-AF65-F5344CB8AC3E}">
        <p14:creationId xmlns:p14="http://schemas.microsoft.com/office/powerpoint/2010/main" val="19127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QALYs vs. DALYs</a:t>
            </a:r>
            <a:endParaRPr lang="en-US" dirty="0"/>
          </a:p>
        </p:txBody>
      </p:sp>
      <p:sp>
        <p:nvSpPr>
          <p:cNvPr id="3" name="Content Placeholder 2"/>
          <p:cNvSpPr>
            <a:spLocks noGrp="1"/>
          </p:cNvSpPr>
          <p:nvPr>
            <p:ph idx="1"/>
          </p:nvPr>
        </p:nvSpPr>
        <p:spPr/>
        <p:txBody>
          <a:bodyPr>
            <a:normAutofit/>
          </a:bodyPr>
          <a:lstStyle/>
          <a:p>
            <a:r>
              <a:rPr lang="en-US" b="1" dirty="0" smtClean="0">
                <a:solidFill>
                  <a:schemeClr val="tx2"/>
                </a:solidFill>
              </a:rPr>
              <a:t>DALYs are disability-adjusted life years that measure the burden of disease in terms of years of healthy life lost</a:t>
            </a:r>
          </a:p>
          <a:p>
            <a:pPr lvl="1"/>
            <a:endParaRPr lang="en-US" b="1" dirty="0" smtClean="0">
              <a:solidFill>
                <a:schemeClr val="tx2"/>
              </a:solidFill>
            </a:endParaRPr>
          </a:p>
          <a:p>
            <a:pPr lvl="1"/>
            <a:r>
              <a:rPr lang="en-US" b="1" dirty="0" smtClean="0">
                <a:solidFill>
                  <a:schemeClr val="tx2"/>
                </a:solidFill>
              </a:rPr>
              <a:t>DALYs = Years lost of life + Years lost due to disability</a:t>
            </a:r>
          </a:p>
          <a:p>
            <a:pPr marL="274320" lvl="1" indent="0">
              <a:buNone/>
            </a:pPr>
            <a:endParaRPr lang="en-US" b="1" dirty="0" smtClean="0">
              <a:solidFill>
                <a:schemeClr val="tx2"/>
              </a:solidFill>
            </a:endParaRPr>
          </a:p>
          <a:p>
            <a:pPr lvl="1"/>
            <a:r>
              <a:rPr lang="en-US" b="1" dirty="0" smtClean="0">
                <a:solidFill>
                  <a:srgbClr val="FF0000"/>
                </a:solidFill>
              </a:rPr>
              <a:t>DALYs have an age weight and can assign different weights to life years lived at different ages</a:t>
            </a:r>
          </a:p>
          <a:p>
            <a:pPr marL="274320" lvl="1" indent="0">
              <a:buNone/>
            </a:pPr>
            <a:endParaRPr lang="en-US" b="1" dirty="0" smtClean="0">
              <a:solidFill>
                <a:schemeClr val="tx2"/>
              </a:solidFill>
            </a:endParaRPr>
          </a:p>
          <a:p>
            <a:pPr lvl="1"/>
            <a:r>
              <a:rPr lang="en-US" b="1" dirty="0" smtClean="0">
                <a:solidFill>
                  <a:schemeClr val="tx2"/>
                </a:solidFill>
              </a:rPr>
              <a:t>This could be important for MEBs that are more severe when onset is early</a:t>
            </a:r>
          </a:p>
          <a:p>
            <a:pPr lvl="2"/>
            <a:r>
              <a:rPr lang="en-US" b="1" dirty="0" smtClean="0">
                <a:solidFill>
                  <a:schemeClr val="tx2"/>
                </a:solidFill>
              </a:rPr>
              <a:t>E.g., Early conduct problems, early substance use</a:t>
            </a:r>
          </a:p>
          <a:p>
            <a:pPr lvl="2"/>
            <a:endParaRPr lang="en-US" b="1" dirty="0" smtClean="0">
              <a:solidFill>
                <a:schemeClr val="tx2"/>
              </a:solidFill>
            </a:endParaRPr>
          </a:p>
          <a:p>
            <a:pPr lvl="1"/>
            <a:r>
              <a:rPr lang="en-US" b="1" dirty="0">
                <a:solidFill>
                  <a:schemeClr val="tx2"/>
                </a:solidFill>
              </a:rPr>
              <a:t>In </a:t>
            </a:r>
            <a:r>
              <a:rPr lang="en-US" b="1" dirty="0" smtClean="0">
                <a:solidFill>
                  <a:schemeClr val="tx2"/>
                </a:solidFill>
              </a:rPr>
              <a:t>practice, QALYs </a:t>
            </a:r>
            <a:r>
              <a:rPr lang="en-US" b="1" dirty="0">
                <a:solidFill>
                  <a:schemeClr val="tx2"/>
                </a:solidFill>
              </a:rPr>
              <a:t>and DALYs often lead to similar conclusions when the same outcome is used</a:t>
            </a:r>
          </a:p>
          <a:p>
            <a:pPr lvl="2"/>
            <a:endParaRPr lang="en-US" b="1" dirty="0" smtClean="0">
              <a:solidFill>
                <a:schemeClr val="tx2"/>
              </a:solidFill>
            </a:endParaRPr>
          </a:p>
        </p:txBody>
      </p:sp>
    </p:spTree>
    <p:extLst>
      <p:ext uri="{BB962C8B-B14F-4D97-AF65-F5344CB8AC3E}">
        <p14:creationId xmlns:p14="http://schemas.microsoft.com/office/powerpoint/2010/main" val="155348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Whether QALY or DALY, </a:t>
            </a:r>
            <a:br>
              <a:rPr lang="en-US" dirty="0" smtClean="0"/>
            </a:br>
            <a:r>
              <a:rPr lang="en-US" dirty="0" smtClean="0"/>
              <a:t>It’s still Difficult to Measure Morbidity</a:t>
            </a:r>
            <a:endParaRPr lang="en-US" dirty="0"/>
          </a:p>
        </p:txBody>
      </p:sp>
      <p:sp>
        <p:nvSpPr>
          <p:cNvPr id="3" name="Content Placeholder 2"/>
          <p:cNvSpPr>
            <a:spLocks noGrp="1"/>
          </p:cNvSpPr>
          <p:nvPr>
            <p:ph idx="1"/>
          </p:nvPr>
        </p:nvSpPr>
        <p:spPr/>
        <p:txBody>
          <a:bodyPr/>
          <a:lstStyle/>
          <a:p>
            <a:endParaRPr lang="en-US" dirty="0" smtClean="0"/>
          </a:p>
          <a:p>
            <a:r>
              <a:rPr lang="en-US" b="1" dirty="0" smtClean="0">
                <a:solidFill>
                  <a:schemeClr val="tx2"/>
                </a:solidFill>
              </a:rPr>
              <a:t>Psychological Suffering</a:t>
            </a:r>
          </a:p>
          <a:p>
            <a:r>
              <a:rPr lang="en-US" b="1" dirty="0" smtClean="0">
                <a:solidFill>
                  <a:schemeClr val="tx2"/>
                </a:solidFill>
              </a:rPr>
              <a:t>Intergenerational Effects</a:t>
            </a:r>
          </a:p>
          <a:p>
            <a:pPr lvl="1"/>
            <a:r>
              <a:rPr lang="en-US" b="1" dirty="0" smtClean="0">
                <a:solidFill>
                  <a:schemeClr val="tx2"/>
                </a:solidFill>
              </a:rPr>
              <a:t>Lost productivity for parents can caregivers</a:t>
            </a:r>
          </a:p>
          <a:p>
            <a:pPr lvl="1"/>
            <a:r>
              <a:rPr lang="en-US" b="1" dirty="0" smtClean="0">
                <a:solidFill>
                  <a:schemeClr val="tx2"/>
                </a:solidFill>
              </a:rPr>
              <a:t>MEBs for parents increases risk of MEBs for children</a:t>
            </a:r>
          </a:p>
          <a:p>
            <a:r>
              <a:rPr lang="en-US" b="1" dirty="0" smtClean="0">
                <a:solidFill>
                  <a:schemeClr val="tx2"/>
                </a:solidFill>
              </a:rPr>
              <a:t>Peer Risks</a:t>
            </a:r>
          </a:p>
          <a:p>
            <a:pPr lvl="1"/>
            <a:r>
              <a:rPr lang="en-US" b="1" dirty="0" smtClean="0">
                <a:solidFill>
                  <a:schemeClr val="tx2"/>
                </a:solidFill>
              </a:rPr>
              <a:t>Driving under the influence</a:t>
            </a:r>
          </a:p>
          <a:p>
            <a:pPr lvl="1"/>
            <a:r>
              <a:rPr lang="en-US" b="1" dirty="0" smtClean="0">
                <a:solidFill>
                  <a:schemeClr val="tx2"/>
                </a:solidFill>
              </a:rPr>
              <a:t>Peer contagion of drug use or suicide</a:t>
            </a:r>
            <a:endParaRPr lang="en-US" b="1" dirty="0">
              <a:solidFill>
                <a:schemeClr val="tx2"/>
              </a:solidFill>
            </a:endParaRPr>
          </a:p>
        </p:txBody>
      </p:sp>
    </p:spTree>
    <p:extLst>
      <p:ext uri="{BB962C8B-B14F-4D97-AF65-F5344CB8AC3E}">
        <p14:creationId xmlns:p14="http://schemas.microsoft.com/office/powerpoint/2010/main" val="379768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Costs</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3600" dirty="0" smtClean="0">
                <a:solidFill>
                  <a:schemeClr val="tx2"/>
                </a:solidFill>
              </a:rPr>
              <a:t>MEBs lead to a decrease in economic resources for society though decreased </a:t>
            </a:r>
            <a:r>
              <a:rPr lang="en-US" sz="3600" b="1" dirty="0" smtClean="0">
                <a:solidFill>
                  <a:schemeClr val="tx2"/>
                </a:solidFill>
              </a:rPr>
              <a:t>productivity</a:t>
            </a:r>
            <a:r>
              <a:rPr lang="en-US" sz="3600" dirty="0" smtClean="0">
                <a:solidFill>
                  <a:schemeClr val="tx2"/>
                </a:solidFill>
              </a:rPr>
              <a:t> and increased </a:t>
            </a:r>
            <a:r>
              <a:rPr lang="en-US" sz="3600" b="1" dirty="0" smtClean="0">
                <a:solidFill>
                  <a:schemeClr val="tx2"/>
                </a:solidFill>
              </a:rPr>
              <a:t>service use</a:t>
            </a:r>
            <a:r>
              <a:rPr lang="en-US" sz="3600" dirty="0" smtClean="0">
                <a:solidFill>
                  <a:schemeClr val="tx2"/>
                </a:solidFill>
              </a:rPr>
              <a:t>. </a:t>
            </a:r>
            <a:endParaRPr lang="en-US" sz="3600" dirty="0">
              <a:solidFill>
                <a:schemeClr val="tx2"/>
              </a:solidFill>
            </a:endParaRPr>
          </a:p>
        </p:txBody>
      </p:sp>
    </p:spTree>
    <p:extLst>
      <p:ext uri="{BB962C8B-B14F-4D97-AF65-F5344CB8AC3E}">
        <p14:creationId xmlns:p14="http://schemas.microsoft.com/office/powerpoint/2010/main" val="224761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Productivity</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b="1" dirty="0" smtClean="0">
                <a:solidFill>
                  <a:schemeClr val="tx2"/>
                </a:solidFill>
              </a:rPr>
              <a:t>Direct </a:t>
            </a:r>
            <a:r>
              <a:rPr lang="en-US" dirty="0" smtClean="0">
                <a:solidFill>
                  <a:schemeClr val="tx2"/>
                </a:solidFill>
              </a:rPr>
              <a:t>(immediate) – small, but real for young people. </a:t>
            </a:r>
          </a:p>
          <a:p>
            <a:pPr lvl="1"/>
            <a:r>
              <a:rPr lang="en-US" dirty="0" smtClean="0">
                <a:solidFill>
                  <a:schemeClr val="tx2"/>
                </a:solidFill>
              </a:rPr>
              <a:t>Fair Labor Standards Act sets the legal age of employment at 14 and limits the number of hours worked by minors under age 16.  </a:t>
            </a:r>
          </a:p>
          <a:p>
            <a:endParaRPr lang="en-US" dirty="0">
              <a:solidFill>
                <a:schemeClr val="tx2"/>
              </a:solidFill>
            </a:endParaRPr>
          </a:p>
          <a:p>
            <a:r>
              <a:rPr lang="en-US" b="1" dirty="0" smtClean="0">
                <a:solidFill>
                  <a:schemeClr val="tx2"/>
                </a:solidFill>
              </a:rPr>
              <a:t>Indirect </a:t>
            </a:r>
            <a:r>
              <a:rPr lang="en-US" dirty="0" smtClean="0">
                <a:solidFill>
                  <a:schemeClr val="tx2"/>
                </a:solidFill>
              </a:rPr>
              <a:t>– diminish productivity others, especially family</a:t>
            </a:r>
          </a:p>
          <a:p>
            <a:endParaRPr lang="en-US" dirty="0">
              <a:solidFill>
                <a:schemeClr val="tx2"/>
              </a:solidFill>
            </a:endParaRPr>
          </a:p>
          <a:p>
            <a:r>
              <a:rPr lang="en-US" b="1" dirty="0" smtClean="0">
                <a:solidFill>
                  <a:schemeClr val="tx2"/>
                </a:solidFill>
              </a:rPr>
              <a:t>Long-term – Education</a:t>
            </a:r>
            <a:r>
              <a:rPr lang="en-US" dirty="0" smtClean="0">
                <a:solidFill>
                  <a:schemeClr val="tx2"/>
                </a:solidFill>
              </a:rPr>
              <a:t>. </a:t>
            </a:r>
            <a:r>
              <a:rPr lang="en-US" dirty="0">
                <a:solidFill>
                  <a:schemeClr val="tx2"/>
                </a:solidFill>
              </a:rPr>
              <a:t>U</a:t>
            </a:r>
            <a:r>
              <a:rPr lang="en-US" dirty="0" smtClean="0">
                <a:solidFill>
                  <a:schemeClr val="tx2"/>
                </a:solidFill>
              </a:rPr>
              <a:t>nable to participate/invest in education</a:t>
            </a:r>
          </a:p>
          <a:p>
            <a:r>
              <a:rPr lang="en-US" b="1" dirty="0" smtClean="0">
                <a:solidFill>
                  <a:schemeClr val="tx2"/>
                </a:solidFill>
              </a:rPr>
              <a:t>Long-term – Employment</a:t>
            </a:r>
            <a:r>
              <a:rPr lang="en-US" dirty="0" smtClean="0">
                <a:solidFill>
                  <a:schemeClr val="tx2"/>
                </a:solidFill>
              </a:rPr>
              <a:t>. Higher unemployment, less stable employment, fewer hours, lower paying jobs. </a:t>
            </a:r>
            <a:endParaRPr lang="en-US" dirty="0">
              <a:solidFill>
                <a:schemeClr val="tx2"/>
              </a:solidFill>
            </a:endParaRPr>
          </a:p>
        </p:txBody>
      </p:sp>
    </p:spTree>
    <p:extLst>
      <p:ext uri="{BB962C8B-B14F-4D97-AF65-F5344CB8AC3E}">
        <p14:creationId xmlns:p14="http://schemas.microsoft.com/office/powerpoint/2010/main" val="13483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Services</a:t>
            </a:r>
            <a:endParaRPr lang="en-US" dirty="0"/>
          </a:p>
        </p:txBody>
      </p:sp>
      <p:sp>
        <p:nvSpPr>
          <p:cNvPr id="3" name="Content Placeholder 2"/>
          <p:cNvSpPr>
            <a:spLocks noGrp="1"/>
          </p:cNvSpPr>
          <p:nvPr>
            <p:ph idx="1"/>
          </p:nvPr>
        </p:nvSpPr>
        <p:spPr/>
        <p:txBody>
          <a:bodyPr>
            <a:normAutofit/>
          </a:bodyPr>
          <a:lstStyle/>
          <a:p>
            <a:r>
              <a:rPr lang="en-US" b="1" dirty="0" smtClean="0">
                <a:solidFill>
                  <a:schemeClr val="tx2"/>
                </a:solidFill>
              </a:rPr>
              <a:t>Metal Health Service Costs</a:t>
            </a:r>
          </a:p>
          <a:p>
            <a:pPr lvl="1"/>
            <a:r>
              <a:rPr lang="en-US" dirty="0" smtClean="0">
                <a:solidFill>
                  <a:schemeClr val="tx2"/>
                </a:solidFill>
              </a:rPr>
              <a:t>e.g., therapy, counseling, medication, etc.</a:t>
            </a:r>
            <a:endParaRPr lang="en-US" dirty="0">
              <a:solidFill>
                <a:schemeClr val="tx2"/>
              </a:solidFill>
            </a:endParaRPr>
          </a:p>
          <a:p>
            <a:r>
              <a:rPr lang="en-US" b="1" dirty="0">
                <a:solidFill>
                  <a:schemeClr val="tx2"/>
                </a:solidFill>
              </a:rPr>
              <a:t>Juvenile Justice Systems</a:t>
            </a:r>
          </a:p>
          <a:p>
            <a:pPr lvl="1"/>
            <a:r>
              <a:rPr lang="en-US" dirty="0">
                <a:solidFill>
                  <a:schemeClr val="tx2"/>
                </a:solidFill>
              </a:rPr>
              <a:t>e.g., law enforcement, courts, prisons, treatment, etc. </a:t>
            </a:r>
          </a:p>
          <a:p>
            <a:pPr lvl="1"/>
            <a:r>
              <a:rPr lang="en-US" dirty="0">
                <a:solidFill>
                  <a:schemeClr val="tx2"/>
                </a:solidFill>
              </a:rPr>
              <a:t>e.g., 2004 costs of juvenile arrests = $14.4b, costs to victims (medical care, treatment, damages) = $95b, </a:t>
            </a:r>
          </a:p>
          <a:p>
            <a:pPr lvl="2"/>
            <a:r>
              <a:rPr lang="en-US" dirty="0">
                <a:solidFill>
                  <a:schemeClr val="tx2"/>
                </a:solidFill>
              </a:rPr>
              <a:t>Prevention can save a lot! E.g., conduct disorder = $70k over 7 years (juvenile justice, education, health care, and mental health combined</a:t>
            </a:r>
            <a:r>
              <a:rPr lang="en-US" dirty="0" smtClean="0">
                <a:solidFill>
                  <a:schemeClr val="tx2"/>
                </a:solidFill>
              </a:rPr>
              <a:t>)</a:t>
            </a:r>
            <a:endParaRPr lang="en-US" b="1" dirty="0" smtClean="0">
              <a:solidFill>
                <a:schemeClr val="tx2"/>
              </a:solidFill>
            </a:endParaRPr>
          </a:p>
          <a:p>
            <a:r>
              <a:rPr lang="en-US" b="1" dirty="0" smtClean="0">
                <a:solidFill>
                  <a:schemeClr val="tx2"/>
                </a:solidFill>
              </a:rPr>
              <a:t>School Systems</a:t>
            </a:r>
          </a:p>
          <a:p>
            <a:pPr lvl="1"/>
            <a:r>
              <a:rPr lang="en-US" dirty="0" smtClean="0">
                <a:solidFill>
                  <a:schemeClr val="tx2"/>
                </a:solidFill>
              </a:rPr>
              <a:t>e.g., special education</a:t>
            </a:r>
            <a:endParaRPr lang="en-US" dirty="0">
              <a:solidFill>
                <a:schemeClr val="tx2"/>
              </a:solidFill>
            </a:endParaRPr>
          </a:p>
          <a:p>
            <a:r>
              <a:rPr lang="en-US" b="1" dirty="0" smtClean="0">
                <a:solidFill>
                  <a:schemeClr val="tx2"/>
                </a:solidFill>
              </a:rPr>
              <a:t>Foster Care</a:t>
            </a:r>
            <a:endParaRPr lang="en-US" b="1" dirty="0">
              <a:solidFill>
                <a:schemeClr val="tx2"/>
              </a:solidFill>
            </a:endParaRPr>
          </a:p>
        </p:txBody>
      </p:sp>
    </p:spTree>
    <p:extLst>
      <p:ext uri="{BB962C8B-B14F-4D97-AF65-F5344CB8AC3E}">
        <p14:creationId xmlns:p14="http://schemas.microsoft.com/office/powerpoint/2010/main" val="109406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Estimates</a:t>
            </a:r>
            <a:endParaRPr lang="en-US" dirty="0"/>
          </a:p>
        </p:txBody>
      </p:sp>
      <p:sp>
        <p:nvSpPr>
          <p:cNvPr id="3" name="Content Placeholder 2"/>
          <p:cNvSpPr>
            <a:spLocks noGrp="1"/>
          </p:cNvSpPr>
          <p:nvPr>
            <p:ph idx="1"/>
          </p:nvPr>
        </p:nvSpPr>
        <p:spPr/>
        <p:txBody>
          <a:bodyPr>
            <a:normAutofit/>
          </a:bodyPr>
          <a:lstStyle/>
          <a:p>
            <a:pPr marL="0" indent="0">
              <a:buNone/>
            </a:pPr>
            <a:endParaRPr lang="en-US" sz="3200" b="1" dirty="0" smtClean="0">
              <a:solidFill>
                <a:schemeClr val="tx2"/>
              </a:solidFill>
            </a:endParaRPr>
          </a:p>
          <a:p>
            <a:pPr marL="0" indent="0">
              <a:buNone/>
            </a:pPr>
            <a:r>
              <a:rPr lang="en-US" sz="3200" b="1" dirty="0" smtClean="0">
                <a:solidFill>
                  <a:schemeClr val="tx2"/>
                </a:solidFill>
              </a:rPr>
              <a:t>$247 billion in costs cannot be saved in full</a:t>
            </a:r>
          </a:p>
          <a:p>
            <a:endParaRPr lang="en-US" sz="3200" b="1" dirty="0">
              <a:solidFill>
                <a:schemeClr val="tx2"/>
              </a:solidFill>
            </a:endParaRPr>
          </a:p>
          <a:p>
            <a:pPr lvl="1"/>
            <a:r>
              <a:rPr lang="en-US" sz="2800" b="1" dirty="0" smtClean="0">
                <a:solidFill>
                  <a:schemeClr val="tx2"/>
                </a:solidFill>
              </a:rPr>
              <a:t>Not all MEBs are preventable</a:t>
            </a:r>
          </a:p>
          <a:p>
            <a:pPr marL="274320" lvl="1" indent="0">
              <a:buNone/>
            </a:pPr>
            <a:endParaRPr lang="en-US" sz="2800" b="1" dirty="0" smtClean="0">
              <a:solidFill>
                <a:schemeClr val="tx2"/>
              </a:solidFill>
            </a:endParaRPr>
          </a:p>
          <a:p>
            <a:pPr lvl="1"/>
            <a:r>
              <a:rPr lang="en-US" sz="2800" b="1" dirty="0" smtClean="0">
                <a:solidFill>
                  <a:schemeClr val="tx2"/>
                </a:solidFill>
              </a:rPr>
              <a:t>Interventions are never 100% effective (no cures)</a:t>
            </a:r>
          </a:p>
        </p:txBody>
      </p:sp>
    </p:spTree>
    <p:extLst>
      <p:ext uri="{BB962C8B-B14F-4D97-AF65-F5344CB8AC3E}">
        <p14:creationId xmlns:p14="http://schemas.microsoft.com/office/powerpoint/2010/main" val="780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Disorders are Expensive</a:t>
            </a:r>
            <a:endParaRPr lang="en-US" dirty="0"/>
          </a:p>
        </p:txBody>
      </p:sp>
      <p:sp>
        <p:nvSpPr>
          <p:cNvPr id="3" name="Content Placeholder 2"/>
          <p:cNvSpPr>
            <a:spLocks noGrp="1"/>
          </p:cNvSpPr>
          <p:nvPr>
            <p:ph idx="1"/>
          </p:nvPr>
        </p:nvSpPr>
        <p:spPr/>
        <p:txBody>
          <a:bodyPr>
            <a:normAutofit/>
          </a:bodyPr>
          <a:lstStyle/>
          <a:p>
            <a:endParaRPr lang="en-US" b="1" dirty="0" smtClean="0">
              <a:solidFill>
                <a:schemeClr val="tx2"/>
              </a:solidFill>
            </a:endParaRPr>
          </a:p>
          <a:p>
            <a:r>
              <a:rPr lang="en-US" b="1" dirty="0" smtClean="0">
                <a:solidFill>
                  <a:schemeClr val="tx2"/>
                </a:solidFill>
              </a:rPr>
              <a:t>U.S. Costs in 2007 = $247 </a:t>
            </a:r>
            <a:r>
              <a:rPr lang="en-US" b="1" dirty="0" smtClean="0">
                <a:solidFill>
                  <a:schemeClr val="tx2"/>
                </a:solidFill>
              </a:rPr>
              <a:t>billion for young people (0-24)</a:t>
            </a:r>
            <a:endParaRPr lang="en-US" b="1" dirty="0" smtClean="0">
              <a:solidFill>
                <a:schemeClr val="tx2"/>
              </a:solidFill>
            </a:endParaRPr>
          </a:p>
          <a:p>
            <a:pPr lvl="1"/>
            <a:r>
              <a:rPr lang="en-US" b="1" dirty="0">
                <a:solidFill>
                  <a:schemeClr val="tx2"/>
                </a:solidFill>
              </a:rPr>
              <a:t>A</a:t>
            </a:r>
            <a:r>
              <a:rPr lang="en-US" b="1" dirty="0" smtClean="0">
                <a:solidFill>
                  <a:schemeClr val="tx2"/>
                </a:solidFill>
              </a:rPr>
              <a:t>ll MEBs, drug and alcohol abuse</a:t>
            </a:r>
          </a:p>
          <a:p>
            <a:pPr lvl="1"/>
            <a:r>
              <a:rPr lang="en-US" b="1" dirty="0" smtClean="0">
                <a:solidFill>
                  <a:schemeClr val="tx2"/>
                </a:solidFill>
              </a:rPr>
              <a:t>Depression up to 1/3 of the costs</a:t>
            </a:r>
          </a:p>
          <a:p>
            <a:pPr marL="274320" lvl="1" indent="0">
              <a:buNone/>
            </a:pPr>
            <a:endParaRPr lang="en-US" b="1" dirty="0" smtClean="0">
              <a:solidFill>
                <a:schemeClr val="tx2"/>
              </a:solidFill>
            </a:endParaRPr>
          </a:p>
          <a:p>
            <a:pPr lvl="1"/>
            <a:r>
              <a:rPr lang="en-US" b="1" dirty="0" smtClean="0">
                <a:solidFill>
                  <a:schemeClr val="tx2"/>
                </a:solidFill>
              </a:rPr>
              <a:t>If there are about 104 </a:t>
            </a:r>
            <a:r>
              <a:rPr lang="en-US" b="1" dirty="0" smtClean="0">
                <a:solidFill>
                  <a:schemeClr val="tx2"/>
                </a:solidFill>
              </a:rPr>
              <a:t>million </a:t>
            </a:r>
            <a:r>
              <a:rPr lang="en-US" b="1" dirty="0" smtClean="0">
                <a:solidFill>
                  <a:schemeClr val="tx2"/>
                </a:solidFill>
              </a:rPr>
              <a:t>young </a:t>
            </a:r>
            <a:r>
              <a:rPr lang="en-US" b="1" dirty="0" smtClean="0">
                <a:solidFill>
                  <a:schemeClr val="tx2"/>
                </a:solidFill>
              </a:rPr>
              <a:t>people (0-24 years</a:t>
            </a:r>
            <a:r>
              <a:rPr lang="en-US" b="1" dirty="0" smtClean="0">
                <a:solidFill>
                  <a:schemeClr val="tx2"/>
                </a:solidFill>
              </a:rPr>
              <a:t>), then…</a:t>
            </a:r>
            <a:endParaRPr lang="en-US" b="1" dirty="0" smtClean="0">
              <a:solidFill>
                <a:schemeClr val="tx2"/>
              </a:solidFill>
            </a:endParaRPr>
          </a:p>
          <a:p>
            <a:pPr lvl="2"/>
            <a:r>
              <a:rPr lang="en-US" b="1" dirty="0" smtClean="0">
                <a:solidFill>
                  <a:schemeClr val="tx2"/>
                </a:solidFill>
              </a:rPr>
              <a:t>$2,380 per young person</a:t>
            </a:r>
          </a:p>
          <a:p>
            <a:pPr lvl="2"/>
            <a:r>
              <a:rPr lang="en-US" b="1" dirty="0" smtClean="0">
                <a:solidFill>
                  <a:schemeClr val="tx2"/>
                </a:solidFill>
              </a:rPr>
              <a:t>$1,900 productivity (lost earnings), </a:t>
            </a:r>
            <a:r>
              <a:rPr lang="en-US" b="1" dirty="0">
                <a:solidFill>
                  <a:schemeClr val="tx2"/>
                </a:solidFill>
              </a:rPr>
              <a:t>health, </a:t>
            </a:r>
            <a:r>
              <a:rPr lang="en-US" b="1" dirty="0" smtClean="0">
                <a:solidFill>
                  <a:schemeClr val="tx2"/>
                </a:solidFill>
              </a:rPr>
              <a:t>and crime costs</a:t>
            </a:r>
          </a:p>
          <a:p>
            <a:pPr lvl="2"/>
            <a:r>
              <a:rPr lang="en-US" b="1" dirty="0">
                <a:solidFill>
                  <a:schemeClr val="tx2"/>
                </a:solidFill>
              </a:rPr>
              <a:t>$500 health services </a:t>
            </a:r>
            <a:r>
              <a:rPr lang="en-US" b="1" dirty="0" smtClean="0">
                <a:solidFill>
                  <a:schemeClr val="tx2"/>
                </a:solidFill>
              </a:rPr>
              <a:t>(diagnosis </a:t>
            </a:r>
            <a:r>
              <a:rPr lang="en-US" b="1" dirty="0">
                <a:solidFill>
                  <a:schemeClr val="tx2"/>
                </a:solidFill>
              </a:rPr>
              <a:t>and treatment of </a:t>
            </a:r>
            <a:r>
              <a:rPr lang="en-US" b="1" dirty="0" smtClean="0">
                <a:solidFill>
                  <a:schemeClr val="tx2"/>
                </a:solidFill>
              </a:rPr>
              <a:t>the disorder)</a:t>
            </a:r>
          </a:p>
          <a:p>
            <a:pPr lvl="2"/>
            <a:endParaRPr lang="en-US" b="1" dirty="0">
              <a:solidFill>
                <a:schemeClr val="tx2"/>
              </a:solidFill>
            </a:endParaRPr>
          </a:p>
        </p:txBody>
      </p:sp>
      <p:sp>
        <p:nvSpPr>
          <p:cNvPr id="4" name="Rectangle 3"/>
          <p:cNvSpPr/>
          <p:nvPr/>
        </p:nvSpPr>
        <p:spPr>
          <a:xfrm>
            <a:off x="912812" y="6427493"/>
            <a:ext cx="9677400" cy="369332"/>
          </a:xfrm>
          <a:prstGeom prst="rect">
            <a:avLst/>
          </a:prstGeom>
        </p:spPr>
        <p:txBody>
          <a:bodyPr wrap="square">
            <a:spAutoFit/>
          </a:bodyPr>
          <a:lstStyle/>
          <a:p>
            <a:r>
              <a:rPr lang="en-US" dirty="0"/>
              <a:t>http://www.nimh.nih.gov/health/statistics/cost/index.shtml</a:t>
            </a:r>
          </a:p>
        </p:txBody>
      </p:sp>
      <p:sp>
        <p:nvSpPr>
          <p:cNvPr id="5" name="TextBox 4"/>
          <p:cNvSpPr txBox="1"/>
          <p:nvPr/>
        </p:nvSpPr>
        <p:spPr>
          <a:xfrm>
            <a:off x="9278571" y="5511898"/>
            <a:ext cx="2623282" cy="1089529"/>
          </a:xfrm>
          <a:prstGeom prst="rect">
            <a:avLst/>
          </a:prstGeom>
          <a:noFill/>
        </p:spPr>
        <p:txBody>
          <a:bodyPr wrap="none" rtlCol="0">
            <a:spAutoFit/>
          </a:bodyPr>
          <a:lstStyle/>
          <a:p>
            <a:pPr algn="ctr">
              <a:lnSpc>
                <a:spcPct val="90000"/>
              </a:lnSpc>
            </a:pPr>
            <a:r>
              <a:rPr lang="en-US" dirty="0" smtClean="0"/>
              <a:t>The metric used is</a:t>
            </a:r>
          </a:p>
          <a:p>
            <a:pPr algn="ctr">
              <a:lnSpc>
                <a:spcPct val="90000"/>
              </a:lnSpc>
            </a:pPr>
            <a:r>
              <a:rPr lang="en-US" dirty="0"/>
              <a:t>m</a:t>
            </a:r>
            <a:r>
              <a:rPr lang="en-US" dirty="0" smtClean="0"/>
              <a:t>ore important than</a:t>
            </a:r>
          </a:p>
          <a:p>
            <a:pPr algn="ctr">
              <a:lnSpc>
                <a:spcPct val="90000"/>
              </a:lnSpc>
            </a:pPr>
            <a:r>
              <a:rPr lang="en-US" dirty="0"/>
              <a:t>w</a:t>
            </a:r>
            <a:r>
              <a:rPr lang="en-US" dirty="0" smtClean="0"/>
              <a:t>hich (recent) estimate</a:t>
            </a:r>
          </a:p>
          <a:p>
            <a:pPr algn="ctr">
              <a:lnSpc>
                <a:spcPct val="90000"/>
              </a:lnSpc>
            </a:pPr>
            <a:r>
              <a:rPr lang="en-US" dirty="0"/>
              <a:t>i</a:t>
            </a:r>
            <a:r>
              <a:rPr lang="en-US" dirty="0" smtClean="0"/>
              <a:t>s considered.</a:t>
            </a:r>
            <a:endParaRPr lang="en-US" dirty="0"/>
          </a:p>
        </p:txBody>
      </p:sp>
    </p:spTree>
    <p:extLst>
      <p:ext uri="{BB962C8B-B14F-4D97-AF65-F5344CB8AC3E}">
        <p14:creationId xmlns:p14="http://schemas.microsoft.com/office/powerpoint/2010/main" val="8094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chemeClr val="tx2"/>
                </a:solidFill>
              </a:rPr>
              <a:t>Understand </a:t>
            </a:r>
            <a:r>
              <a:rPr lang="en-US" b="1" dirty="0" smtClean="0">
                <a:solidFill>
                  <a:schemeClr val="tx2"/>
                </a:solidFill>
              </a:rPr>
              <a:t>Cost Benefit Analysis </a:t>
            </a:r>
            <a:r>
              <a:rPr lang="en-US" dirty="0" smtClean="0">
                <a:solidFill>
                  <a:schemeClr val="tx2"/>
                </a:solidFill>
              </a:rPr>
              <a:t>and </a:t>
            </a:r>
            <a:r>
              <a:rPr lang="en-US" b="1" dirty="0" smtClean="0">
                <a:solidFill>
                  <a:schemeClr val="tx2"/>
                </a:solidFill>
              </a:rPr>
              <a:t>Cost Effectiveness Analysis </a:t>
            </a:r>
            <a:r>
              <a:rPr lang="en-US" dirty="0" smtClean="0">
                <a:solidFill>
                  <a:schemeClr val="tx2"/>
                </a:solidFill>
              </a:rPr>
              <a:t>and describe how they differ. </a:t>
            </a:r>
          </a:p>
          <a:p>
            <a:r>
              <a:rPr lang="en-US" dirty="0" smtClean="0">
                <a:solidFill>
                  <a:schemeClr val="tx2"/>
                </a:solidFill>
              </a:rPr>
              <a:t>Define </a:t>
            </a:r>
            <a:r>
              <a:rPr lang="en-US" b="1" dirty="0" smtClean="0">
                <a:solidFill>
                  <a:schemeClr val="tx2"/>
                </a:solidFill>
              </a:rPr>
              <a:t>Quality Adjusted Life Years (QALYs), Health Utilities, and Health States </a:t>
            </a:r>
            <a:r>
              <a:rPr lang="en-US" dirty="0" smtClean="0">
                <a:solidFill>
                  <a:schemeClr val="tx2"/>
                </a:solidFill>
              </a:rPr>
              <a:t>and discuss how they are used in CEAs. </a:t>
            </a:r>
          </a:p>
          <a:p>
            <a:r>
              <a:rPr lang="en-US" dirty="0" smtClean="0">
                <a:solidFill>
                  <a:schemeClr val="tx2"/>
                </a:solidFill>
              </a:rPr>
              <a:t>Be able to </a:t>
            </a:r>
            <a:r>
              <a:rPr lang="en-US" b="1" dirty="0" smtClean="0">
                <a:solidFill>
                  <a:schemeClr val="tx2"/>
                </a:solidFill>
              </a:rPr>
              <a:t>compute a simple QALY and Cost-Utility Ratio</a:t>
            </a:r>
          </a:p>
          <a:p>
            <a:r>
              <a:rPr lang="en-US" dirty="0" smtClean="0">
                <a:solidFill>
                  <a:schemeClr val="tx2"/>
                </a:solidFill>
              </a:rPr>
              <a:t>Identify key </a:t>
            </a:r>
            <a:r>
              <a:rPr lang="en-US" b="1" dirty="0" smtClean="0">
                <a:solidFill>
                  <a:schemeClr val="tx2"/>
                </a:solidFill>
              </a:rPr>
              <a:t>Resource Costs </a:t>
            </a:r>
            <a:r>
              <a:rPr lang="en-US" dirty="0" smtClean="0">
                <a:solidFill>
                  <a:schemeClr val="tx2"/>
                </a:solidFill>
              </a:rPr>
              <a:t>for intervention research</a:t>
            </a:r>
          </a:p>
          <a:p>
            <a:r>
              <a:rPr lang="en-US" dirty="0" smtClean="0">
                <a:solidFill>
                  <a:schemeClr val="tx2"/>
                </a:solidFill>
              </a:rPr>
              <a:t>Given </a:t>
            </a:r>
            <a:r>
              <a:rPr lang="en-US" b="1" dirty="0" smtClean="0">
                <a:solidFill>
                  <a:schemeClr val="tx2"/>
                </a:solidFill>
              </a:rPr>
              <a:t>examples </a:t>
            </a:r>
            <a:r>
              <a:rPr lang="en-US" dirty="0" smtClean="0">
                <a:solidFill>
                  <a:schemeClr val="tx2"/>
                </a:solidFill>
              </a:rPr>
              <a:t>of the costs and benefits for major </a:t>
            </a:r>
            <a:r>
              <a:rPr lang="en-US" b="1" dirty="0" smtClean="0">
                <a:solidFill>
                  <a:schemeClr val="tx2"/>
                </a:solidFill>
              </a:rPr>
              <a:t>early childhood interventions</a:t>
            </a:r>
          </a:p>
          <a:p>
            <a:endParaRPr lang="en-US" dirty="0"/>
          </a:p>
        </p:txBody>
      </p:sp>
    </p:spTree>
    <p:extLst>
      <p:ext uri="{BB962C8B-B14F-4D97-AF65-F5344CB8AC3E}">
        <p14:creationId xmlns:p14="http://schemas.microsoft.com/office/powerpoint/2010/main" val="206585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Questions</a:t>
            </a:r>
            <a:endParaRPr lang="en-US" dirty="0"/>
          </a:p>
        </p:txBody>
      </p:sp>
      <p:sp>
        <p:nvSpPr>
          <p:cNvPr id="3" name="Content Placeholder 2"/>
          <p:cNvSpPr>
            <a:spLocks noGrp="1"/>
          </p:cNvSpPr>
          <p:nvPr>
            <p:ph idx="1"/>
          </p:nvPr>
        </p:nvSpPr>
        <p:spPr/>
        <p:txBody>
          <a:bodyPr/>
          <a:lstStyle/>
          <a:p>
            <a:r>
              <a:rPr lang="en-US" b="1" dirty="0" smtClean="0">
                <a:solidFill>
                  <a:schemeClr val="tx2"/>
                </a:solidFill>
              </a:rPr>
              <a:t>How should we invest our limited public resources?</a:t>
            </a:r>
          </a:p>
          <a:p>
            <a:endParaRPr lang="en-US" b="1" dirty="0">
              <a:solidFill>
                <a:schemeClr val="tx2"/>
              </a:solidFill>
            </a:endParaRPr>
          </a:p>
          <a:p>
            <a:r>
              <a:rPr lang="en-US" b="1" dirty="0" smtClean="0">
                <a:solidFill>
                  <a:schemeClr val="tx2"/>
                </a:solidFill>
              </a:rPr>
              <a:t>What does an intervention actually cost? </a:t>
            </a:r>
          </a:p>
          <a:p>
            <a:pPr lvl="1"/>
            <a:r>
              <a:rPr lang="en-US" b="1" dirty="0" smtClean="0">
                <a:solidFill>
                  <a:schemeClr val="tx2"/>
                </a:solidFill>
              </a:rPr>
              <a:t>E.g., Delivery of services (treatment)</a:t>
            </a:r>
          </a:p>
          <a:p>
            <a:pPr lvl="1"/>
            <a:endParaRPr lang="en-US" b="1" dirty="0">
              <a:solidFill>
                <a:schemeClr val="tx2"/>
              </a:solidFill>
            </a:endParaRPr>
          </a:p>
          <a:p>
            <a:r>
              <a:rPr lang="en-US" b="1" dirty="0" smtClean="0">
                <a:solidFill>
                  <a:schemeClr val="tx2"/>
                </a:solidFill>
              </a:rPr>
              <a:t>What can be saved through intervention?</a:t>
            </a:r>
          </a:p>
          <a:p>
            <a:pPr lvl="1"/>
            <a:r>
              <a:rPr lang="en-US" b="1" dirty="0" smtClean="0">
                <a:solidFill>
                  <a:schemeClr val="tx2"/>
                </a:solidFill>
              </a:rPr>
              <a:t>Work productivity (easier to estimate)</a:t>
            </a:r>
          </a:p>
          <a:p>
            <a:pPr lvl="1"/>
            <a:r>
              <a:rPr lang="en-US" b="1" dirty="0" smtClean="0">
                <a:solidFill>
                  <a:schemeClr val="tx2"/>
                </a:solidFill>
              </a:rPr>
              <a:t>Decreased treatment costs (easier to estimate)</a:t>
            </a:r>
          </a:p>
          <a:p>
            <a:pPr lvl="1"/>
            <a:r>
              <a:rPr lang="en-US" b="1" dirty="0" smtClean="0">
                <a:solidFill>
                  <a:schemeClr val="tx2"/>
                </a:solidFill>
              </a:rPr>
              <a:t>Reduced pain and suffering (harder to measure)</a:t>
            </a:r>
          </a:p>
          <a:p>
            <a:pPr lvl="1"/>
            <a:r>
              <a:rPr lang="en-US" b="1" dirty="0" smtClean="0">
                <a:solidFill>
                  <a:schemeClr val="tx2"/>
                </a:solidFill>
              </a:rPr>
              <a:t>Devastation to family, friends, and loved ones (harder to measure)</a:t>
            </a:r>
          </a:p>
          <a:p>
            <a:pPr lvl="1"/>
            <a:r>
              <a:rPr lang="en-US" b="1" dirty="0" smtClean="0">
                <a:solidFill>
                  <a:schemeClr val="tx2"/>
                </a:solidFill>
              </a:rPr>
              <a:t>Wellness and health promotion (can it be measured?)</a:t>
            </a:r>
          </a:p>
        </p:txBody>
      </p:sp>
    </p:spTree>
    <p:extLst>
      <p:ext uri="{BB962C8B-B14F-4D97-AF65-F5344CB8AC3E}">
        <p14:creationId xmlns:p14="http://schemas.microsoft.com/office/powerpoint/2010/main" val="424965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Benefits and Cost Effectiveness</a:t>
            </a:r>
            <a:endParaRPr lang="en-US" dirty="0"/>
          </a:p>
        </p:txBody>
      </p:sp>
      <p:sp>
        <p:nvSpPr>
          <p:cNvPr id="3" name="Content Placeholder 2"/>
          <p:cNvSpPr>
            <a:spLocks noGrp="1"/>
          </p:cNvSpPr>
          <p:nvPr>
            <p:ph idx="1"/>
          </p:nvPr>
        </p:nvSpPr>
        <p:spPr/>
        <p:txBody>
          <a:bodyPr/>
          <a:lstStyle/>
          <a:p>
            <a:r>
              <a:rPr lang="en-US" b="1" dirty="0" smtClean="0">
                <a:solidFill>
                  <a:schemeClr val="tx2"/>
                </a:solidFill>
              </a:rPr>
              <a:t>Both provide information on whether the benefits of an intervention are worth the costs. </a:t>
            </a:r>
          </a:p>
          <a:p>
            <a:endParaRPr lang="en-US" b="1" dirty="0">
              <a:solidFill>
                <a:schemeClr val="tx2"/>
              </a:solidFill>
            </a:endParaRPr>
          </a:p>
          <a:p>
            <a:r>
              <a:rPr lang="en-US" b="1" dirty="0" smtClean="0">
                <a:solidFill>
                  <a:schemeClr val="tx2"/>
                </a:solidFill>
              </a:rPr>
              <a:t>Cost Benefit Analysis (CBA)</a:t>
            </a:r>
          </a:p>
          <a:p>
            <a:pPr lvl="1"/>
            <a:r>
              <a:rPr lang="en-US" b="1" dirty="0" smtClean="0">
                <a:solidFill>
                  <a:schemeClr val="tx2"/>
                </a:solidFill>
              </a:rPr>
              <a:t>All outcomes (benefits) have a dollar value attached to them</a:t>
            </a:r>
          </a:p>
          <a:p>
            <a:pPr lvl="2"/>
            <a:r>
              <a:rPr lang="en-US" b="1" dirty="0" smtClean="0">
                <a:solidFill>
                  <a:schemeClr val="tx2"/>
                </a:solidFill>
              </a:rPr>
              <a:t>A direct comparison with costs is possible (precise conclusions)</a:t>
            </a:r>
          </a:p>
          <a:p>
            <a:pPr lvl="2"/>
            <a:r>
              <a:rPr lang="en-US" b="1" dirty="0" smtClean="0">
                <a:solidFill>
                  <a:schemeClr val="tx2"/>
                </a:solidFill>
              </a:rPr>
              <a:t>A direct comparison with other interventions is possible</a:t>
            </a:r>
          </a:p>
          <a:p>
            <a:pPr lvl="2"/>
            <a:endParaRPr lang="en-US" b="1" dirty="0">
              <a:solidFill>
                <a:schemeClr val="tx2"/>
              </a:solidFill>
            </a:endParaRPr>
          </a:p>
          <a:p>
            <a:pPr lvl="2"/>
            <a:r>
              <a:rPr lang="en-US" b="1" dirty="0" smtClean="0">
                <a:solidFill>
                  <a:schemeClr val="tx2"/>
                </a:solidFill>
              </a:rPr>
              <a:t>If the benefits outweigh the costs, then it is “cost beneficial.” </a:t>
            </a:r>
            <a:endParaRPr lang="en-US" b="1" dirty="0">
              <a:solidFill>
                <a:schemeClr val="tx2"/>
              </a:solidFill>
            </a:endParaRPr>
          </a:p>
        </p:txBody>
      </p:sp>
    </p:spTree>
    <p:extLst>
      <p:ext uri="{BB962C8B-B14F-4D97-AF65-F5344CB8AC3E}">
        <p14:creationId xmlns:p14="http://schemas.microsoft.com/office/powerpoint/2010/main" val="2424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Early Childhood Interventions</a:t>
            </a:r>
            <a:endParaRPr lang="en-US" dirty="0"/>
          </a:p>
        </p:txBody>
      </p:sp>
      <p:sp>
        <p:nvSpPr>
          <p:cNvPr id="3" name="Content Placeholder 2"/>
          <p:cNvSpPr>
            <a:spLocks noGrp="1"/>
          </p:cNvSpPr>
          <p:nvPr>
            <p:ph idx="1"/>
          </p:nvPr>
        </p:nvSpPr>
        <p:spPr/>
        <p:txBody>
          <a:bodyPr/>
          <a:lstStyle/>
          <a:p>
            <a:r>
              <a:rPr lang="en-US" dirty="0" smtClean="0">
                <a:solidFill>
                  <a:schemeClr val="tx2"/>
                </a:solidFill>
              </a:rPr>
              <a:t>Interventions in this age group are probably the longest running (since the 1960s), have the largest government investment, and are the most studied.</a:t>
            </a:r>
          </a:p>
          <a:p>
            <a:endParaRPr lang="en-US" dirty="0">
              <a:solidFill>
                <a:schemeClr val="tx2"/>
              </a:solidFill>
            </a:endParaRPr>
          </a:p>
          <a:p>
            <a:r>
              <a:rPr lang="en-US" b="1" dirty="0" smtClean="0">
                <a:solidFill>
                  <a:schemeClr val="tx2"/>
                </a:solidFill>
              </a:rPr>
              <a:t>Home Visitation (with nurses)</a:t>
            </a:r>
          </a:p>
          <a:p>
            <a:pPr lvl="1"/>
            <a:r>
              <a:rPr lang="en-US" dirty="0" smtClean="0">
                <a:solidFill>
                  <a:schemeClr val="tx2"/>
                </a:solidFill>
              </a:rPr>
              <a:t>Meta-analysis of 50 studies</a:t>
            </a:r>
          </a:p>
          <a:p>
            <a:pPr lvl="1"/>
            <a:r>
              <a:rPr lang="en-US" dirty="0" smtClean="0">
                <a:solidFill>
                  <a:schemeClr val="tx2"/>
                </a:solidFill>
              </a:rPr>
              <a:t>Average cost/benefit = $5000/$11,000</a:t>
            </a:r>
          </a:p>
          <a:p>
            <a:pPr lvl="1"/>
            <a:r>
              <a:rPr lang="en-US" dirty="0" smtClean="0">
                <a:solidFill>
                  <a:schemeClr val="tx2"/>
                </a:solidFill>
              </a:rPr>
              <a:t>Average cost/benefit for highest risk = $7000/$41,000</a:t>
            </a:r>
          </a:p>
          <a:p>
            <a:pPr lvl="1"/>
            <a:endParaRPr lang="en-US" dirty="0">
              <a:solidFill>
                <a:schemeClr val="tx2"/>
              </a:solidFill>
            </a:endParaRPr>
          </a:p>
          <a:p>
            <a:pPr lvl="1"/>
            <a:r>
              <a:rPr lang="en-US" dirty="0" smtClean="0">
                <a:solidFill>
                  <a:schemeClr val="tx2"/>
                </a:solidFill>
              </a:rPr>
              <a:t>Primary savings: Child abuse, Achievement gains, Arrests</a:t>
            </a:r>
          </a:p>
          <a:p>
            <a:pPr lvl="1"/>
            <a:endParaRPr lang="en-US" dirty="0"/>
          </a:p>
        </p:txBody>
      </p:sp>
    </p:spTree>
    <p:extLst>
      <p:ext uri="{BB962C8B-B14F-4D97-AF65-F5344CB8AC3E}">
        <p14:creationId xmlns:p14="http://schemas.microsoft.com/office/powerpoint/2010/main" val="258411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Early Child Education</a:t>
            </a:r>
            <a:endParaRPr lang="en-US" dirty="0"/>
          </a:p>
        </p:txBody>
      </p:sp>
      <p:sp>
        <p:nvSpPr>
          <p:cNvPr id="3" name="Content Placeholder 2"/>
          <p:cNvSpPr>
            <a:spLocks noGrp="1"/>
          </p:cNvSpPr>
          <p:nvPr>
            <p:ph idx="1"/>
          </p:nvPr>
        </p:nvSpPr>
        <p:spPr/>
        <p:txBody>
          <a:bodyPr>
            <a:normAutofit/>
          </a:bodyPr>
          <a:lstStyle/>
          <a:p>
            <a:r>
              <a:rPr lang="en-US" sz="2800" b="1" dirty="0" err="1" smtClean="0">
                <a:solidFill>
                  <a:schemeClr val="tx2"/>
                </a:solidFill>
              </a:rPr>
              <a:t>Metaanalysis</a:t>
            </a:r>
            <a:r>
              <a:rPr lang="en-US" sz="2800" b="1" dirty="0" smtClean="0">
                <a:solidFill>
                  <a:schemeClr val="tx2"/>
                </a:solidFill>
              </a:rPr>
              <a:t> of over 50 studies</a:t>
            </a:r>
          </a:p>
          <a:p>
            <a:r>
              <a:rPr lang="en-US" sz="2800" b="1" dirty="0" smtClean="0">
                <a:solidFill>
                  <a:schemeClr val="tx2"/>
                </a:solidFill>
              </a:rPr>
              <a:t>Cost/benefits = $7000/$17,000</a:t>
            </a:r>
          </a:p>
          <a:p>
            <a:endParaRPr lang="en-US" sz="2800" dirty="0">
              <a:solidFill>
                <a:schemeClr val="tx2"/>
              </a:solidFill>
            </a:endParaRPr>
          </a:p>
          <a:p>
            <a:r>
              <a:rPr lang="en-US" sz="2800" b="1" dirty="0" smtClean="0">
                <a:solidFill>
                  <a:schemeClr val="tx2"/>
                </a:solidFill>
              </a:rPr>
              <a:t>Abecedarian (ages B-5)</a:t>
            </a:r>
          </a:p>
          <a:p>
            <a:pPr lvl="1"/>
            <a:r>
              <a:rPr lang="en-US" sz="2400" dirty="0" smtClean="0">
                <a:solidFill>
                  <a:schemeClr val="tx2"/>
                </a:solidFill>
              </a:rPr>
              <a:t>Cost/benefits = $63,000/$158,000</a:t>
            </a:r>
          </a:p>
          <a:p>
            <a:pPr lvl="1"/>
            <a:r>
              <a:rPr lang="en-US" sz="2400" dirty="0" smtClean="0">
                <a:solidFill>
                  <a:schemeClr val="tx2"/>
                </a:solidFill>
              </a:rPr>
              <a:t>Savings: IQ, education and future earnings, smoking</a:t>
            </a:r>
            <a:endParaRPr lang="en-US" sz="2400" dirty="0">
              <a:solidFill>
                <a:schemeClr val="tx2"/>
              </a:solidFill>
            </a:endParaRPr>
          </a:p>
        </p:txBody>
      </p:sp>
    </p:spTree>
    <p:extLst>
      <p:ext uri="{BB962C8B-B14F-4D97-AF65-F5344CB8AC3E}">
        <p14:creationId xmlns:p14="http://schemas.microsoft.com/office/powerpoint/2010/main" val="208706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Early Child Education</a:t>
            </a:r>
            <a:endParaRPr lang="en-US" dirty="0"/>
          </a:p>
        </p:txBody>
      </p:sp>
      <p:sp>
        <p:nvSpPr>
          <p:cNvPr id="3" name="Content Placeholder 2"/>
          <p:cNvSpPr>
            <a:spLocks noGrp="1"/>
          </p:cNvSpPr>
          <p:nvPr>
            <p:ph idx="1"/>
          </p:nvPr>
        </p:nvSpPr>
        <p:spPr/>
        <p:txBody>
          <a:bodyPr>
            <a:normAutofit/>
          </a:bodyPr>
          <a:lstStyle/>
          <a:p>
            <a:r>
              <a:rPr lang="en-US" sz="2800" b="1" dirty="0" smtClean="0">
                <a:solidFill>
                  <a:schemeClr val="tx2"/>
                </a:solidFill>
              </a:rPr>
              <a:t>Perry Preschool Study</a:t>
            </a:r>
            <a:r>
              <a:rPr lang="en-US" sz="2800" dirty="0">
                <a:solidFill>
                  <a:schemeClr val="tx2"/>
                </a:solidFill>
              </a:rPr>
              <a:t> </a:t>
            </a:r>
            <a:r>
              <a:rPr lang="en-US" sz="2800" dirty="0" smtClean="0">
                <a:solidFill>
                  <a:schemeClr val="tx2"/>
                </a:solidFill>
              </a:rPr>
              <a:t>(1-2 years intensive)</a:t>
            </a:r>
          </a:p>
          <a:p>
            <a:pPr lvl="1"/>
            <a:r>
              <a:rPr lang="en-US" dirty="0" smtClean="0">
                <a:solidFill>
                  <a:schemeClr val="tx2"/>
                </a:solidFill>
              </a:rPr>
              <a:t>Costs/benefits = $15,000/$240,000</a:t>
            </a:r>
          </a:p>
          <a:p>
            <a:pPr lvl="1"/>
            <a:r>
              <a:rPr lang="en-US" dirty="0" smtClean="0">
                <a:solidFill>
                  <a:schemeClr val="tx2"/>
                </a:solidFill>
              </a:rPr>
              <a:t>Savings: crime, welfare, special education, school dropout, smoking</a:t>
            </a:r>
          </a:p>
          <a:p>
            <a:endParaRPr lang="en-US" sz="2800" dirty="0">
              <a:solidFill>
                <a:schemeClr val="tx2"/>
              </a:solidFill>
            </a:endParaRPr>
          </a:p>
          <a:p>
            <a:r>
              <a:rPr lang="en-US" sz="2800" b="1" dirty="0" smtClean="0">
                <a:solidFill>
                  <a:schemeClr val="tx2"/>
                </a:solidFill>
              </a:rPr>
              <a:t>Head Start</a:t>
            </a:r>
          </a:p>
          <a:p>
            <a:pPr lvl="1"/>
            <a:r>
              <a:rPr lang="en-US" sz="2400" dirty="0" smtClean="0">
                <a:solidFill>
                  <a:schemeClr val="tx2"/>
                </a:solidFill>
              </a:rPr>
              <a:t>Cost/benefits = $9,000/not reported but average academic gains suggest they do save money</a:t>
            </a:r>
          </a:p>
        </p:txBody>
      </p:sp>
    </p:spTree>
    <p:extLst>
      <p:ext uri="{BB962C8B-B14F-4D97-AF65-F5344CB8AC3E}">
        <p14:creationId xmlns:p14="http://schemas.microsoft.com/office/powerpoint/2010/main" val="152286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Uncertainty of Long-Term Benefits</a:t>
            </a:r>
            <a:endParaRPr lang="en-US" dirty="0"/>
          </a:p>
        </p:txBody>
      </p:sp>
      <p:sp>
        <p:nvSpPr>
          <p:cNvPr id="3" name="Content Placeholder 2"/>
          <p:cNvSpPr>
            <a:spLocks noGrp="1"/>
          </p:cNvSpPr>
          <p:nvPr>
            <p:ph idx="1"/>
          </p:nvPr>
        </p:nvSpPr>
        <p:spPr/>
        <p:txBody>
          <a:bodyPr/>
          <a:lstStyle/>
          <a:p>
            <a:endParaRPr lang="en-US" dirty="0" smtClean="0"/>
          </a:p>
          <a:p>
            <a:r>
              <a:rPr lang="en-US" b="1" dirty="0" smtClean="0">
                <a:solidFill>
                  <a:schemeClr val="tx2"/>
                </a:solidFill>
              </a:rPr>
              <a:t>Samples are usually not tracked for very long so benefits are estimated.</a:t>
            </a:r>
          </a:p>
          <a:p>
            <a:r>
              <a:rPr lang="en-US" b="1" dirty="0" smtClean="0">
                <a:solidFill>
                  <a:schemeClr val="tx2"/>
                </a:solidFill>
              </a:rPr>
              <a:t>Benefits are often based on modest sample sizes</a:t>
            </a:r>
            <a:r>
              <a:rPr lang="en-US" dirty="0" smtClean="0">
                <a:solidFill>
                  <a:schemeClr val="tx2"/>
                </a:solidFill>
              </a:rPr>
              <a:t>.</a:t>
            </a:r>
          </a:p>
          <a:p>
            <a:r>
              <a:rPr lang="en-US" b="1" dirty="0" smtClean="0">
                <a:solidFill>
                  <a:schemeClr val="tx2"/>
                </a:solidFill>
              </a:rPr>
              <a:t>MEBs are often not actually measured</a:t>
            </a:r>
            <a:r>
              <a:rPr lang="en-US" dirty="0" smtClean="0">
                <a:solidFill>
                  <a:schemeClr val="tx2"/>
                </a:solidFill>
              </a:rPr>
              <a:t>. </a:t>
            </a:r>
          </a:p>
          <a:p>
            <a:r>
              <a:rPr lang="en-US" b="1" dirty="0" smtClean="0">
                <a:solidFill>
                  <a:schemeClr val="tx2"/>
                </a:solidFill>
              </a:rPr>
              <a:t>Costs of implementing the intervention are often not included </a:t>
            </a:r>
            <a:r>
              <a:rPr lang="en-US" dirty="0" smtClean="0">
                <a:solidFill>
                  <a:schemeClr val="tx2"/>
                </a:solidFill>
              </a:rPr>
              <a:t>(e.g., teachers time on intervention and away from curriculum)</a:t>
            </a:r>
          </a:p>
          <a:p>
            <a:r>
              <a:rPr lang="en-US" b="1" dirty="0" smtClean="0">
                <a:solidFill>
                  <a:schemeClr val="tx2"/>
                </a:solidFill>
              </a:rPr>
              <a:t>Suffering cannot easily be measured</a:t>
            </a:r>
            <a:r>
              <a:rPr lang="en-US" dirty="0" smtClean="0">
                <a:solidFill>
                  <a:schemeClr val="tx2"/>
                </a:solidFill>
              </a:rPr>
              <a:t>. </a:t>
            </a:r>
            <a:endParaRPr lang="en-US" dirty="0">
              <a:solidFill>
                <a:schemeClr val="tx2"/>
              </a:solidFill>
            </a:endParaRPr>
          </a:p>
        </p:txBody>
      </p:sp>
    </p:spTree>
    <p:extLst>
      <p:ext uri="{BB962C8B-B14F-4D97-AF65-F5344CB8AC3E}">
        <p14:creationId xmlns:p14="http://schemas.microsoft.com/office/powerpoint/2010/main" val="155614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0</TotalTime>
  <Words>1898</Words>
  <Application>Microsoft Office PowerPoint</Application>
  <PresentationFormat>Custom</PresentationFormat>
  <Paragraphs>285</Paragraphs>
  <Slides>30</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Euphemia</vt:lpstr>
      <vt:lpstr>Serenity 16x9</vt:lpstr>
      <vt:lpstr>Benefits and Costs of Social Intervention</vt:lpstr>
      <vt:lpstr>Learning Objectives</vt:lpstr>
      <vt:lpstr>Mental Disorders are Expensive</vt:lpstr>
      <vt:lpstr>Important Questions</vt:lpstr>
      <vt:lpstr>Cost Benefits and Cost Effectiveness</vt:lpstr>
      <vt:lpstr>Examples: Early Childhood Interventions</vt:lpstr>
      <vt:lpstr>Examples: Early Child Education</vt:lpstr>
      <vt:lpstr>Examples: Early Child Education</vt:lpstr>
      <vt:lpstr>The Uncertainty of Long-Term Benefits</vt:lpstr>
      <vt:lpstr>Cost Benefits and Cost Effectiveness</vt:lpstr>
      <vt:lpstr>Quality Adjusted Life years (QALYs)</vt:lpstr>
      <vt:lpstr>Measuring QALYs</vt:lpstr>
      <vt:lpstr>Health Utilities</vt:lpstr>
      <vt:lpstr>Computing a QALY</vt:lpstr>
      <vt:lpstr>Sample Health State Valuations</vt:lpstr>
      <vt:lpstr>Calculating QALYs: Key Formula 1</vt:lpstr>
      <vt:lpstr>Calculating QALYs: Key Formula 2</vt:lpstr>
      <vt:lpstr>Let’s Do a Problem</vt:lpstr>
      <vt:lpstr>Start with Formula 1</vt:lpstr>
      <vt:lpstr>Compute Costs for the Numerator in Formula 2</vt:lpstr>
      <vt:lpstr>Plug in all the numbers for the CUR</vt:lpstr>
      <vt:lpstr>Let’s Do a Problem</vt:lpstr>
      <vt:lpstr>Plug in all the numbers for the CUR</vt:lpstr>
      <vt:lpstr>QALYs vs. DALYs</vt:lpstr>
      <vt:lpstr>Whether QALY or DALY,  It’s still Difficult to Measure Morbidity</vt:lpstr>
      <vt:lpstr>Resource Costs</vt:lpstr>
      <vt:lpstr>Productivity</vt:lpstr>
      <vt:lpstr>Use of Services</vt:lpstr>
      <vt:lpstr>Estimates</vt:lpstr>
      <vt:lpstr>Learning Objectives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2015-09-26T12:38:28Z</dcterms:created>
  <dcterms:modified xsi:type="dcterms:W3CDTF">2015-10-08T12:28:43Z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