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2" r:id="rId3"/>
    <p:sldId id="257" r:id="rId4"/>
    <p:sldId id="261" r:id="rId5"/>
    <p:sldId id="258" r:id="rId6"/>
    <p:sldId id="259" r:id="rId7"/>
    <p:sldId id="262" r:id="rId8"/>
    <p:sldId id="260" r:id="rId9"/>
    <p:sldId id="264" r:id="rId10"/>
    <p:sldId id="265" r:id="rId11"/>
    <p:sldId id="263" r:id="rId12"/>
    <p:sldId id="269" r:id="rId13"/>
    <p:sldId id="270" r:id="rId14"/>
    <p:sldId id="267" r:id="rId15"/>
    <p:sldId id="266" r:id="rId16"/>
    <p:sldId id="268"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dirty="0"/>
              <a:t>9/29/2015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dirty="0"/>
              <a:t>9/29/2015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dirty="0"/>
              <a:t>9/29/2015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dirty="0"/>
              <a:t>9/29/2015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6F077B-A50F-4D64-8574-E2D6A98A5553}" type="datetimeFigureOut">
              <a:rPr lang="en-US" dirty="0"/>
              <a:t>9/29/2015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dirty="0"/>
              <a:t>9/29/2015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dirty="0"/>
              <a:t>9/29/2015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dirty="0"/>
              <a:t>9/29/2015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dirty="0"/>
              <a:t>9/29/2015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dirty="0"/>
              <a:t>9/29/2015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B747F8-9654-4282-85D2-65F41AAE7A75}" type="datetimeFigureOut">
              <a:rPr lang="en-US" dirty="0"/>
              <a:t>9/29/2015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dirty="0"/>
              <a:t>9/29/2015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g6LY3zNQyF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Methodology</a:t>
            </a:r>
            <a:endParaRPr lang="en-US" dirty="0"/>
          </a:p>
        </p:txBody>
      </p:sp>
      <p:sp>
        <p:nvSpPr>
          <p:cNvPr id="3" name="Subtitle 2"/>
          <p:cNvSpPr>
            <a:spLocks noGrp="1"/>
          </p:cNvSpPr>
          <p:nvPr>
            <p:ph type="subTitle" idx="1"/>
          </p:nvPr>
        </p:nvSpPr>
        <p:spPr/>
        <p:txBody>
          <a:bodyPr/>
          <a:lstStyle/>
          <a:p>
            <a:r>
              <a:rPr lang="en-US" dirty="0" smtClean="0"/>
              <a:t>PSY 372: Developmental Psychology &amp; Social intervention</a:t>
            </a:r>
            <a:endParaRPr lang="en-US" dirty="0"/>
          </a:p>
        </p:txBody>
      </p:sp>
    </p:spTree>
    <p:extLst>
      <p:ext uri="{BB962C8B-B14F-4D97-AF65-F5344CB8AC3E}">
        <p14:creationId xmlns:p14="http://schemas.microsoft.com/office/powerpoint/2010/main" val="3988399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“Contamination” or </a:t>
            </a:r>
            <a:br>
              <a:rPr lang="en-US" dirty="0" smtClean="0"/>
            </a:br>
            <a:r>
              <a:rPr lang="en-US" dirty="0" smtClean="0"/>
              <a:t>Cross-Over of Condition</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r>
              <a:rPr lang="en-US" sz="2800" dirty="0" smtClean="0"/>
              <a:t>The treatment group does not get the treatment, so their experience during the intervention may be like the comparison group.</a:t>
            </a:r>
          </a:p>
          <a:p>
            <a:endParaRPr lang="en-US" sz="2800" dirty="0"/>
          </a:p>
          <a:p>
            <a:r>
              <a:rPr lang="en-US" sz="2800" dirty="0" smtClean="0"/>
              <a:t>The comparison group gets the treatment or something like it, </a:t>
            </a:r>
            <a:r>
              <a:rPr lang="en-US" sz="2800" dirty="0"/>
              <a:t>so their experience during the intervention may be like the</a:t>
            </a:r>
            <a:r>
              <a:rPr lang="en-US" sz="2800" dirty="0" smtClean="0"/>
              <a:t> treatment group. </a:t>
            </a:r>
          </a:p>
          <a:p>
            <a:endParaRPr lang="en-US" sz="2800" dirty="0"/>
          </a:p>
          <a:p>
            <a:r>
              <a:rPr lang="en-US" sz="2800" b="1" dirty="0" smtClean="0">
                <a:solidFill>
                  <a:srgbClr val="FFFF00"/>
                </a:solidFill>
              </a:rPr>
              <a:t>What can we do? How shall we analyze the data? </a:t>
            </a:r>
            <a:endParaRPr lang="en-US" sz="2800" b="1" dirty="0">
              <a:solidFill>
                <a:srgbClr val="FFFF00"/>
              </a:solidFill>
            </a:endParaRPr>
          </a:p>
        </p:txBody>
      </p:sp>
    </p:spTree>
    <p:extLst>
      <p:ext uri="{BB962C8B-B14F-4D97-AF65-F5344CB8AC3E}">
        <p14:creationId xmlns:p14="http://schemas.microsoft.com/office/powerpoint/2010/main" val="456161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Intent-to-Treat (ITT): </a:t>
            </a:r>
            <a:br>
              <a:rPr lang="en-US" dirty="0" smtClean="0"/>
            </a:br>
            <a:r>
              <a:rPr lang="en-US" dirty="0" smtClean="0"/>
              <a:t>“Once randomized, always analyzed”</a:t>
            </a:r>
            <a:endParaRPr lang="en-US" dirty="0"/>
          </a:p>
        </p:txBody>
      </p:sp>
      <p:sp>
        <p:nvSpPr>
          <p:cNvPr id="3" name="Content Placeholder 2"/>
          <p:cNvSpPr>
            <a:spLocks noGrp="1"/>
          </p:cNvSpPr>
          <p:nvPr>
            <p:ph idx="1"/>
          </p:nvPr>
        </p:nvSpPr>
        <p:spPr>
          <a:xfrm>
            <a:off x="1097280" y="1531298"/>
            <a:ext cx="10236128" cy="4131734"/>
          </a:xfrm>
        </p:spPr>
        <p:txBody>
          <a:bodyPr>
            <a:noAutofit/>
          </a:bodyPr>
          <a:lstStyle/>
          <a:p>
            <a:endParaRPr lang="en-US" sz="1800" dirty="0" smtClean="0"/>
          </a:p>
          <a:p>
            <a:pPr marL="0" indent="0">
              <a:buNone/>
            </a:pPr>
            <a:r>
              <a:rPr lang="en-US" dirty="0" smtClean="0"/>
              <a:t>Randomized </a:t>
            </a:r>
            <a:r>
              <a:rPr lang="en-US" dirty="0"/>
              <a:t>clinical trials analyzed by the intention-to-treat (ITT) approach provide unbiased comparisons among the treatment groups. Intention to treat analyses are done to avoid the effects of crossover and dropout, which may break the random assignment to the treatment groups in a study. </a:t>
            </a:r>
            <a:endParaRPr lang="en-US" dirty="0" smtClean="0"/>
          </a:p>
          <a:p>
            <a:endParaRPr lang="en-US" b="1" dirty="0"/>
          </a:p>
          <a:p>
            <a:r>
              <a:rPr lang="en-US" sz="2400" b="1" dirty="0" smtClean="0"/>
              <a:t>We assess the outcomes according to the intention to treat all persons in the treatment group and not to treat those in the control or comparison group. </a:t>
            </a:r>
          </a:p>
          <a:p>
            <a:endParaRPr lang="en-US" b="1" dirty="0" smtClean="0"/>
          </a:p>
          <a:p>
            <a:r>
              <a:rPr lang="en-US" u="sng" dirty="0" smtClean="0"/>
              <a:t>Pros</a:t>
            </a:r>
            <a:r>
              <a:rPr lang="en-US" dirty="0" smtClean="0"/>
              <a:t>: ITT </a:t>
            </a:r>
            <a:r>
              <a:rPr lang="en-US" dirty="0"/>
              <a:t>analysis maintains prognostic balance generated from the original random treatment allocation</a:t>
            </a:r>
            <a:r>
              <a:rPr lang="en-US" dirty="0" smtClean="0"/>
              <a:t>.</a:t>
            </a:r>
            <a:endParaRPr lang="en-US" b="1" dirty="0"/>
          </a:p>
          <a:p>
            <a:r>
              <a:rPr lang="en-US" u="sng" dirty="0" smtClean="0"/>
              <a:t>Cons</a:t>
            </a:r>
            <a:r>
              <a:rPr lang="en-US" dirty="0" smtClean="0"/>
              <a:t>: It </a:t>
            </a:r>
            <a:r>
              <a:rPr lang="en-US" dirty="0"/>
              <a:t>ignores noncompliance, protocol deviations, withdrawal, and anything that happens after </a:t>
            </a:r>
            <a:r>
              <a:rPr lang="en-US" dirty="0" smtClean="0"/>
              <a:t>randomization</a:t>
            </a:r>
            <a:r>
              <a:rPr lang="en-US" sz="1800" dirty="0" smtClean="0"/>
              <a:t>.</a:t>
            </a:r>
            <a:endParaRPr lang="en-US" sz="1800" b="1" dirty="0"/>
          </a:p>
        </p:txBody>
      </p:sp>
      <p:sp>
        <p:nvSpPr>
          <p:cNvPr id="4" name="Rectangle 3"/>
          <p:cNvSpPr/>
          <p:nvPr/>
        </p:nvSpPr>
        <p:spPr>
          <a:xfrm>
            <a:off x="161115" y="6386779"/>
            <a:ext cx="5610638" cy="369332"/>
          </a:xfrm>
          <a:prstGeom prst="rect">
            <a:avLst/>
          </a:prstGeom>
        </p:spPr>
        <p:txBody>
          <a:bodyPr wrap="none">
            <a:spAutoFit/>
          </a:bodyPr>
          <a:lstStyle/>
          <a:p>
            <a:r>
              <a:rPr lang="en-US" dirty="0"/>
              <a:t>http://www.ncbi.nlm.nih.gov/pmc/articles/PMC3159210/</a:t>
            </a:r>
          </a:p>
        </p:txBody>
      </p:sp>
    </p:spTree>
    <p:extLst>
      <p:ext uri="{BB962C8B-B14F-4D97-AF65-F5344CB8AC3E}">
        <p14:creationId xmlns:p14="http://schemas.microsoft.com/office/powerpoint/2010/main" val="3794619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differentiates the groups?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87433" y="1890811"/>
            <a:ext cx="3711872" cy="4325759"/>
          </a:xfrm>
        </p:spPr>
      </p:pic>
      <p:sp>
        <p:nvSpPr>
          <p:cNvPr id="5" name="TextBox 4"/>
          <p:cNvSpPr txBox="1"/>
          <p:nvPr/>
        </p:nvSpPr>
        <p:spPr>
          <a:xfrm>
            <a:off x="5988676" y="3361385"/>
            <a:ext cx="4353058" cy="2554545"/>
          </a:xfrm>
          <a:prstGeom prst="rect">
            <a:avLst/>
          </a:prstGeom>
          <a:noFill/>
        </p:spPr>
        <p:txBody>
          <a:bodyPr wrap="square" rtlCol="0">
            <a:spAutoFit/>
          </a:bodyPr>
          <a:lstStyle/>
          <a:p>
            <a:pPr algn="ctr"/>
            <a:r>
              <a:rPr lang="en-US" sz="3200" dirty="0" smtClean="0"/>
              <a:t>If they differ for any reason that may impact the outcome, </a:t>
            </a:r>
          </a:p>
          <a:p>
            <a:pPr algn="ctr"/>
            <a:r>
              <a:rPr lang="en-US" sz="3200" dirty="0" smtClean="0"/>
              <a:t>The results of the study are in question. </a:t>
            </a:r>
            <a:endParaRPr lang="en-US" sz="3200" dirty="0"/>
          </a:p>
        </p:txBody>
      </p:sp>
      <p:sp>
        <p:nvSpPr>
          <p:cNvPr id="6" name="TextBox 5"/>
          <p:cNvSpPr txBox="1"/>
          <p:nvPr/>
        </p:nvSpPr>
        <p:spPr>
          <a:xfrm>
            <a:off x="5909042" y="2009104"/>
            <a:ext cx="4512326" cy="830997"/>
          </a:xfrm>
          <a:prstGeom prst="rect">
            <a:avLst/>
          </a:prstGeom>
          <a:noFill/>
        </p:spPr>
        <p:txBody>
          <a:bodyPr wrap="none" rtlCol="0">
            <a:spAutoFit/>
          </a:bodyPr>
          <a:lstStyle/>
          <a:p>
            <a:pPr algn="ctr"/>
            <a:r>
              <a:rPr lang="en-US" sz="2400" dirty="0" smtClean="0"/>
              <a:t>RCT only ensures the </a:t>
            </a:r>
            <a:r>
              <a:rPr lang="en-US" sz="2400" u="sng" dirty="0" smtClean="0"/>
              <a:t>possibility</a:t>
            </a:r>
            <a:r>
              <a:rPr lang="en-US" sz="2400" dirty="0" smtClean="0"/>
              <a:t> of </a:t>
            </a:r>
          </a:p>
          <a:p>
            <a:pPr algn="ctr"/>
            <a:r>
              <a:rPr lang="en-US" sz="2400" dirty="0" smtClean="0"/>
              <a:t>Equivalent groups at the outset. </a:t>
            </a:r>
            <a:endParaRPr lang="en-US" sz="2400" dirty="0"/>
          </a:p>
        </p:txBody>
      </p:sp>
    </p:spTree>
    <p:extLst>
      <p:ext uri="{BB962C8B-B14F-4D97-AF65-F5344CB8AC3E}">
        <p14:creationId xmlns:p14="http://schemas.microsoft.com/office/powerpoint/2010/main" val="2509070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likely to be non-adherent? </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5744" y="2167468"/>
            <a:ext cx="2857500" cy="3810000"/>
          </a:xfrm>
          <a:prstGeom prst="rect">
            <a:avLst/>
          </a:prstGeom>
        </p:spPr>
      </p:pic>
      <p:sp>
        <p:nvSpPr>
          <p:cNvPr id="6" name="TextBox 5"/>
          <p:cNvSpPr txBox="1"/>
          <p:nvPr/>
        </p:nvSpPr>
        <p:spPr>
          <a:xfrm>
            <a:off x="6091707" y="2586354"/>
            <a:ext cx="3593205" cy="2677656"/>
          </a:xfrm>
          <a:prstGeom prst="rect">
            <a:avLst/>
          </a:prstGeom>
          <a:noFill/>
        </p:spPr>
        <p:txBody>
          <a:bodyPr wrap="square" rtlCol="0">
            <a:spAutoFit/>
          </a:bodyPr>
          <a:lstStyle/>
          <a:p>
            <a:pPr algn="ctr"/>
            <a:r>
              <a:rPr lang="en-US" sz="2800" dirty="0" smtClean="0"/>
              <a:t>Those at the highest risk for the disorder</a:t>
            </a:r>
          </a:p>
          <a:p>
            <a:pPr algn="ctr"/>
            <a:r>
              <a:rPr lang="en-US" sz="2800" dirty="0"/>
              <a:t>m</a:t>
            </a:r>
            <a:r>
              <a:rPr lang="en-US" sz="2800" dirty="0" smtClean="0"/>
              <a:t>ay also be the most difficult to recruit</a:t>
            </a:r>
          </a:p>
          <a:p>
            <a:pPr algn="ctr"/>
            <a:r>
              <a:rPr lang="en-US" sz="2800" dirty="0"/>
              <a:t>a</a:t>
            </a:r>
            <a:r>
              <a:rPr lang="en-US" sz="2800" dirty="0" smtClean="0"/>
              <a:t>nd retain in intervention research. </a:t>
            </a:r>
          </a:p>
        </p:txBody>
      </p:sp>
    </p:spTree>
    <p:extLst>
      <p:ext uri="{BB962C8B-B14F-4D97-AF65-F5344CB8AC3E}">
        <p14:creationId xmlns:p14="http://schemas.microsoft.com/office/powerpoint/2010/main" val="400073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Alternatives to ITT analysis:</a:t>
            </a:r>
            <a:br>
              <a:rPr lang="en-US" dirty="0" smtClean="0"/>
            </a:br>
            <a:r>
              <a:rPr lang="en-US" dirty="0" smtClean="0"/>
              <a:t>These “break” the random assignment</a:t>
            </a:r>
            <a:endParaRPr lang="en-US" dirty="0"/>
          </a:p>
        </p:txBody>
      </p:sp>
      <p:sp>
        <p:nvSpPr>
          <p:cNvPr id="3" name="Content Placeholder 2"/>
          <p:cNvSpPr>
            <a:spLocks noGrp="1"/>
          </p:cNvSpPr>
          <p:nvPr>
            <p:ph idx="1"/>
          </p:nvPr>
        </p:nvSpPr>
        <p:spPr/>
        <p:txBody>
          <a:bodyPr/>
          <a:lstStyle/>
          <a:p>
            <a:endParaRPr lang="en-US" dirty="0" smtClean="0"/>
          </a:p>
          <a:p>
            <a:r>
              <a:rPr lang="en-US" sz="2800" dirty="0" smtClean="0"/>
              <a:t>(1) </a:t>
            </a:r>
            <a:r>
              <a:rPr lang="en-US" sz="2800" u="sng" dirty="0" smtClean="0"/>
              <a:t>Only compare “pure” cases</a:t>
            </a:r>
            <a:r>
              <a:rPr lang="en-US" sz="2800" dirty="0" smtClean="0"/>
              <a:t>. For example, those who received the full treatment as intended vs. those who received no known, comparable treatment. </a:t>
            </a:r>
          </a:p>
          <a:p>
            <a:endParaRPr lang="en-US" sz="2800" dirty="0"/>
          </a:p>
          <a:p>
            <a:r>
              <a:rPr lang="en-US" sz="2800" dirty="0" smtClean="0"/>
              <a:t>(2) </a:t>
            </a:r>
            <a:r>
              <a:rPr lang="en-US" sz="2800" u="sng" dirty="0" smtClean="0"/>
              <a:t>Assess dosage</a:t>
            </a:r>
            <a:r>
              <a:rPr lang="en-US" sz="2800" dirty="0" smtClean="0"/>
              <a:t>. Systematically compare those that received differing amounts of the treatment to those </a:t>
            </a:r>
            <a:r>
              <a:rPr lang="en-US" sz="2800" dirty="0"/>
              <a:t>who </a:t>
            </a:r>
            <a:r>
              <a:rPr lang="en-US" sz="2800" dirty="0" smtClean="0"/>
              <a:t>received </a:t>
            </a:r>
            <a:r>
              <a:rPr lang="en-US" sz="2800" dirty="0"/>
              <a:t>no known, comparable </a:t>
            </a:r>
            <a:r>
              <a:rPr lang="en-US" sz="2800" dirty="0" smtClean="0"/>
              <a:t>treatment.</a:t>
            </a:r>
            <a:endParaRPr lang="en-US" sz="2800" dirty="0"/>
          </a:p>
        </p:txBody>
      </p:sp>
    </p:spTree>
    <p:extLst>
      <p:ext uri="{BB962C8B-B14F-4D97-AF65-F5344CB8AC3E}">
        <p14:creationId xmlns:p14="http://schemas.microsoft.com/office/powerpoint/2010/main" val="15349270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endParaRPr lang="en-US" dirty="0" smtClean="0"/>
          </a:p>
          <a:p>
            <a:pPr algn="ctr"/>
            <a:r>
              <a:rPr lang="en-US" sz="2400" b="1" dirty="0" smtClean="0"/>
              <a:t>Other uses for random assignment in intervention research….</a:t>
            </a:r>
          </a:p>
          <a:p>
            <a:pPr algn="ctr"/>
            <a:endParaRPr lang="en-US" sz="2400" b="1" dirty="0"/>
          </a:p>
          <a:p>
            <a:pPr algn="ctr"/>
            <a:r>
              <a:rPr lang="en-US" sz="2400" b="1" dirty="0" smtClean="0"/>
              <a:t>Read pp. 273-274</a:t>
            </a:r>
          </a:p>
          <a:p>
            <a:pPr algn="ctr"/>
            <a:endParaRPr lang="en-US" sz="2400" b="1" dirty="0"/>
          </a:p>
          <a:p>
            <a:pPr algn="ctr"/>
            <a:r>
              <a:rPr lang="en-US" sz="2400" b="1" dirty="0" smtClean="0"/>
              <a:t>For each of the six uses, develop an example to share with the class. </a:t>
            </a:r>
          </a:p>
          <a:p>
            <a:endParaRPr lang="en-US" dirty="0"/>
          </a:p>
          <a:p>
            <a:endParaRPr lang="en-US" dirty="0"/>
          </a:p>
        </p:txBody>
      </p:sp>
    </p:spTree>
    <p:extLst>
      <p:ext uri="{BB962C8B-B14F-4D97-AF65-F5344CB8AC3E}">
        <p14:creationId xmlns:p14="http://schemas.microsoft.com/office/powerpoint/2010/main" val="1500353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Limitations of RCTs</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2800" b="1" dirty="0" smtClean="0"/>
              <a:t>Community / Participant Concerns</a:t>
            </a:r>
          </a:p>
          <a:p>
            <a:r>
              <a:rPr lang="en-US" sz="2800" dirty="0" smtClean="0"/>
              <a:t>(1) Distrust of researchers</a:t>
            </a:r>
          </a:p>
          <a:p>
            <a:pPr lvl="1"/>
            <a:r>
              <a:rPr lang="en-US" sz="2600" dirty="0">
                <a:hlinkClick r:id="rId2"/>
              </a:rPr>
              <a:t>https://</a:t>
            </a:r>
            <a:r>
              <a:rPr lang="en-US" sz="2600" dirty="0" smtClean="0">
                <a:hlinkClick r:id="rId2"/>
              </a:rPr>
              <a:t>www.youtube.com/watch?v=g6LY3zNQyFE</a:t>
            </a:r>
            <a:endParaRPr lang="en-US" sz="2600" dirty="0" smtClean="0"/>
          </a:p>
          <a:p>
            <a:r>
              <a:rPr lang="en-US" sz="3000" dirty="0" smtClean="0"/>
              <a:t>(2) Belief that RCT (random chance) is not fair</a:t>
            </a:r>
          </a:p>
          <a:p>
            <a:r>
              <a:rPr lang="en-US" sz="2800" dirty="0" smtClean="0"/>
              <a:t>(3) Intervention does not match with community values</a:t>
            </a:r>
          </a:p>
          <a:p>
            <a:r>
              <a:rPr lang="en-US" sz="2800" dirty="0" smtClean="0"/>
              <a:t>(4) Fear of being “treated” or viewed as in need of help (stigma)</a:t>
            </a:r>
          </a:p>
          <a:p>
            <a:r>
              <a:rPr lang="en-US" sz="2800" dirty="0" smtClean="0"/>
              <a:t>(5) </a:t>
            </a:r>
            <a:r>
              <a:rPr lang="en-US" sz="2800" dirty="0"/>
              <a:t>Not wanting to show cause and effect</a:t>
            </a:r>
          </a:p>
          <a:p>
            <a:endParaRPr lang="en-US" dirty="0"/>
          </a:p>
        </p:txBody>
      </p:sp>
    </p:spTree>
    <p:extLst>
      <p:ext uri="{BB962C8B-B14F-4D97-AF65-F5344CB8AC3E}">
        <p14:creationId xmlns:p14="http://schemas.microsoft.com/office/powerpoint/2010/main" val="2449581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Limits of RCTs</a:t>
            </a:r>
            <a:endParaRPr lang="en-US" dirty="0"/>
          </a:p>
        </p:txBody>
      </p:sp>
      <p:sp>
        <p:nvSpPr>
          <p:cNvPr id="3" name="Content Placeholder 2"/>
          <p:cNvSpPr>
            <a:spLocks noGrp="1"/>
          </p:cNvSpPr>
          <p:nvPr>
            <p:ph idx="1"/>
          </p:nvPr>
        </p:nvSpPr>
        <p:spPr/>
        <p:txBody>
          <a:bodyPr>
            <a:noAutofit/>
          </a:bodyPr>
          <a:lstStyle/>
          <a:p>
            <a:endParaRPr lang="en-US" sz="2400" dirty="0" smtClean="0"/>
          </a:p>
          <a:p>
            <a:pPr>
              <a:buFont typeface="Wingdings" panose="05000000000000000000" pitchFamily="2" charset="2"/>
              <a:buChar char="Ø"/>
            </a:pPr>
            <a:r>
              <a:rPr lang="en-US" sz="2400" dirty="0"/>
              <a:t> </a:t>
            </a:r>
            <a:r>
              <a:rPr lang="en-US" sz="2400" dirty="0" smtClean="0"/>
              <a:t>RCT at the individual level is often not possible</a:t>
            </a:r>
          </a:p>
          <a:p>
            <a:pPr lvl="1">
              <a:buFont typeface="Wingdings" panose="05000000000000000000" pitchFamily="2" charset="2"/>
              <a:buChar char="Ø"/>
            </a:pPr>
            <a:r>
              <a:rPr lang="en-US" sz="2000" dirty="0"/>
              <a:t> </a:t>
            </a:r>
            <a:r>
              <a:rPr lang="en-US" sz="2000" dirty="0" smtClean="0"/>
              <a:t>When assignment is at an aggregate level (class, school, neighborhood) very large samples are needed</a:t>
            </a:r>
            <a:endParaRPr lang="en-US" sz="2000" dirty="0"/>
          </a:p>
          <a:p>
            <a:pPr>
              <a:buFont typeface="Wingdings" panose="05000000000000000000" pitchFamily="2" charset="2"/>
              <a:buChar char="Ø"/>
            </a:pPr>
            <a:r>
              <a:rPr lang="en-US" sz="2400" dirty="0" smtClean="0"/>
              <a:t> Self-selection</a:t>
            </a:r>
          </a:p>
          <a:p>
            <a:pPr lvl="1">
              <a:buFont typeface="Wingdings" panose="05000000000000000000" pitchFamily="2" charset="2"/>
              <a:buChar char="Ø"/>
            </a:pPr>
            <a:r>
              <a:rPr lang="en-US" sz="2000" dirty="0"/>
              <a:t> </a:t>
            </a:r>
            <a:r>
              <a:rPr lang="en-US" sz="2000" dirty="0" smtClean="0"/>
              <a:t>Those who would be randomized assigned may be unrepresentative of the population</a:t>
            </a:r>
            <a:endParaRPr lang="en-US" sz="2400" dirty="0"/>
          </a:p>
          <a:p>
            <a:pPr>
              <a:buFont typeface="Wingdings" panose="05000000000000000000" pitchFamily="2" charset="2"/>
              <a:buChar char="Ø"/>
            </a:pPr>
            <a:r>
              <a:rPr lang="en-US" sz="2400" dirty="0" smtClean="0"/>
              <a:t> Long-term outcomes take a long time to happen</a:t>
            </a:r>
          </a:p>
          <a:p>
            <a:pPr lvl="1">
              <a:buFont typeface="Wingdings" panose="05000000000000000000" pitchFamily="2" charset="2"/>
              <a:buChar char="Ø"/>
            </a:pPr>
            <a:r>
              <a:rPr lang="en-US" sz="2000" dirty="0"/>
              <a:t> </a:t>
            </a:r>
            <a:r>
              <a:rPr lang="en-US" sz="2000" dirty="0" smtClean="0"/>
              <a:t>Short-term findings may be misleading</a:t>
            </a:r>
            <a:endParaRPr lang="en-US" sz="2000" dirty="0"/>
          </a:p>
          <a:p>
            <a:pPr>
              <a:buFont typeface="Wingdings" panose="05000000000000000000" pitchFamily="2" charset="2"/>
              <a:buChar char="Ø"/>
            </a:pPr>
            <a:r>
              <a:rPr lang="en-US" sz="2400" dirty="0" smtClean="0"/>
              <a:t> If it’s a multi-component intervention, RCT won’t necessarily tell you what worked</a:t>
            </a:r>
          </a:p>
        </p:txBody>
      </p:sp>
    </p:spTree>
    <p:extLst>
      <p:ext uri="{BB962C8B-B14F-4D97-AF65-F5344CB8AC3E}">
        <p14:creationId xmlns:p14="http://schemas.microsoft.com/office/powerpoint/2010/main" val="3204355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1097280" y="1884370"/>
            <a:ext cx="9257334" cy="4023360"/>
          </a:xfrm>
        </p:spPr>
        <p:txBody>
          <a:bodyPr>
            <a:normAutofit fontScale="92500" lnSpcReduction="20000"/>
          </a:bodyPr>
          <a:lstStyle/>
          <a:p>
            <a:pPr>
              <a:buFont typeface="Wingdings" panose="05000000000000000000" pitchFamily="2" charset="2"/>
              <a:buChar char="Ø"/>
            </a:pPr>
            <a:r>
              <a:rPr lang="en-US" sz="2800" dirty="0">
                <a:solidFill>
                  <a:schemeClr val="tx1"/>
                </a:solidFill>
              </a:rPr>
              <a:t> </a:t>
            </a:r>
            <a:r>
              <a:rPr lang="en-US" sz="2800" dirty="0" smtClean="0">
                <a:solidFill>
                  <a:schemeClr val="tx1"/>
                </a:solidFill>
              </a:rPr>
              <a:t>Indicate what strong methods allows us to do and provide examples of the dangers of not employing them to evaluate social interventions. </a:t>
            </a:r>
          </a:p>
          <a:p>
            <a:pPr>
              <a:buFont typeface="Wingdings" panose="05000000000000000000" pitchFamily="2" charset="2"/>
              <a:buChar char="Ø"/>
            </a:pPr>
            <a:r>
              <a:rPr lang="en-US" sz="2800" dirty="0" smtClean="0">
                <a:solidFill>
                  <a:schemeClr val="tx1"/>
                </a:solidFill>
              </a:rPr>
              <a:t> Be able to describe the two main types of intervention trials and what they are used for. </a:t>
            </a:r>
          </a:p>
          <a:p>
            <a:pPr>
              <a:buFont typeface="Wingdings" panose="05000000000000000000" pitchFamily="2" charset="2"/>
              <a:buChar char="Ø"/>
            </a:pPr>
            <a:r>
              <a:rPr lang="en-US" sz="2800" dirty="0" smtClean="0">
                <a:solidFill>
                  <a:schemeClr val="tx1"/>
                </a:solidFill>
              </a:rPr>
              <a:t> Be able to discuss RCTs, variants to traditional RCTs, and limitations of RCTs?</a:t>
            </a:r>
          </a:p>
          <a:p>
            <a:pPr>
              <a:buFont typeface="Wingdings" panose="05000000000000000000" pitchFamily="2" charset="2"/>
              <a:buChar char="Ø"/>
            </a:pPr>
            <a:r>
              <a:rPr lang="en-US" sz="2800" dirty="0">
                <a:solidFill>
                  <a:schemeClr val="tx1"/>
                </a:solidFill>
              </a:rPr>
              <a:t> </a:t>
            </a:r>
            <a:r>
              <a:rPr lang="en-US" sz="2800" dirty="0" smtClean="0">
                <a:solidFill>
                  <a:schemeClr val="tx1"/>
                </a:solidFill>
              </a:rPr>
              <a:t>Discuss common challenges to RCTS including contamination and cross-over of condition.</a:t>
            </a:r>
          </a:p>
          <a:p>
            <a:pPr>
              <a:buFont typeface="Wingdings" panose="05000000000000000000" pitchFamily="2" charset="2"/>
              <a:buChar char="Ø"/>
            </a:pPr>
            <a:r>
              <a:rPr lang="en-US" sz="2800" dirty="0">
                <a:solidFill>
                  <a:schemeClr val="tx1"/>
                </a:solidFill>
              </a:rPr>
              <a:t> </a:t>
            </a:r>
            <a:r>
              <a:rPr lang="en-US" sz="2800" dirty="0" smtClean="0">
                <a:solidFill>
                  <a:schemeClr val="tx1"/>
                </a:solidFill>
              </a:rPr>
              <a:t>Be able to discuss intent-to-treat analysis and some challenges associated with it. </a:t>
            </a:r>
          </a:p>
          <a:p>
            <a:pPr>
              <a:buFont typeface="Wingdings" panose="05000000000000000000" pitchFamily="2" charset="2"/>
              <a:buChar char="Ø"/>
            </a:pPr>
            <a:endParaRPr lang="en-US" dirty="0" smtClean="0">
              <a:solidFill>
                <a:schemeClr val="tx1"/>
              </a:solidFill>
            </a:endParaRPr>
          </a:p>
          <a:p>
            <a:pPr>
              <a:buFont typeface="Wingdings" panose="05000000000000000000" pitchFamily="2" charset="2"/>
              <a:buChar char="Ø"/>
            </a:pPr>
            <a:endParaRPr lang="en-US" dirty="0">
              <a:solidFill>
                <a:schemeClr val="tx1"/>
              </a:solidFill>
            </a:endParaRPr>
          </a:p>
        </p:txBody>
      </p:sp>
    </p:spTree>
    <p:extLst>
      <p:ext uri="{BB962C8B-B14F-4D97-AF65-F5344CB8AC3E}">
        <p14:creationId xmlns:p14="http://schemas.microsoft.com/office/powerpoint/2010/main" val="406118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1097280" y="1884370"/>
            <a:ext cx="9257334" cy="4023360"/>
          </a:xfrm>
        </p:spPr>
        <p:txBody>
          <a:bodyPr>
            <a:normAutofit fontScale="92500" lnSpcReduction="20000"/>
          </a:bodyPr>
          <a:lstStyle/>
          <a:p>
            <a:pPr>
              <a:buFont typeface="Wingdings" panose="05000000000000000000" pitchFamily="2" charset="2"/>
              <a:buChar char="Ø"/>
            </a:pPr>
            <a:r>
              <a:rPr lang="en-US" sz="2800" dirty="0">
                <a:solidFill>
                  <a:schemeClr val="tx1"/>
                </a:solidFill>
              </a:rPr>
              <a:t> </a:t>
            </a:r>
            <a:r>
              <a:rPr lang="en-US" sz="2800" dirty="0" smtClean="0">
                <a:solidFill>
                  <a:schemeClr val="tx1"/>
                </a:solidFill>
              </a:rPr>
              <a:t>Indicate what strong methods allows us to do and provide examples of the dangers of not employing them to evaluate social interventions. </a:t>
            </a:r>
          </a:p>
          <a:p>
            <a:pPr>
              <a:buFont typeface="Wingdings" panose="05000000000000000000" pitchFamily="2" charset="2"/>
              <a:buChar char="Ø"/>
            </a:pPr>
            <a:r>
              <a:rPr lang="en-US" sz="2800" dirty="0" smtClean="0">
                <a:solidFill>
                  <a:schemeClr val="tx1"/>
                </a:solidFill>
              </a:rPr>
              <a:t> Be able to describe the two main types of intervention trials and what they are used for. </a:t>
            </a:r>
          </a:p>
          <a:p>
            <a:pPr>
              <a:buFont typeface="Wingdings" panose="05000000000000000000" pitchFamily="2" charset="2"/>
              <a:buChar char="Ø"/>
            </a:pPr>
            <a:r>
              <a:rPr lang="en-US" sz="2800" dirty="0" smtClean="0">
                <a:solidFill>
                  <a:schemeClr val="tx1"/>
                </a:solidFill>
              </a:rPr>
              <a:t> Be able to discuss RCTs, variants to traditional RCTs, and limitations of RCTs?</a:t>
            </a:r>
          </a:p>
          <a:p>
            <a:pPr>
              <a:buFont typeface="Wingdings" panose="05000000000000000000" pitchFamily="2" charset="2"/>
              <a:buChar char="Ø"/>
            </a:pPr>
            <a:r>
              <a:rPr lang="en-US" sz="2800" dirty="0">
                <a:solidFill>
                  <a:schemeClr val="tx1"/>
                </a:solidFill>
              </a:rPr>
              <a:t> </a:t>
            </a:r>
            <a:r>
              <a:rPr lang="en-US" sz="2800" dirty="0" smtClean="0">
                <a:solidFill>
                  <a:schemeClr val="tx1"/>
                </a:solidFill>
              </a:rPr>
              <a:t>Discuss common challenges to RCTS including contamination and cross-over of condition.</a:t>
            </a:r>
          </a:p>
          <a:p>
            <a:pPr>
              <a:buFont typeface="Wingdings" panose="05000000000000000000" pitchFamily="2" charset="2"/>
              <a:buChar char="Ø"/>
            </a:pPr>
            <a:r>
              <a:rPr lang="en-US" sz="2800" dirty="0">
                <a:solidFill>
                  <a:schemeClr val="tx1"/>
                </a:solidFill>
              </a:rPr>
              <a:t> </a:t>
            </a:r>
            <a:r>
              <a:rPr lang="en-US" sz="2800" dirty="0" smtClean="0">
                <a:solidFill>
                  <a:schemeClr val="tx1"/>
                </a:solidFill>
              </a:rPr>
              <a:t>Be able to discuss intent-to-treat analysis and some challenges associated with it. </a:t>
            </a:r>
          </a:p>
          <a:p>
            <a:pPr>
              <a:buFont typeface="Wingdings" panose="05000000000000000000" pitchFamily="2" charset="2"/>
              <a:buChar char="Ø"/>
            </a:pPr>
            <a:endParaRPr lang="en-US" dirty="0" smtClean="0">
              <a:solidFill>
                <a:schemeClr val="tx1"/>
              </a:solidFill>
            </a:endParaRPr>
          </a:p>
          <a:p>
            <a:pPr>
              <a:buFont typeface="Wingdings" panose="05000000000000000000" pitchFamily="2" charset="2"/>
              <a:buChar char="Ø"/>
            </a:pPr>
            <a:endParaRPr lang="en-US" dirty="0">
              <a:solidFill>
                <a:schemeClr val="tx1"/>
              </a:solidFill>
            </a:endParaRPr>
          </a:p>
        </p:txBody>
      </p:sp>
    </p:spTree>
    <p:extLst>
      <p:ext uri="{BB962C8B-B14F-4D97-AF65-F5344CB8AC3E}">
        <p14:creationId xmlns:p14="http://schemas.microsoft.com/office/powerpoint/2010/main" val="805279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Methods Allow Us to Answer…</a:t>
            </a:r>
            <a:endParaRPr lang="en-US" dirty="0"/>
          </a:p>
        </p:txBody>
      </p:sp>
      <p:sp>
        <p:nvSpPr>
          <p:cNvPr id="3" name="Content Placeholder 2"/>
          <p:cNvSpPr>
            <a:spLocks noGrp="1"/>
          </p:cNvSpPr>
          <p:nvPr>
            <p:ph idx="1"/>
          </p:nvPr>
        </p:nvSpPr>
        <p:spPr/>
        <p:txBody>
          <a:bodyPr>
            <a:normAutofit/>
          </a:bodyPr>
          <a:lstStyle/>
          <a:p>
            <a:endParaRPr lang="en-US" sz="2400" dirty="0" smtClean="0"/>
          </a:p>
          <a:p>
            <a:pPr algn="ctr"/>
            <a:endParaRPr lang="en-US" sz="3600" dirty="0"/>
          </a:p>
          <a:p>
            <a:pPr algn="ctr"/>
            <a:r>
              <a:rPr lang="en-US" sz="3600" dirty="0" smtClean="0"/>
              <a:t>Whether an intervention works as intended, for whom, which components, under what conditions, and for how long.</a:t>
            </a:r>
          </a:p>
        </p:txBody>
      </p:sp>
    </p:spTree>
    <p:extLst>
      <p:ext uri="{BB962C8B-B14F-4D97-AF65-F5344CB8AC3E}">
        <p14:creationId xmlns:p14="http://schemas.microsoft.com/office/powerpoint/2010/main" val="17172952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 we Start?</a:t>
            </a:r>
            <a:endParaRPr lang="en-US" dirty="0"/>
          </a:p>
        </p:txBody>
      </p:sp>
      <p:sp>
        <p:nvSpPr>
          <p:cNvPr id="3" name="Content Placeholder 2"/>
          <p:cNvSpPr>
            <a:spLocks noGrp="1"/>
          </p:cNvSpPr>
          <p:nvPr>
            <p:ph idx="1"/>
          </p:nvPr>
        </p:nvSpPr>
        <p:spPr/>
        <p:txBody>
          <a:bodyPr>
            <a:normAutofit lnSpcReduction="10000"/>
          </a:bodyPr>
          <a:lstStyle/>
          <a:p>
            <a:endParaRPr lang="en-US" sz="2400" dirty="0" smtClean="0"/>
          </a:p>
          <a:p>
            <a:pPr>
              <a:buFont typeface="Wingdings" panose="05000000000000000000" pitchFamily="2" charset="2"/>
              <a:buChar char="Ø"/>
            </a:pPr>
            <a:r>
              <a:rPr lang="en-US" sz="2400" dirty="0"/>
              <a:t> </a:t>
            </a:r>
            <a:r>
              <a:rPr lang="en-US" sz="2400" dirty="0" smtClean="0"/>
              <a:t>We often begin with an interest in one or more outcomes</a:t>
            </a:r>
          </a:p>
          <a:p>
            <a:pPr>
              <a:buFont typeface="Wingdings" panose="05000000000000000000" pitchFamily="2" charset="2"/>
              <a:buChar char="Ø"/>
            </a:pPr>
            <a:endParaRPr lang="en-US" sz="2400" dirty="0" smtClean="0"/>
          </a:p>
          <a:p>
            <a:pPr>
              <a:buFont typeface="Wingdings" panose="05000000000000000000" pitchFamily="2" charset="2"/>
              <a:buChar char="Ø"/>
            </a:pPr>
            <a:r>
              <a:rPr lang="en-US" sz="2400" dirty="0"/>
              <a:t> </a:t>
            </a:r>
            <a:r>
              <a:rPr lang="en-US" sz="2400" dirty="0" smtClean="0"/>
              <a:t>We consult or conduct basic research on developmental antecedents and pathways</a:t>
            </a:r>
          </a:p>
          <a:p>
            <a:pPr lvl="1">
              <a:buFont typeface="Wingdings" panose="05000000000000000000" pitchFamily="2" charset="2"/>
              <a:buChar char="Ø"/>
            </a:pPr>
            <a:r>
              <a:rPr lang="en-US" sz="2000" dirty="0"/>
              <a:t> </a:t>
            </a:r>
            <a:r>
              <a:rPr lang="en-US" sz="2000" dirty="0" smtClean="0"/>
              <a:t>Risk, Protective, and </a:t>
            </a:r>
            <a:r>
              <a:rPr lang="en-US" sz="2000" dirty="0" err="1" smtClean="0"/>
              <a:t>Promotive</a:t>
            </a:r>
            <a:r>
              <a:rPr lang="en-US" sz="2000" dirty="0" smtClean="0"/>
              <a:t> Factors</a:t>
            </a:r>
          </a:p>
          <a:p>
            <a:pPr marL="201168" lvl="1" indent="0">
              <a:buNone/>
            </a:pPr>
            <a:endParaRPr lang="en-US" sz="2000" dirty="0"/>
          </a:p>
          <a:p>
            <a:pPr>
              <a:buFont typeface="Wingdings" panose="05000000000000000000" pitchFamily="2" charset="2"/>
              <a:buChar char="Ø"/>
            </a:pPr>
            <a:r>
              <a:rPr lang="en-US" sz="2400" dirty="0" smtClean="0"/>
              <a:t> We develop a theory of change</a:t>
            </a:r>
          </a:p>
          <a:p>
            <a:pPr lvl="1">
              <a:buFont typeface="Wingdings" panose="05000000000000000000" pitchFamily="2" charset="2"/>
              <a:buChar char="Ø"/>
            </a:pPr>
            <a:r>
              <a:rPr lang="en-US" sz="2000" dirty="0" smtClean="0"/>
              <a:t> Logic models</a:t>
            </a:r>
          </a:p>
          <a:p>
            <a:pPr lvl="1">
              <a:buFont typeface="Wingdings" panose="05000000000000000000" pitchFamily="2" charset="2"/>
              <a:buChar char="Ø"/>
            </a:pPr>
            <a:r>
              <a:rPr lang="en-US" sz="2000" dirty="0" smtClean="0"/>
              <a:t> Is the theory supported by existing research?</a:t>
            </a:r>
            <a:endParaRPr lang="en-US" sz="2000" dirty="0"/>
          </a:p>
        </p:txBody>
      </p:sp>
    </p:spTree>
    <p:extLst>
      <p:ext uri="{BB962C8B-B14F-4D97-AF65-F5344CB8AC3E}">
        <p14:creationId xmlns:p14="http://schemas.microsoft.com/office/powerpoint/2010/main" val="137287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Trials</a:t>
            </a:r>
            <a:endParaRPr lang="en-US" dirty="0"/>
          </a:p>
        </p:txBody>
      </p:sp>
      <p:sp>
        <p:nvSpPr>
          <p:cNvPr id="3" name="Content Placeholder 2"/>
          <p:cNvSpPr>
            <a:spLocks noGrp="1"/>
          </p:cNvSpPr>
          <p:nvPr>
            <p:ph idx="1"/>
          </p:nvPr>
        </p:nvSpPr>
        <p:spPr/>
        <p:txBody>
          <a:bodyPr>
            <a:noAutofit/>
          </a:bodyPr>
          <a:lstStyle/>
          <a:p>
            <a:endParaRPr lang="en-US" sz="2400" dirty="0" smtClean="0"/>
          </a:p>
          <a:p>
            <a:r>
              <a:rPr lang="en-US" sz="2400" b="1" dirty="0" smtClean="0">
                <a:solidFill>
                  <a:srgbClr val="FFFF00"/>
                </a:solidFill>
              </a:rPr>
              <a:t>Efficacy trial </a:t>
            </a:r>
            <a:r>
              <a:rPr lang="en-US" sz="2400" dirty="0" smtClean="0"/>
              <a:t>– study the impact of an intervention under ideal conditions. </a:t>
            </a:r>
          </a:p>
          <a:p>
            <a:pPr lvl="1">
              <a:buFont typeface="Wingdings" panose="05000000000000000000" pitchFamily="2" charset="2"/>
              <a:buChar char="Ø"/>
            </a:pPr>
            <a:r>
              <a:rPr lang="en-US" sz="2000" dirty="0" smtClean="0"/>
              <a:t>Answers the question, “Can the intervention work?</a:t>
            </a:r>
          </a:p>
          <a:p>
            <a:pPr lvl="1">
              <a:buFont typeface="Wingdings" panose="05000000000000000000" pitchFamily="2" charset="2"/>
              <a:buChar char="Ø"/>
            </a:pPr>
            <a:r>
              <a:rPr lang="en-US" sz="2000" dirty="0" smtClean="0"/>
              <a:t>Usually smaller scale “pilot studies”</a:t>
            </a:r>
          </a:p>
          <a:p>
            <a:pPr lvl="2">
              <a:buFont typeface="Wingdings" panose="05000000000000000000" pitchFamily="2" charset="2"/>
              <a:buChar char="Ø"/>
            </a:pPr>
            <a:r>
              <a:rPr lang="en-US" sz="1600" dirty="0" smtClean="0"/>
              <a:t>Often funded by the research team.</a:t>
            </a:r>
          </a:p>
          <a:p>
            <a:pPr lvl="2">
              <a:buFont typeface="Wingdings" panose="05000000000000000000" pitchFamily="2" charset="2"/>
              <a:buChar char="Ø"/>
            </a:pPr>
            <a:r>
              <a:rPr lang="en-US" sz="1600" dirty="0" smtClean="0"/>
              <a:t>Components are often delivered by the research team. </a:t>
            </a:r>
          </a:p>
          <a:p>
            <a:endParaRPr lang="en-US" sz="2400" dirty="0"/>
          </a:p>
          <a:p>
            <a:r>
              <a:rPr lang="en-US" sz="2400" b="1" dirty="0" smtClean="0">
                <a:solidFill>
                  <a:srgbClr val="FFFF00"/>
                </a:solidFill>
              </a:rPr>
              <a:t>Effectiveness trial </a:t>
            </a:r>
            <a:r>
              <a:rPr lang="en-US" sz="2400" dirty="0" smtClean="0"/>
              <a:t>– study the impact of an intervention under conditions that are likely to occur in the “real world.” </a:t>
            </a:r>
          </a:p>
          <a:p>
            <a:pPr lvl="1">
              <a:buFont typeface="Wingdings" panose="05000000000000000000" pitchFamily="2" charset="2"/>
              <a:buChar char="Ø"/>
            </a:pPr>
            <a:r>
              <a:rPr lang="en-US" sz="2000" dirty="0" smtClean="0"/>
              <a:t>Answers the question, “Does this work in the real world?” </a:t>
            </a:r>
          </a:p>
          <a:p>
            <a:pPr lvl="1">
              <a:buFont typeface="Wingdings" panose="05000000000000000000" pitchFamily="2" charset="2"/>
              <a:buChar char="Ø"/>
            </a:pPr>
            <a:r>
              <a:rPr lang="en-US" sz="2000" dirty="0" smtClean="0"/>
              <a:t>Usually requires a research-community collaboration. </a:t>
            </a:r>
          </a:p>
          <a:p>
            <a:endParaRPr lang="en-US" sz="2400" dirty="0"/>
          </a:p>
        </p:txBody>
      </p:sp>
    </p:spTree>
    <p:extLst>
      <p:ext uri="{BB962C8B-B14F-4D97-AF65-F5344CB8AC3E}">
        <p14:creationId xmlns:p14="http://schemas.microsoft.com/office/powerpoint/2010/main" val="1901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Both Trials May Be RCTs</a:t>
            </a:r>
            <a:endParaRPr lang="en-US" dirty="0"/>
          </a:p>
        </p:txBody>
      </p:sp>
      <p:sp>
        <p:nvSpPr>
          <p:cNvPr id="3" name="Content Placeholder 2"/>
          <p:cNvSpPr>
            <a:spLocks noGrp="1"/>
          </p:cNvSpPr>
          <p:nvPr>
            <p:ph idx="1"/>
          </p:nvPr>
        </p:nvSpPr>
        <p:spPr/>
        <p:txBody>
          <a:bodyPr>
            <a:noAutofit/>
          </a:bodyPr>
          <a:lstStyle/>
          <a:p>
            <a:pPr marL="0" indent="0">
              <a:buNone/>
            </a:pPr>
            <a:endParaRPr lang="en-US" sz="2400" b="1" dirty="0" smtClean="0"/>
          </a:p>
          <a:p>
            <a:pPr marL="0" indent="0">
              <a:buNone/>
            </a:pPr>
            <a:r>
              <a:rPr lang="en-US" sz="2400" b="1" dirty="0" smtClean="0"/>
              <a:t>An </a:t>
            </a:r>
            <a:r>
              <a:rPr lang="en-US" sz="2400" b="1" dirty="0" smtClean="0">
                <a:solidFill>
                  <a:srgbClr val="FFFF00"/>
                </a:solidFill>
              </a:rPr>
              <a:t>RCT (Randomized Controlled Trial)</a:t>
            </a:r>
            <a:r>
              <a:rPr lang="en-US" sz="2400" b="1" dirty="0" smtClean="0"/>
              <a:t> is an experimental study</a:t>
            </a:r>
          </a:p>
          <a:p>
            <a:pPr marL="0" indent="0">
              <a:buNone/>
            </a:pPr>
            <a:endParaRPr lang="en-US" sz="2400" b="1" dirty="0" smtClean="0"/>
          </a:p>
          <a:p>
            <a:pPr lvl="1">
              <a:buFont typeface="Wingdings" panose="05000000000000000000" pitchFamily="2" charset="2"/>
              <a:buChar char="Ø"/>
            </a:pPr>
            <a:r>
              <a:rPr lang="en-US" sz="2000" b="1" dirty="0"/>
              <a:t> </a:t>
            </a:r>
            <a:r>
              <a:rPr lang="en-US" sz="2000" b="1" dirty="0" smtClean="0"/>
              <a:t>Participants are randomly assigned to the intervention (treatment) and one or more comparison groups (control)</a:t>
            </a:r>
          </a:p>
          <a:p>
            <a:pPr lvl="1">
              <a:buFont typeface="Wingdings" panose="05000000000000000000" pitchFamily="2" charset="2"/>
              <a:buChar char="Ø"/>
            </a:pPr>
            <a:endParaRPr lang="en-US" sz="2000" b="1" dirty="0"/>
          </a:p>
          <a:p>
            <a:pPr lvl="1">
              <a:buFont typeface="Wingdings" panose="05000000000000000000" pitchFamily="2" charset="2"/>
              <a:buChar char="Ø"/>
            </a:pPr>
            <a:r>
              <a:rPr lang="en-US" sz="2000" b="1" dirty="0" smtClean="0"/>
              <a:t>Comparison group may also receive a “treatment.” </a:t>
            </a:r>
          </a:p>
          <a:p>
            <a:pPr lvl="2">
              <a:buFont typeface="Wingdings" panose="05000000000000000000" pitchFamily="2" charset="2"/>
              <a:buChar char="Ø"/>
            </a:pPr>
            <a:r>
              <a:rPr lang="en-US" sz="1600" b="1" dirty="0" smtClean="0"/>
              <a:t>Compare different treatments</a:t>
            </a:r>
          </a:p>
          <a:p>
            <a:pPr lvl="2">
              <a:buFont typeface="Wingdings" panose="05000000000000000000" pitchFamily="2" charset="2"/>
              <a:buChar char="Ø"/>
            </a:pPr>
            <a:r>
              <a:rPr lang="en-US" sz="1600" b="1" dirty="0" smtClean="0"/>
              <a:t>Compare different components</a:t>
            </a:r>
          </a:p>
          <a:p>
            <a:pPr lvl="2">
              <a:buFont typeface="Wingdings" panose="05000000000000000000" pitchFamily="2" charset="2"/>
              <a:buChar char="Ø"/>
            </a:pPr>
            <a:r>
              <a:rPr lang="en-US" sz="1600" b="1" dirty="0" smtClean="0"/>
              <a:t>Compare different doses</a:t>
            </a:r>
          </a:p>
          <a:p>
            <a:pPr lvl="1">
              <a:buFont typeface="Wingdings" panose="05000000000000000000" pitchFamily="2" charset="2"/>
              <a:buChar char="Ø"/>
            </a:pPr>
            <a:endParaRPr lang="en-US" sz="2000" b="1" dirty="0"/>
          </a:p>
        </p:txBody>
      </p:sp>
    </p:spTree>
    <p:extLst>
      <p:ext uri="{BB962C8B-B14F-4D97-AF65-F5344CB8AC3E}">
        <p14:creationId xmlns:p14="http://schemas.microsoft.com/office/powerpoint/2010/main" val="2311765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calcmode="lin" valueType="num">
                                      <p:cBhvr additive="base">
                                        <p:cTn id="1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 calcmode="lin" valueType="num">
                                      <p:cBhvr additive="base">
                                        <p:cTn id="2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Variations of RCTs</a:t>
            </a:r>
            <a:endParaRPr lang="en-US" dirty="0"/>
          </a:p>
        </p:txBody>
      </p:sp>
      <p:sp>
        <p:nvSpPr>
          <p:cNvPr id="3" name="Content Placeholder 2"/>
          <p:cNvSpPr>
            <a:spLocks noGrp="1"/>
          </p:cNvSpPr>
          <p:nvPr>
            <p:ph idx="1"/>
          </p:nvPr>
        </p:nvSpPr>
        <p:spPr/>
        <p:txBody>
          <a:bodyPr>
            <a:normAutofit fontScale="92500" lnSpcReduction="10000"/>
          </a:bodyPr>
          <a:lstStyle/>
          <a:p>
            <a:pPr lvl="1">
              <a:buFont typeface="Wingdings" panose="05000000000000000000" pitchFamily="2" charset="2"/>
              <a:buChar char="Ø"/>
            </a:pPr>
            <a:endParaRPr lang="en-US" sz="2000" b="1" dirty="0" smtClean="0"/>
          </a:p>
          <a:p>
            <a:pPr lvl="1">
              <a:buFont typeface="Wingdings" panose="05000000000000000000" pitchFamily="2" charset="2"/>
              <a:buChar char="Ø"/>
            </a:pPr>
            <a:r>
              <a:rPr lang="en-US" sz="2400" b="1" dirty="0" smtClean="0"/>
              <a:t>Waitlist designs</a:t>
            </a:r>
          </a:p>
          <a:p>
            <a:pPr lvl="1">
              <a:buFont typeface="Wingdings" panose="05000000000000000000" pitchFamily="2" charset="2"/>
              <a:buChar char="Ø"/>
            </a:pPr>
            <a:endParaRPr lang="en-US" sz="2400" b="1" dirty="0"/>
          </a:p>
          <a:p>
            <a:pPr lvl="2">
              <a:buFont typeface="Wingdings" panose="05000000000000000000" pitchFamily="2" charset="2"/>
              <a:buChar char="Ø"/>
            </a:pPr>
            <a:r>
              <a:rPr lang="en-US" sz="1800" b="1" dirty="0"/>
              <a:t>The group assigned to the waitlist receives the intervention later. </a:t>
            </a:r>
          </a:p>
          <a:p>
            <a:pPr lvl="2">
              <a:buFont typeface="Wingdings" panose="05000000000000000000" pitchFamily="2" charset="2"/>
              <a:buChar char="Ø"/>
            </a:pPr>
            <a:r>
              <a:rPr lang="en-US" sz="1800" b="1" dirty="0"/>
              <a:t>May help with ethical concerns about withholding treatment. </a:t>
            </a:r>
            <a:endParaRPr lang="en-US" sz="1800" b="1" dirty="0" smtClean="0"/>
          </a:p>
          <a:p>
            <a:pPr lvl="2">
              <a:buFont typeface="Wingdings" panose="05000000000000000000" pitchFamily="2" charset="2"/>
              <a:buChar char="Ø"/>
            </a:pPr>
            <a:endParaRPr lang="en-US" sz="1800" b="1" dirty="0"/>
          </a:p>
          <a:p>
            <a:pPr lvl="1">
              <a:buFont typeface="Wingdings" panose="05000000000000000000" pitchFamily="2" charset="2"/>
              <a:buChar char="Ø"/>
            </a:pPr>
            <a:r>
              <a:rPr lang="en-US" sz="2400" b="1" dirty="0" smtClean="0"/>
              <a:t> Cutoff designs</a:t>
            </a:r>
          </a:p>
          <a:p>
            <a:pPr lvl="1">
              <a:buFont typeface="Wingdings" panose="05000000000000000000" pitchFamily="2" charset="2"/>
              <a:buChar char="Ø"/>
            </a:pPr>
            <a:endParaRPr lang="en-US" sz="2400" b="1" dirty="0"/>
          </a:p>
          <a:p>
            <a:pPr lvl="2">
              <a:buFont typeface="Wingdings" panose="05000000000000000000" pitchFamily="2" charset="2"/>
              <a:buChar char="Ø"/>
            </a:pPr>
            <a:r>
              <a:rPr lang="en-US" sz="1800" b="1" dirty="0" smtClean="0"/>
              <a:t> Age-based cutoffs</a:t>
            </a:r>
          </a:p>
          <a:p>
            <a:pPr lvl="3">
              <a:buFont typeface="Wingdings" panose="05000000000000000000" pitchFamily="2" charset="2"/>
              <a:buChar char="Ø"/>
            </a:pPr>
            <a:r>
              <a:rPr lang="en-US" sz="1800" b="1" dirty="0"/>
              <a:t> </a:t>
            </a:r>
            <a:r>
              <a:rPr lang="en-US" sz="1800" dirty="0" smtClean="0"/>
              <a:t>For kindergarten, </a:t>
            </a:r>
            <a:r>
              <a:rPr lang="en-US" sz="1800" dirty="0"/>
              <a:t>children must reach the compulsory school age of </a:t>
            </a:r>
            <a:r>
              <a:rPr lang="en-US" sz="1800" dirty="0" smtClean="0"/>
              <a:t>five on </a:t>
            </a:r>
            <a:r>
              <a:rPr lang="en-US" sz="1800" dirty="0"/>
              <a:t>or before September 1. </a:t>
            </a:r>
            <a:endParaRPr lang="en-US" sz="1800" dirty="0" smtClean="0"/>
          </a:p>
          <a:p>
            <a:pPr lvl="2">
              <a:buFont typeface="Wingdings" panose="05000000000000000000" pitchFamily="2" charset="2"/>
              <a:buChar char="Ø"/>
            </a:pPr>
            <a:r>
              <a:rPr lang="en-US" sz="1800" b="1" dirty="0" smtClean="0"/>
              <a:t> Due date cutoffs</a:t>
            </a:r>
          </a:p>
          <a:p>
            <a:pPr lvl="3">
              <a:buFont typeface="Wingdings" panose="05000000000000000000" pitchFamily="2" charset="2"/>
              <a:buChar char="Ø"/>
            </a:pPr>
            <a:r>
              <a:rPr lang="en-US" sz="1800" dirty="0"/>
              <a:t> </a:t>
            </a:r>
            <a:r>
              <a:rPr lang="en-US" sz="1800" dirty="0" smtClean="0"/>
              <a:t>Enrollment applications for childcare are accepted until September 1 on first come, first served basis. </a:t>
            </a:r>
            <a:endParaRPr lang="en-US" sz="1800" dirty="0"/>
          </a:p>
          <a:p>
            <a:endParaRPr lang="en-US" dirty="0"/>
          </a:p>
        </p:txBody>
      </p:sp>
    </p:spTree>
    <p:extLst>
      <p:ext uri="{BB962C8B-B14F-4D97-AF65-F5344CB8AC3E}">
        <p14:creationId xmlns:p14="http://schemas.microsoft.com/office/powerpoint/2010/main" val="98049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 calcmode="lin" valueType="num">
                                      <p:cBhvr additive="base">
                                        <p:cTn id="2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RCTs</a:t>
            </a:r>
            <a:endParaRPr lang="en-US" dirty="0"/>
          </a:p>
        </p:txBody>
      </p:sp>
      <p:sp>
        <p:nvSpPr>
          <p:cNvPr id="3" name="Content Placeholder 2"/>
          <p:cNvSpPr>
            <a:spLocks noGrp="1"/>
          </p:cNvSpPr>
          <p:nvPr>
            <p:ph idx="1"/>
          </p:nvPr>
        </p:nvSpPr>
        <p:spPr/>
        <p:txBody>
          <a:bodyPr>
            <a:normAutofit fontScale="77500" lnSpcReduction="20000"/>
          </a:bodyPr>
          <a:lstStyle/>
          <a:p>
            <a:endParaRPr lang="en-US" sz="3500" dirty="0" smtClean="0"/>
          </a:p>
          <a:p>
            <a:r>
              <a:rPr lang="en-US" sz="3500" dirty="0" smtClean="0"/>
              <a:t>Assigning people to a treatment does not mean they will receive it. </a:t>
            </a:r>
          </a:p>
          <a:p>
            <a:endParaRPr lang="en-US" sz="3500" dirty="0"/>
          </a:p>
          <a:p>
            <a:pPr lvl="1"/>
            <a:r>
              <a:rPr lang="en-US" sz="3000" b="1" dirty="0" smtClean="0">
                <a:solidFill>
                  <a:srgbClr val="FFFF00"/>
                </a:solidFill>
              </a:rPr>
              <a:t>Fidelity</a:t>
            </a:r>
            <a:r>
              <a:rPr lang="en-US" sz="3000" dirty="0" smtClean="0"/>
              <a:t> – delivery of the intervention </a:t>
            </a:r>
            <a:r>
              <a:rPr lang="en-US" sz="3000" i="1" dirty="0" smtClean="0"/>
              <a:t>as it was intended</a:t>
            </a:r>
            <a:r>
              <a:rPr lang="en-US" sz="3000" dirty="0" smtClean="0"/>
              <a:t>.</a:t>
            </a:r>
          </a:p>
          <a:p>
            <a:pPr marL="201168" lvl="1" indent="0">
              <a:buNone/>
            </a:pPr>
            <a:r>
              <a:rPr lang="en-US" sz="3000" dirty="0"/>
              <a:t>	</a:t>
            </a:r>
          </a:p>
          <a:p>
            <a:pPr lvl="2"/>
            <a:r>
              <a:rPr lang="en-US" sz="2200" dirty="0" smtClean="0"/>
              <a:t>The intervention is not delivered as it should have been.</a:t>
            </a:r>
          </a:p>
          <a:p>
            <a:pPr lvl="2"/>
            <a:endParaRPr lang="en-US" sz="2200" dirty="0" smtClean="0"/>
          </a:p>
          <a:p>
            <a:pPr lvl="2"/>
            <a:r>
              <a:rPr lang="en-US" sz="2200" dirty="0" smtClean="0"/>
              <a:t>Participants may not fully comply with the treatment as prescribed. </a:t>
            </a:r>
          </a:p>
          <a:p>
            <a:pPr lvl="1"/>
            <a:endParaRPr lang="en-US" sz="3000" dirty="0"/>
          </a:p>
          <a:p>
            <a:pPr lvl="2"/>
            <a:r>
              <a:rPr lang="en-US" sz="2200" dirty="0" smtClean="0"/>
              <a:t>Participants may lose interest or drop out anytime after being assigned to the treatment (attrition). </a:t>
            </a:r>
          </a:p>
          <a:p>
            <a:pPr lvl="3"/>
            <a:r>
              <a:rPr lang="en-US" sz="2200" dirty="0" smtClean="0"/>
              <a:t>Encouragement designs may be embedded in the research.</a:t>
            </a:r>
          </a:p>
          <a:p>
            <a:pPr lvl="1"/>
            <a:endParaRPr lang="en-US" dirty="0"/>
          </a:p>
        </p:txBody>
      </p:sp>
    </p:spTree>
    <p:extLst>
      <p:ext uri="{BB962C8B-B14F-4D97-AF65-F5344CB8AC3E}">
        <p14:creationId xmlns:p14="http://schemas.microsoft.com/office/powerpoint/2010/main" val="1974029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anim calcmode="lin" valueType="num">
                                      <p:cBhvr additive="base">
                                        <p:cTn id="2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to RCTs</a:t>
            </a:r>
            <a:endParaRPr lang="en-US" dirty="0"/>
          </a:p>
        </p:txBody>
      </p:sp>
      <p:sp>
        <p:nvSpPr>
          <p:cNvPr id="3" name="Content Placeholder 2"/>
          <p:cNvSpPr>
            <a:spLocks noGrp="1"/>
          </p:cNvSpPr>
          <p:nvPr>
            <p:ph idx="1"/>
          </p:nvPr>
        </p:nvSpPr>
        <p:spPr/>
        <p:txBody>
          <a:bodyPr>
            <a:normAutofit fontScale="85000" lnSpcReduction="20000"/>
          </a:bodyPr>
          <a:lstStyle/>
          <a:p>
            <a:endParaRPr lang="en-US" sz="3500" dirty="0" smtClean="0"/>
          </a:p>
          <a:p>
            <a:r>
              <a:rPr lang="en-US" sz="3500" dirty="0" smtClean="0"/>
              <a:t>Assigning people to a comparison group does not always mean they will stay in it.</a:t>
            </a:r>
          </a:p>
          <a:p>
            <a:endParaRPr lang="en-US" sz="3500" dirty="0"/>
          </a:p>
          <a:p>
            <a:pPr lvl="2"/>
            <a:r>
              <a:rPr lang="en-US" sz="2900" dirty="0" smtClean="0"/>
              <a:t> The control group always gets something.</a:t>
            </a:r>
          </a:p>
          <a:p>
            <a:pPr lvl="2"/>
            <a:r>
              <a:rPr lang="en-US" sz="3000" dirty="0"/>
              <a:t> </a:t>
            </a:r>
            <a:r>
              <a:rPr lang="en-US" sz="3000" dirty="0" smtClean="0"/>
              <a:t>Humans </a:t>
            </a:r>
            <a:r>
              <a:rPr lang="en-US" sz="3000" dirty="0"/>
              <a:t>are not rats in a </a:t>
            </a:r>
            <a:r>
              <a:rPr lang="en-US" sz="3000" dirty="0" smtClean="0"/>
              <a:t>lab. Children, youth, and families in intervention research are often aware of their research condition. </a:t>
            </a:r>
          </a:p>
          <a:p>
            <a:pPr lvl="2"/>
            <a:r>
              <a:rPr lang="en-US" sz="3000" dirty="0"/>
              <a:t> </a:t>
            </a:r>
            <a:r>
              <a:rPr lang="en-US" sz="3000" dirty="0" smtClean="0"/>
              <a:t>P</a:t>
            </a:r>
            <a:r>
              <a:rPr lang="en-US" sz="2900" dirty="0" smtClean="0"/>
              <a:t>arents are usually motivated  to do everything they can for their children.</a:t>
            </a:r>
          </a:p>
          <a:p>
            <a:pPr lvl="2"/>
            <a:r>
              <a:rPr lang="en-US" sz="2900" dirty="0"/>
              <a:t> </a:t>
            </a:r>
            <a:r>
              <a:rPr lang="en-US" sz="2900" dirty="0" smtClean="0"/>
              <a:t>Being assigned out of treatment can motivate people to find their own treatment that may be as good or better than their intervention. </a:t>
            </a:r>
            <a:endParaRPr lang="en-US" sz="2500" dirty="0"/>
          </a:p>
        </p:txBody>
      </p:sp>
    </p:spTree>
    <p:extLst>
      <p:ext uri="{BB962C8B-B14F-4D97-AF65-F5344CB8AC3E}">
        <p14:creationId xmlns:p14="http://schemas.microsoft.com/office/powerpoint/2010/main" val="1578261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CA72677B-2F8C-4192-8EBE-D360BE3B20F6}"/>
    </a:ext>
  </a:extLst>
</a:theme>
</file>

<file path=docProps/app.xml><?xml version="1.0" encoding="utf-8"?>
<Properties xmlns="http://schemas.openxmlformats.org/officeDocument/2006/extended-properties" xmlns:vt="http://schemas.openxmlformats.org/officeDocument/2006/docPropsVTypes">
  <Template>Retrospect</Template>
  <TotalTime>194</TotalTime>
  <Words>1094</Words>
  <Application>Microsoft Office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Calibri</vt:lpstr>
      <vt:lpstr>Calibri Light</vt:lpstr>
      <vt:lpstr>Wingdings</vt:lpstr>
      <vt:lpstr>Retrospect</vt:lpstr>
      <vt:lpstr>Methodology</vt:lpstr>
      <vt:lpstr>Learning Objectives</vt:lpstr>
      <vt:lpstr>Strong Methods Allow Us to Answer…</vt:lpstr>
      <vt:lpstr>Where do we Start?</vt:lpstr>
      <vt:lpstr>Two Types of Trials</vt:lpstr>
      <vt:lpstr>Both Trials May Be RCTs</vt:lpstr>
      <vt:lpstr>Variations of RCTs</vt:lpstr>
      <vt:lpstr>Challenges to RCTs</vt:lpstr>
      <vt:lpstr>Challenges to RCTs</vt:lpstr>
      <vt:lpstr>“Contamination” or  Cross-Over of Condition</vt:lpstr>
      <vt:lpstr>Intent-to-Treat (ITT):  “Once randomized, always analyzed”</vt:lpstr>
      <vt:lpstr>What differentiates the groups?</vt:lpstr>
      <vt:lpstr>Who is likely to be non-adherent? </vt:lpstr>
      <vt:lpstr>Alternatives to ITT analysis: These “break” the random assignment</vt:lpstr>
      <vt:lpstr>Homework</vt:lpstr>
      <vt:lpstr>Other Limitations of RCTs</vt:lpstr>
      <vt:lpstr>Other Limits of RCTs</vt:lpstr>
      <vt:lpstr>Learning Objectives</vt:lpstr>
    </vt:vector>
  </TitlesOfParts>
  <Company>Elizabethtown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Methodology</dc:title>
  <dc:creator>Mahoney, Joseph L</dc:creator>
  <cp:lastModifiedBy>Mahoney, Joseph L</cp:lastModifiedBy>
  <cp:revision>32</cp:revision>
  <dcterms:created xsi:type="dcterms:W3CDTF">2015-09-12T16:38:07Z</dcterms:created>
  <dcterms:modified xsi:type="dcterms:W3CDTF">2015-09-29T12:27:29Z</dcterms:modified>
</cp:coreProperties>
</file>