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73" r:id="rId7"/>
    <p:sldId id="261" r:id="rId8"/>
    <p:sldId id="262" r:id="rId9"/>
    <p:sldId id="263" r:id="rId10"/>
    <p:sldId id="265" r:id="rId11"/>
    <p:sldId id="271" r:id="rId12"/>
    <p:sldId id="266" r:id="rId13"/>
    <p:sldId id="268" r:id="rId14"/>
    <p:sldId id="269" r:id="rId15"/>
    <p:sldId id="270"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sorterViewPr>
    <p:cViewPr>
      <p:scale>
        <a:sx n="100" d="100"/>
        <a:sy n="100" d="100"/>
      </p:scale>
      <p:origin x="0" y="-37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9/24/2015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9/24/2015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bitsea%20overview.pdf" TargetMode="External"/><Relationship Id="rId2" Type="http://schemas.openxmlformats.org/officeDocument/2006/relationships/hyperlink" Target="Beck%20Inventory/Beck_depression.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bitsea%20overview.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H2009_FINAL%5b1%5d.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The role of </a:t>
            </a:r>
            <a:r>
              <a:rPr lang="en-US" b="1" dirty="0" smtClean="0">
                <a:solidFill>
                  <a:srgbClr val="FFFF00"/>
                </a:solidFill>
              </a:rPr>
              <a:t>screening</a:t>
            </a:r>
            <a:r>
              <a:rPr lang="en-US" b="1" dirty="0" smtClean="0"/>
              <a:t> in prevention</a:t>
            </a:r>
            <a:endParaRPr lang="en-US" b="1" dirty="0"/>
          </a:p>
        </p:txBody>
      </p:sp>
      <p:sp>
        <p:nvSpPr>
          <p:cNvPr id="3" name="Subtitle 2"/>
          <p:cNvSpPr>
            <a:spLocks noGrp="1"/>
          </p:cNvSpPr>
          <p:nvPr>
            <p:ph type="subTitle" idx="1"/>
          </p:nvPr>
        </p:nvSpPr>
        <p:spPr/>
        <p:txBody>
          <a:bodyPr/>
          <a:lstStyle/>
          <a:p>
            <a:r>
              <a:rPr lang="en-US" dirty="0" smtClean="0"/>
              <a:t>PSY 372 </a:t>
            </a:r>
          </a:p>
          <a:p>
            <a:r>
              <a:rPr lang="en-US" dirty="0" smtClean="0"/>
              <a:t>Developmental Psychology and Social Intervention</a:t>
            </a:r>
            <a:endParaRPr lang="en-US" dirty="0"/>
          </a:p>
        </p:txBody>
      </p:sp>
    </p:spTree>
    <p:extLst>
      <p:ext uri="{BB962C8B-B14F-4D97-AF65-F5344CB8AC3E}">
        <p14:creationId xmlns:p14="http://schemas.microsoft.com/office/powerpoint/2010/main" val="1021993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screen?:</a:t>
            </a:r>
            <a:br>
              <a:rPr lang="en-US" dirty="0" smtClean="0"/>
            </a:br>
            <a:r>
              <a:rPr lang="en-US" dirty="0" smtClean="0"/>
              <a:t>guiding criteria</a:t>
            </a:r>
            <a:endParaRPr lang="en-US" dirty="0"/>
          </a:p>
        </p:txBody>
      </p:sp>
      <p:sp>
        <p:nvSpPr>
          <p:cNvPr id="3" name="Content Placeholder 2"/>
          <p:cNvSpPr>
            <a:spLocks noGrp="1"/>
          </p:cNvSpPr>
          <p:nvPr>
            <p:ph idx="1"/>
          </p:nvPr>
        </p:nvSpPr>
        <p:spPr>
          <a:xfrm>
            <a:off x="684212" y="685800"/>
            <a:ext cx="10198436" cy="3615267"/>
          </a:xfrm>
        </p:spPr>
        <p:txBody>
          <a:bodyPr>
            <a:normAutofit/>
          </a:bodyPr>
          <a:lstStyle/>
          <a:p>
            <a:r>
              <a:rPr lang="en-US" sz="3200" dirty="0" smtClean="0"/>
              <a:t>(3) </a:t>
            </a:r>
            <a:r>
              <a:rPr lang="en-US" sz="3200" b="1" dirty="0" smtClean="0"/>
              <a:t>We have an effective intervention for the risk.</a:t>
            </a:r>
          </a:p>
          <a:p>
            <a:pPr lvl="1"/>
            <a:r>
              <a:rPr lang="en-US" sz="2800" dirty="0" smtClean="0"/>
              <a:t>The risks are modifiable.</a:t>
            </a:r>
          </a:p>
          <a:p>
            <a:pPr lvl="1"/>
            <a:r>
              <a:rPr lang="en-US" sz="2800" dirty="0" smtClean="0"/>
              <a:t>The intervention has been effective on the population identified to be at risk. </a:t>
            </a:r>
            <a:endParaRPr lang="en-US" sz="2600" dirty="0"/>
          </a:p>
        </p:txBody>
      </p:sp>
      <p:sp>
        <p:nvSpPr>
          <p:cNvPr id="5" name="TextBox 4"/>
          <p:cNvSpPr txBox="1"/>
          <p:nvPr/>
        </p:nvSpPr>
        <p:spPr>
          <a:xfrm>
            <a:off x="6246252" y="3882994"/>
            <a:ext cx="3985386" cy="1846659"/>
          </a:xfrm>
          <a:prstGeom prst="rect">
            <a:avLst/>
          </a:prstGeom>
          <a:noFill/>
        </p:spPr>
        <p:txBody>
          <a:bodyPr wrap="none" rtlCol="0">
            <a:spAutoFit/>
          </a:bodyPr>
          <a:lstStyle/>
          <a:p>
            <a:r>
              <a:rPr lang="en-US" sz="2400" b="1" u="sng" dirty="0" smtClean="0">
                <a:solidFill>
                  <a:srgbClr val="FFFF00"/>
                </a:solidFill>
              </a:rPr>
              <a:t>Non-Modifiable Risks</a:t>
            </a:r>
          </a:p>
          <a:p>
            <a:r>
              <a:rPr lang="en-US" sz="2400" b="1" dirty="0" smtClean="0">
                <a:solidFill>
                  <a:srgbClr val="FFFF00"/>
                </a:solidFill>
              </a:rPr>
              <a:t>Gender</a:t>
            </a:r>
          </a:p>
          <a:p>
            <a:r>
              <a:rPr lang="en-US" sz="2400" b="1" dirty="0" smtClean="0">
                <a:solidFill>
                  <a:srgbClr val="FFFF00"/>
                </a:solidFill>
              </a:rPr>
              <a:t>First-time College Student</a:t>
            </a:r>
          </a:p>
          <a:p>
            <a:r>
              <a:rPr lang="en-US" sz="2400" b="1" dirty="0" smtClean="0">
                <a:solidFill>
                  <a:srgbClr val="FFFF00"/>
                </a:solidFill>
              </a:rPr>
              <a:t>Class</a:t>
            </a:r>
          </a:p>
          <a:p>
            <a:endParaRPr lang="en-US" dirty="0"/>
          </a:p>
        </p:txBody>
      </p:sp>
    </p:spTree>
    <p:extLst>
      <p:ext uri="{BB962C8B-B14F-4D97-AF65-F5344CB8AC3E}">
        <p14:creationId xmlns:p14="http://schemas.microsoft.com/office/powerpoint/2010/main" val="4217639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screen?:</a:t>
            </a:r>
            <a:br>
              <a:rPr lang="en-US" dirty="0" smtClean="0"/>
            </a:br>
            <a:r>
              <a:rPr lang="en-US" dirty="0" smtClean="0"/>
              <a:t>guiding criteria</a:t>
            </a:r>
            <a:endParaRPr lang="en-US" dirty="0"/>
          </a:p>
        </p:txBody>
      </p:sp>
      <p:sp>
        <p:nvSpPr>
          <p:cNvPr id="3" name="Content Placeholder 2"/>
          <p:cNvSpPr>
            <a:spLocks noGrp="1"/>
          </p:cNvSpPr>
          <p:nvPr>
            <p:ph idx="1"/>
          </p:nvPr>
        </p:nvSpPr>
        <p:spPr>
          <a:xfrm>
            <a:off x="684212" y="685800"/>
            <a:ext cx="9034554" cy="3615267"/>
          </a:xfrm>
        </p:spPr>
        <p:txBody>
          <a:bodyPr>
            <a:normAutofit fontScale="62500" lnSpcReduction="20000"/>
          </a:bodyPr>
          <a:lstStyle/>
          <a:p>
            <a:r>
              <a:rPr lang="en-US" sz="3200" b="1" dirty="0" smtClean="0"/>
              <a:t>(4) We have acceptable and validated screening tools</a:t>
            </a:r>
          </a:p>
          <a:p>
            <a:pPr lvl="1"/>
            <a:r>
              <a:rPr lang="en-US" sz="3000" dirty="0" smtClean="0"/>
              <a:t>Sensitive measures that do not cause (unnecessary labeling)</a:t>
            </a:r>
          </a:p>
          <a:p>
            <a:pPr lvl="2"/>
            <a:r>
              <a:rPr lang="en-US" sz="2800" dirty="0" smtClean="0"/>
              <a:t>High false-positive </a:t>
            </a:r>
            <a:r>
              <a:rPr lang="en-US" sz="2800" dirty="0" smtClean="0">
                <a:sym typeface="Wingdings" panose="05000000000000000000" pitchFamily="2" charset="2"/>
              </a:rPr>
              <a:t> Stigma</a:t>
            </a:r>
          </a:p>
          <a:p>
            <a:pPr lvl="2"/>
            <a:r>
              <a:rPr lang="en-US" sz="2800" dirty="0" smtClean="0">
                <a:sym typeface="Wingdings" panose="05000000000000000000" pitchFamily="2" charset="2"/>
              </a:rPr>
              <a:t>High false-negative  Miss those in need</a:t>
            </a:r>
          </a:p>
          <a:p>
            <a:pPr lvl="2"/>
            <a:endParaRPr lang="en-US" sz="2800" dirty="0">
              <a:sym typeface="Wingdings" panose="05000000000000000000" pitchFamily="2" charset="2"/>
            </a:endParaRPr>
          </a:p>
          <a:p>
            <a:pPr lvl="1"/>
            <a:r>
              <a:rPr lang="en-US" sz="3000" dirty="0" smtClean="0">
                <a:sym typeface="Wingdings" panose="05000000000000000000" pitchFamily="2" charset="2"/>
              </a:rPr>
              <a:t>Need to be culturally relevant</a:t>
            </a:r>
          </a:p>
          <a:p>
            <a:pPr lvl="1"/>
            <a:endParaRPr lang="en-US" sz="3000" dirty="0" smtClean="0">
              <a:sym typeface="Wingdings" panose="05000000000000000000" pitchFamily="2" charset="2"/>
            </a:endParaRPr>
          </a:p>
          <a:p>
            <a:pPr lvl="1"/>
            <a:r>
              <a:rPr lang="en-US" sz="3000" dirty="0" smtClean="0">
                <a:sym typeface="Wingdings" panose="05000000000000000000" pitchFamily="2" charset="2"/>
              </a:rPr>
              <a:t>Examples: </a:t>
            </a:r>
          </a:p>
          <a:p>
            <a:pPr lvl="2"/>
            <a:r>
              <a:rPr lang="en-US" sz="2800" dirty="0" smtClean="0">
                <a:sym typeface="Wingdings" panose="05000000000000000000" pitchFamily="2" charset="2"/>
                <a:hlinkClick r:id="rId2" action="ppaction://hlinkfile"/>
              </a:rPr>
              <a:t>BECK</a:t>
            </a:r>
            <a:endParaRPr lang="en-US" sz="2800" dirty="0" smtClean="0">
              <a:sym typeface="Wingdings" panose="05000000000000000000" pitchFamily="2" charset="2"/>
            </a:endParaRPr>
          </a:p>
          <a:p>
            <a:pPr lvl="2"/>
            <a:r>
              <a:rPr lang="en-US" sz="2800" dirty="0" smtClean="0">
                <a:sym typeface="Wingdings" panose="05000000000000000000" pitchFamily="2" charset="2"/>
              </a:rPr>
              <a:t>ITSEA </a:t>
            </a:r>
            <a:r>
              <a:rPr lang="en-US" sz="2800" dirty="0" smtClean="0">
                <a:sym typeface="Wingdings" panose="05000000000000000000" pitchFamily="2" charset="2"/>
              </a:rPr>
              <a:t>and </a:t>
            </a:r>
            <a:r>
              <a:rPr lang="en-US" sz="2800" dirty="0" smtClean="0">
                <a:sym typeface="Wingdings" panose="05000000000000000000" pitchFamily="2" charset="2"/>
                <a:hlinkClick r:id="rId3" action="ppaction://hlinkfile"/>
              </a:rPr>
              <a:t>BITSEA</a:t>
            </a:r>
            <a:endParaRPr lang="en-US" sz="2800" dirty="0" smtClean="0"/>
          </a:p>
        </p:txBody>
      </p:sp>
    </p:spTree>
    <p:extLst>
      <p:ext uri="{BB962C8B-B14F-4D97-AF65-F5344CB8AC3E}">
        <p14:creationId xmlns:p14="http://schemas.microsoft.com/office/powerpoint/2010/main" val="32105424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screen?:</a:t>
            </a:r>
            <a:br>
              <a:rPr lang="en-US" dirty="0" smtClean="0"/>
            </a:br>
            <a:r>
              <a:rPr lang="en-US" dirty="0" smtClean="0"/>
              <a:t>guiding criteria</a:t>
            </a:r>
            <a:endParaRPr lang="en-US" dirty="0"/>
          </a:p>
        </p:txBody>
      </p:sp>
      <p:sp>
        <p:nvSpPr>
          <p:cNvPr id="3" name="Content Placeholder 2"/>
          <p:cNvSpPr>
            <a:spLocks noGrp="1"/>
          </p:cNvSpPr>
          <p:nvPr>
            <p:ph idx="1"/>
          </p:nvPr>
        </p:nvSpPr>
        <p:spPr>
          <a:xfrm>
            <a:off x="684212" y="685800"/>
            <a:ext cx="9034554" cy="3615267"/>
          </a:xfrm>
        </p:spPr>
        <p:txBody>
          <a:bodyPr>
            <a:normAutofit fontScale="77500" lnSpcReduction="20000"/>
          </a:bodyPr>
          <a:lstStyle/>
          <a:p>
            <a:r>
              <a:rPr lang="en-US" sz="3200" b="1" dirty="0" smtClean="0">
                <a:solidFill>
                  <a:srgbClr val="FFFF00"/>
                </a:solidFill>
              </a:rPr>
              <a:t>Primary Care Screening</a:t>
            </a:r>
          </a:p>
          <a:p>
            <a:pPr lvl="1"/>
            <a:r>
              <a:rPr lang="en-US" sz="3000" dirty="0" smtClean="0"/>
              <a:t>Parental concern is an important indicator.</a:t>
            </a:r>
          </a:p>
          <a:p>
            <a:pPr lvl="1"/>
            <a:r>
              <a:rPr lang="en-US" sz="3000" dirty="0" smtClean="0"/>
              <a:t>Physicians are seldom trained to in prevention screening for MEBs.</a:t>
            </a:r>
          </a:p>
          <a:p>
            <a:pPr lvl="1"/>
            <a:r>
              <a:rPr lang="en-US" sz="3000" dirty="0" smtClean="0"/>
              <a:t>Existing care facilities are not always connected to follow-up services needed. </a:t>
            </a:r>
          </a:p>
          <a:p>
            <a:pPr lvl="2"/>
            <a:r>
              <a:rPr lang="en-US" sz="2800" dirty="0" smtClean="0"/>
              <a:t>Psychiatry, clinical psychology, social work</a:t>
            </a:r>
          </a:p>
          <a:p>
            <a:pPr lvl="1"/>
            <a:r>
              <a:rPr lang="en-US" sz="3000" dirty="0" smtClean="0"/>
              <a:t>Behavioral health screening (mental wellness) is often not covered by insurance. </a:t>
            </a:r>
          </a:p>
        </p:txBody>
      </p:sp>
      <p:sp>
        <p:nvSpPr>
          <p:cNvPr id="4" name="Rectangle 3"/>
          <p:cNvSpPr/>
          <p:nvPr/>
        </p:nvSpPr>
        <p:spPr>
          <a:xfrm>
            <a:off x="5451525" y="4979255"/>
            <a:ext cx="3967753" cy="523220"/>
          </a:xfrm>
          <a:prstGeom prst="rect">
            <a:avLst/>
          </a:prstGeom>
        </p:spPr>
        <p:txBody>
          <a:bodyPr wrap="none">
            <a:spAutoFit/>
          </a:bodyPr>
          <a:lstStyle/>
          <a:p>
            <a:pPr lvl="2"/>
            <a:r>
              <a:rPr lang="en-US" sz="2800" dirty="0">
                <a:solidFill>
                  <a:srgbClr val="FFFF00"/>
                </a:solidFill>
                <a:sym typeface="Wingdings" panose="05000000000000000000" pitchFamily="2" charset="2"/>
              </a:rPr>
              <a:t>ITSEA and </a:t>
            </a:r>
            <a:r>
              <a:rPr lang="en-US" sz="2800" dirty="0">
                <a:solidFill>
                  <a:srgbClr val="FFFF00"/>
                </a:solidFill>
                <a:sym typeface="Wingdings" panose="05000000000000000000" pitchFamily="2" charset="2"/>
                <a:hlinkClick r:id="rId2" action="ppaction://hlinkfile"/>
              </a:rPr>
              <a:t>BITSEA</a:t>
            </a:r>
            <a:endParaRPr lang="en-US" sz="2800" dirty="0">
              <a:solidFill>
                <a:srgbClr val="FFFF00"/>
              </a:solidFill>
            </a:endParaRPr>
          </a:p>
        </p:txBody>
      </p:sp>
    </p:spTree>
    <p:extLst>
      <p:ext uri="{BB962C8B-B14F-4D97-AF65-F5344CB8AC3E}">
        <p14:creationId xmlns:p14="http://schemas.microsoft.com/office/powerpoint/2010/main" val="9830498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screen?:</a:t>
            </a:r>
            <a:br>
              <a:rPr lang="en-US" dirty="0" smtClean="0"/>
            </a:br>
            <a:r>
              <a:rPr lang="en-US" dirty="0" smtClean="0"/>
              <a:t>guiding criteria</a:t>
            </a:r>
            <a:endParaRPr lang="en-US" dirty="0"/>
          </a:p>
        </p:txBody>
      </p:sp>
      <p:sp>
        <p:nvSpPr>
          <p:cNvPr id="3" name="Content Placeholder 2"/>
          <p:cNvSpPr>
            <a:spLocks noGrp="1"/>
          </p:cNvSpPr>
          <p:nvPr>
            <p:ph idx="1"/>
          </p:nvPr>
        </p:nvSpPr>
        <p:spPr>
          <a:xfrm>
            <a:off x="336481" y="549617"/>
            <a:ext cx="11370413" cy="3937715"/>
          </a:xfrm>
        </p:spPr>
        <p:txBody>
          <a:bodyPr>
            <a:normAutofit fontScale="92500" lnSpcReduction="20000"/>
          </a:bodyPr>
          <a:lstStyle/>
          <a:p>
            <a:r>
              <a:rPr lang="en-US" sz="3200" b="1" dirty="0" smtClean="0">
                <a:solidFill>
                  <a:srgbClr val="FFFF00"/>
                </a:solidFill>
              </a:rPr>
              <a:t>Preschool and Day Care Screening</a:t>
            </a:r>
          </a:p>
          <a:p>
            <a:pPr lvl="1"/>
            <a:r>
              <a:rPr lang="en-US" sz="3000" dirty="0" smtClean="0"/>
              <a:t>Identify children at-risk for a lack of school readiness</a:t>
            </a:r>
          </a:p>
          <a:p>
            <a:pPr marL="914400" lvl="2" indent="0">
              <a:buNone/>
            </a:pPr>
            <a:r>
              <a:rPr lang="en-US" sz="2800" dirty="0" smtClean="0"/>
              <a:t>   </a:t>
            </a:r>
            <a:r>
              <a:rPr lang="en-US" sz="2800" u="sng" dirty="0" smtClean="0"/>
              <a:t>Preschool</a:t>
            </a:r>
            <a:r>
              <a:rPr lang="en-US" sz="2800" dirty="0" smtClean="0"/>
              <a:t>               </a:t>
            </a:r>
            <a:r>
              <a:rPr lang="en-US" sz="2800" u="sng" dirty="0" smtClean="0"/>
              <a:t>Childhood</a:t>
            </a:r>
            <a:endParaRPr lang="en-US" sz="2800" dirty="0" smtClean="0"/>
          </a:p>
          <a:p>
            <a:pPr lvl="2"/>
            <a:r>
              <a:rPr lang="en-US" sz="2800" dirty="0" smtClean="0"/>
              <a:t>Irregular eating 	</a:t>
            </a:r>
            <a:r>
              <a:rPr lang="en-US" sz="2800" dirty="0" smtClean="0">
                <a:sym typeface="Wingdings" panose="05000000000000000000" pitchFamily="2" charset="2"/>
              </a:rPr>
              <a:t> </a:t>
            </a:r>
            <a:r>
              <a:rPr lang="en-US" sz="2800" dirty="0" smtClean="0">
                <a:sym typeface="Wingdings" panose="05000000000000000000" pitchFamily="2" charset="2"/>
              </a:rPr>
              <a:t>Behavior </a:t>
            </a:r>
            <a:r>
              <a:rPr lang="en-US" sz="2800" dirty="0" smtClean="0">
                <a:sym typeface="Wingdings" panose="05000000000000000000" pitchFamily="2" charset="2"/>
              </a:rPr>
              <a:t>problems 			(family conflict)</a:t>
            </a:r>
            <a:endParaRPr lang="en-US" sz="2800" dirty="0" smtClean="0">
              <a:sym typeface="Wingdings" panose="05000000000000000000" pitchFamily="2" charset="2"/>
            </a:endParaRPr>
          </a:p>
          <a:p>
            <a:pPr lvl="2"/>
            <a:r>
              <a:rPr lang="en-US" sz="2800" dirty="0" smtClean="0">
                <a:sym typeface="Wingdings" panose="05000000000000000000" pitchFamily="2" charset="2"/>
              </a:rPr>
              <a:t>Chronic illness 		 Depressive </a:t>
            </a:r>
            <a:r>
              <a:rPr lang="en-US" sz="2800" dirty="0" smtClean="0">
                <a:sym typeface="Wingdings" panose="05000000000000000000" pitchFamily="2" charset="2"/>
              </a:rPr>
              <a:t>symptoms 		(maltreatment)</a:t>
            </a:r>
            <a:endParaRPr lang="en-US" sz="2800" dirty="0" smtClean="0">
              <a:sym typeface="Wingdings" panose="05000000000000000000" pitchFamily="2" charset="2"/>
            </a:endParaRPr>
          </a:p>
          <a:p>
            <a:pPr lvl="1"/>
            <a:r>
              <a:rPr lang="en-US" sz="3000" b="1" dirty="0" smtClean="0">
                <a:sym typeface="Wingdings" panose="05000000000000000000" pitchFamily="2" charset="2"/>
                <a:hlinkClick r:id="rId2" action="ppaction://hlinkfile"/>
              </a:rPr>
              <a:t>Head Start </a:t>
            </a:r>
            <a:r>
              <a:rPr lang="en-US" sz="3000" dirty="0" smtClean="0">
                <a:sym typeface="Wingdings" panose="05000000000000000000" pitchFamily="2" charset="2"/>
                <a:hlinkClick r:id="rId2" action="ppaction://hlinkfile"/>
              </a:rPr>
              <a:t>already has mandatory mental health screening for all participants</a:t>
            </a:r>
            <a:endParaRPr lang="en-US" sz="3000" dirty="0" smtClean="0">
              <a:sym typeface="Wingdings" panose="05000000000000000000" pitchFamily="2" charset="2"/>
            </a:endParaRPr>
          </a:p>
          <a:p>
            <a:pPr lvl="1"/>
            <a:r>
              <a:rPr lang="en-US" sz="3000" dirty="0" smtClean="0">
                <a:sym typeface="Wingdings" panose="05000000000000000000" pitchFamily="2" charset="2"/>
              </a:rPr>
              <a:t>Challenges: Cost, Staff Training, Follow-up Services</a:t>
            </a:r>
            <a:endParaRPr lang="en-US" sz="3000" dirty="0" smtClean="0"/>
          </a:p>
        </p:txBody>
      </p:sp>
    </p:spTree>
    <p:extLst>
      <p:ext uri="{BB962C8B-B14F-4D97-AF65-F5344CB8AC3E}">
        <p14:creationId xmlns:p14="http://schemas.microsoft.com/office/powerpoint/2010/main" val="1082618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4794069"/>
            <a:ext cx="8534400" cy="1507067"/>
          </a:xfrm>
        </p:spPr>
        <p:txBody>
          <a:bodyPr/>
          <a:lstStyle/>
          <a:p>
            <a:r>
              <a:rPr lang="en-US" dirty="0" smtClean="0"/>
              <a:t>When to screen?:</a:t>
            </a:r>
            <a:br>
              <a:rPr lang="en-US" dirty="0" smtClean="0"/>
            </a:br>
            <a:r>
              <a:rPr lang="en-US" dirty="0" smtClean="0"/>
              <a:t>guiding criteria</a:t>
            </a:r>
            <a:endParaRPr lang="en-US" dirty="0"/>
          </a:p>
        </p:txBody>
      </p:sp>
      <p:sp>
        <p:nvSpPr>
          <p:cNvPr id="3" name="Content Placeholder 2"/>
          <p:cNvSpPr>
            <a:spLocks noGrp="1"/>
          </p:cNvSpPr>
          <p:nvPr>
            <p:ph idx="1"/>
          </p:nvPr>
        </p:nvSpPr>
        <p:spPr>
          <a:xfrm>
            <a:off x="684211" y="685800"/>
            <a:ext cx="11255240" cy="4108269"/>
          </a:xfrm>
        </p:spPr>
        <p:txBody>
          <a:bodyPr>
            <a:normAutofit fontScale="77500" lnSpcReduction="20000"/>
          </a:bodyPr>
          <a:lstStyle/>
          <a:p>
            <a:r>
              <a:rPr lang="en-US" sz="3200" b="1" dirty="0" smtClean="0"/>
              <a:t>School-Based Screening</a:t>
            </a:r>
          </a:p>
          <a:p>
            <a:pPr lvl="1"/>
            <a:r>
              <a:rPr lang="en-US" sz="3000" dirty="0" smtClean="0"/>
              <a:t>IDEA provides funds for screening</a:t>
            </a:r>
          </a:p>
          <a:p>
            <a:pPr lvl="1"/>
            <a:endParaRPr lang="en-US" sz="3000" dirty="0" smtClean="0"/>
          </a:p>
          <a:p>
            <a:pPr lvl="1"/>
            <a:r>
              <a:rPr lang="en-US" sz="3000" b="1" dirty="0" smtClean="0"/>
              <a:t>Voices of opposition (students, teachers, parents, administrators)</a:t>
            </a:r>
          </a:p>
          <a:p>
            <a:pPr lvl="2"/>
            <a:r>
              <a:rPr lang="en-US" sz="2800" dirty="0" smtClean="0"/>
              <a:t>(1) How will the results be used?</a:t>
            </a:r>
          </a:p>
          <a:p>
            <a:pPr lvl="3"/>
            <a:r>
              <a:rPr lang="en-US" sz="2600" dirty="0" smtClean="0"/>
              <a:t>Stigma, labeling</a:t>
            </a:r>
          </a:p>
          <a:p>
            <a:pPr lvl="3"/>
            <a:r>
              <a:rPr lang="en-US" sz="2600" dirty="0" smtClean="0"/>
              <a:t>What do with the kids that are identified?</a:t>
            </a:r>
          </a:p>
          <a:p>
            <a:pPr lvl="3"/>
            <a:r>
              <a:rPr lang="en-US" sz="2600" dirty="0" smtClean="0"/>
              <a:t>Is the purpose for the screening clearly specified (e.g., reduce bullying)</a:t>
            </a:r>
          </a:p>
          <a:p>
            <a:pPr lvl="2"/>
            <a:r>
              <a:rPr lang="en-US" sz="2800" dirty="0" smtClean="0"/>
              <a:t>(2) It is extra work to screen and report</a:t>
            </a:r>
          </a:p>
          <a:p>
            <a:pPr lvl="2"/>
            <a:r>
              <a:rPr lang="en-US" sz="2800" dirty="0" smtClean="0"/>
              <a:t>(3) Who should be the informant(s)</a:t>
            </a:r>
          </a:p>
        </p:txBody>
      </p:sp>
      <p:sp>
        <p:nvSpPr>
          <p:cNvPr id="4" name="Rectangle 3"/>
          <p:cNvSpPr/>
          <p:nvPr/>
        </p:nvSpPr>
        <p:spPr>
          <a:xfrm>
            <a:off x="515313" y="2377441"/>
            <a:ext cx="11007046" cy="2416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2023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4"/>
                                        </p:tgtEl>
                                        <p:attrNameLst>
                                          <p:attrName>ppt_x</p:attrName>
                                        </p:attrNameLst>
                                      </p:cBhvr>
                                      <p:tavLst>
                                        <p:tav tm="0">
                                          <p:val>
                                            <p:strVal val="ppt_x"/>
                                          </p:val>
                                        </p:tav>
                                        <p:tav tm="100000">
                                          <p:val>
                                            <p:strVal val="ppt_x"/>
                                          </p:val>
                                        </p:tav>
                                      </p:tavLst>
                                    </p:anim>
                                    <p:anim calcmode="lin" valueType="num">
                                      <p:cBhvr additive="base">
                                        <p:cTn id="13" dur="500"/>
                                        <p:tgtEl>
                                          <p:spTgt spid="4"/>
                                        </p:tgtEl>
                                        <p:attrNameLst>
                                          <p:attrName>ppt_y</p:attrName>
                                        </p:attrNameLst>
                                      </p:cBhvr>
                                      <p:tavLst>
                                        <p:tav tm="0">
                                          <p:val>
                                            <p:strVal val="ppt_y"/>
                                          </p:val>
                                        </p:tav>
                                        <p:tav tm="100000">
                                          <p:val>
                                            <p:strVal val="1+ppt_h/2"/>
                                          </p:val>
                                        </p:tav>
                                      </p:tavLst>
                                    </p:anim>
                                    <p:set>
                                      <p:cBhvr>
                                        <p:cTn id="14" dur="1" fill="hold">
                                          <p:stCondLst>
                                            <p:cond delay="499"/>
                                          </p:stCondLst>
                                        </p:cTn>
                                        <p:tgtEl>
                                          <p:spTgt spid="4"/>
                                        </p:tgtEl>
                                        <p:attrNameLst>
                                          <p:attrName>style.visibility</p:attrName>
                                        </p:attrNameLst>
                                      </p:cBhvr>
                                      <p:to>
                                        <p:strVal val="hidden"/>
                                      </p:to>
                                    </p:set>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screen?:</a:t>
            </a:r>
            <a:br>
              <a:rPr lang="en-US" dirty="0" smtClean="0"/>
            </a:br>
            <a:r>
              <a:rPr lang="en-US" dirty="0" smtClean="0"/>
              <a:t>guiding criteria</a:t>
            </a:r>
            <a:endParaRPr lang="en-US" dirty="0"/>
          </a:p>
        </p:txBody>
      </p:sp>
      <p:sp>
        <p:nvSpPr>
          <p:cNvPr id="3" name="Content Placeholder 2"/>
          <p:cNvSpPr>
            <a:spLocks noGrp="1"/>
          </p:cNvSpPr>
          <p:nvPr>
            <p:ph idx="1"/>
          </p:nvPr>
        </p:nvSpPr>
        <p:spPr>
          <a:xfrm>
            <a:off x="684211" y="685800"/>
            <a:ext cx="10001205" cy="3615267"/>
          </a:xfrm>
        </p:spPr>
        <p:txBody>
          <a:bodyPr>
            <a:normAutofit lnSpcReduction="10000"/>
          </a:bodyPr>
          <a:lstStyle/>
          <a:p>
            <a:r>
              <a:rPr lang="en-US" sz="3200" dirty="0" smtClean="0"/>
              <a:t>(5) </a:t>
            </a:r>
            <a:r>
              <a:rPr lang="en-US" sz="3200" b="1" dirty="0" smtClean="0"/>
              <a:t>The screening process should be affordable</a:t>
            </a:r>
          </a:p>
          <a:p>
            <a:pPr lvl="1"/>
            <a:r>
              <a:rPr lang="en-US" sz="3000" b="1" dirty="0" smtClean="0"/>
              <a:t>$</a:t>
            </a:r>
            <a:r>
              <a:rPr lang="en-US" sz="3000" dirty="0" smtClean="0"/>
              <a:t>4-7/month for preschool pediatric screening</a:t>
            </a:r>
          </a:p>
          <a:p>
            <a:endParaRPr lang="en-US" sz="3200" b="1" dirty="0"/>
          </a:p>
          <a:p>
            <a:r>
              <a:rPr lang="en-US" sz="3200" dirty="0" smtClean="0"/>
              <a:t>(6) </a:t>
            </a:r>
            <a:r>
              <a:rPr lang="en-US" sz="3200" b="1" dirty="0" smtClean="0"/>
              <a:t>Screening is done regularly and tracked longitudinally</a:t>
            </a:r>
          </a:p>
          <a:p>
            <a:pPr lvl="1"/>
            <a:r>
              <a:rPr lang="en-US" sz="3000" dirty="0" smtClean="0"/>
              <a:t>Risks change</a:t>
            </a:r>
          </a:p>
        </p:txBody>
      </p:sp>
    </p:spTree>
    <p:extLst>
      <p:ext uri="{BB962C8B-B14F-4D97-AF65-F5344CB8AC3E}">
        <p14:creationId xmlns:p14="http://schemas.microsoft.com/office/powerpoint/2010/main" val="4158331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Learning objectives</a:t>
            </a:r>
            <a:endParaRPr lang="en-US" b="1" i="1" dirty="0"/>
          </a:p>
        </p:txBody>
      </p:sp>
      <p:sp>
        <p:nvSpPr>
          <p:cNvPr id="3" name="Content Placeholder 2"/>
          <p:cNvSpPr>
            <a:spLocks noGrp="1"/>
          </p:cNvSpPr>
          <p:nvPr>
            <p:ph idx="1"/>
          </p:nvPr>
        </p:nvSpPr>
        <p:spPr>
          <a:xfrm>
            <a:off x="684211" y="685800"/>
            <a:ext cx="10157960" cy="3615267"/>
          </a:xfrm>
        </p:spPr>
        <p:txBody>
          <a:bodyPr>
            <a:normAutofit/>
          </a:bodyPr>
          <a:lstStyle/>
          <a:p>
            <a:r>
              <a:rPr lang="en-US" sz="2400" b="1" dirty="0" smtClean="0"/>
              <a:t>1. Understand population/community and indicated screening</a:t>
            </a:r>
          </a:p>
          <a:p>
            <a:endParaRPr lang="en-US" sz="2400" b="1" dirty="0"/>
          </a:p>
          <a:p>
            <a:r>
              <a:rPr lang="en-US" sz="2400" b="1" dirty="0" smtClean="0"/>
              <a:t>2. Discuss pros and cons to screening</a:t>
            </a:r>
          </a:p>
          <a:p>
            <a:endParaRPr lang="en-US" sz="2400" b="1" dirty="0"/>
          </a:p>
          <a:p>
            <a:r>
              <a:rPr lang="en-US" sz="2400" b="1" dirty="0" smtClean="0"/>
              <a:t>3. Be able to describe and give examples of 5 guiding criteria for when to screen</a:t>
            </a:r>
            <a:endParaRPr lang="en-US" sz="2400" b="1" dirty="0"/>
          </a:p>
        </p:txBody>
      </p:sp>
    </p:spTree>
    <p:extLst>
      <p:ext uri="{BB962C8B-B14F-4D97-AF65-F5344CB8AC3E}">
        <p14:creationId xmlns:p14="http://schemas.microsoft.com/office/powerpoint/2010/main" val="887482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Learning objectives</a:t>
            </a:r>
            <a:endParaRPr lang="en-US" b="1" i="1" dirty="0"/>
          </a:p>
        </p:txBody>
      </p:sp>
      <p:sp>
        <p:nvSpPr>
          <p:cNvPr id="3" name="Content Placeholder 2"/>
          <p:cNvSpPr>
            <a:spLocks noGrp="1"/>
          </p:cNvSpPr>
          <p:nvPr>
            <p:ph idx="1"/>
          </p:nvPr>
        </p:nvSpPr>
        <p:spPr>
          <a:xfrm>
            <a:off x="684211" y="685800"/>
            <a:ext cx="10157960" cy="3615267"/>
          </a:xfrm>
        </p:spPr>
        <p:txBody>
          <a:bodyPr>
            <a:normAutofit/>
          </a:bodyPr>
          <a:lstStyle/>
          <a:p>
            <a:r>
              <a:rPr lang="en-US" sz="2400" b="1" dirty="0" smtClean="0"/>
              <a:t>1. Understand population/community and indicated screening</a:t>
            </a:r>
          </a:p>
          <a:p>
            <a:endParaRPr lang="en-US" sz="2400" b="1" dirty="0"/>
          </a:p>
          <a:p>
            <a:r>
              <a:rPr lang="en-US" sz="2400" b="1" dirty="0" smtClean="0"/>
              <a:t>2. Discuss pros and cons to screening</a:t>
            </a:r>
          </a:p>
          <a:p>
            <a:endParaRPr lang="en-US" sz="2400" b="1" dirty="0"/>
          </a:p>
          <a:p>
            <a:r>
              <a:rPr lang="en-US" sz="2400" b="1" dirty="0" smtClean="0"/>
              <a:t>3. Be able to describe and give examples of 5 guiding criteria for when to screen</a:t>
            </a:r>
            <a:endParaRPr lang="en-US" sz="2400" b="1" dirty="0"/>
          </a:p>
        </p:txBody>
      </p:sp>
    </p:spTree>
    <p:extLst>
      <p:ext uri="{BB962C8B-B14F-4D97-AF65-F5344CB8AC3E}">
        <p14:creationId xmlns:p14="http://schemas.microsoft.com/office/powerpoint/2010/main" val="3799952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parts</a:t>
            </a:r>
            <a:endParaRPr lang="en-US" dirty="0"/>
          </a:p>
        </p:txBody>
      </p:sp>
      <p:sp>
        <p:nvSpPr>
          <p:cNvPr id="3" name="Content Placeholder 2"/>
          <p:cNvSpPr>
            <a:spLocks noGrp="1"/>
          </p:cNvSpPr>
          <p:nvPr>
            <p:ph idx="1"/>
          </p:nvPr>
        </p:nvSpPr>
        <p:spPr>
          <a:xfrm>
            <a:off x="684211" y="685800"/>
            <a:ext cx="10623439" cy="4942268"/>
          </a:xfrm>
        </p:spPr>
        <p:txBody>
          <a:bodyPr>
            <a:normAutofit/>
          </a:bodyPr>
          <a:lstStyle/>
          <a:p>
            <a:r>
              <a:rPr lang="en-US" sz="2800" b="1" dirty="0" smtClean="0"/>
              <a:t>(1) Identify relevant risk factors </a:t>
            </a:r>
          </a:p>
          <a:p>
            <a:endParaRPr lang="en-US" sz="2800" b="1" dirty="0"/>
          </a:p>
          <a:p>
            <a:r>
              <a:rPr lang="en-US" sz="2800" b="1" dirty="0" smtClean="0"/>
              <a:t>(2) Identify those at risk (screening, assessment)</a:t>
            </a:r>
          </a:p>
          <a:p>
            <a:endParaRPr lang="en-US" sz="2800" b="1" dirty="0" smtClean="0"/>
          </a:p>
          <a:p>
            <a:r>
              <a:rPr lang="en-US" sz="2800" b="1" dirty="0" smtClean="0"/>
              <a:t>(3) </a:t>
            </a:r>
            <a:r>
              <a:rPr lang="en-US" sz="2800" b="1" dirty="0" smtClean="0"/>
              <a:t>Deliver an intervention to address the risks</a:t>
            </a:r>
            <a:endParaRPr lang="en-US" sz="2800" b="1" dirty="0"/>
          </a:p>
        </p:txBody>
      </p:sp>
    </p:spTree>
    <p:extLst>
      <p:ext uri="{BB962C8B-B14F-4D97-AF65-F5344CB8AC3E}">
        <p14:creationId xmlns:p14="http://schemas.microsoft.com/office/powerpoint/2010/main" val="3494800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screening</a:t>
            </a:r>
            <a:endParaRPr lang="en-US" dirty="0"/>
          </a:p>
        </p:txBody>
      </p:sp>
      <p:sp>
        <p:nvSpPr>
          <p:cNvPr id="3" name="Content Placeholder 2"/>
          <p:cNvSpPr>
            <a:spLocks noGrp="1"/>
          </p:cNvSpPr>
          <p:nvPr>
            <p:ph idx="1"/>
          </p:nvPr>
        </p:nvSpPr>
        <p:spPr>
          <a:xfrm>
            <a:off x="684212" y="685800"/>
            <a:ext cx="9786312" cy="3615267"/>
          </a:xfrm>
        </p:spPr>
        <p:txBody>
          <a:bodyPr/>
          <a:lstStyle/>
          <a:p>
            <a:r>
              <a:rPr lang="en-US" sz="2400" b="1" dirty="0" smtClean="0"/>
              <a:t>Population/Community and Group-Level Prevention Screening</a:t>
            </a:r>
          </a:p>
          <a:p>
            <a:pPr lvl="1"/>
            <a:r>
              <a:rPr lang="en-US" b="1" dirty="0" smtClean="0"/>
              <a:t>Screen for general </a:t>
            </a:r>
            <a:r>
              <a:rPr lang="en-US" b="1" u="sng" dirty="0" smtClean="0"/>
              <a:t>risk exposure</a:t>
            </a:r>
            <a:r>
              <a:rPr lang="en-US" b="1" dirty="0"/>
              <a:t> </a:t>
            </a:r>
            <a:r>
              <a:rPr lang="en-US" b="1" dirty="0" smtClean="0"/>
              <a:t>across many people</a:t>
            </a:r>
          </a:p>
          <a:p>
            <a:pPr lvl="1"/>
            <a:r>
              <a:rPr lang="en-US" b="1" dirty="0" smtClean="0"/>
              <a:t>Risks are often contextual (i.e., family, school, neighborhood)</a:t>
            </a:r>
          </a:p>
          <a:p>
            <a:pPr lvl="1"/>
            <a:r>
              <a:rPr lang="en-US" b="1" dirty="0" smtClean="0"/>
              <a:t>E.g., Screen for maternal depression during a pediatric visit</a:t>
            </a:r>
          </a:p>
          <a:p>
            <a:pPr lvl="1"/>
            <a:r>
              <a:rPr lang="en-US" b="1" dirty="0" smtClean="0"/>
              <a:t>Other examples of risks: poverty, violence, lack of health care, divorce, suicide of classmate</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16471" y="3959432"/>
            <a:ext cx="5204282" cy="2202392"/>
          </a:xfrm>
          <a:prstGeom prst="rect">
            <a:avLst/>
          </a:prstGeom>
        </p:spPr>
      </p:pic>
    </p:spTree>
    <p:extLst>
      <p:ext uri="{BB962C8B-B14F-4D97-AF65-F5344CB8AC3E}">
        <p14:creationId xmlns:p14="http://schemas.microsoft.com/office/powerpoint/2010/main" val="2606786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screening</a:t>
            </a:r>
            <a:endParaRPr lang="en-US" dirty="0"/>
          </a:p>
        </p:txBody>
      </p:sp>
      <p:sp>
        <p:nvSpPr>
          <p:cNvPr id="3" name="Content Placeholder 2"/>
          <p:cNvSpPr>
            <a:spLocks noGrp="1"/>
          </p:cNvSpPr>
          <p:nvPr>
            <p:ph idx="1"/>
          </p:nvPr>
        </p:nvSpPr>
        <p:spPr/>
        <p:txBody>
          <a:bodyPr/>
          <a:lstStyle/>
          <a:p>
            <a:r>
              <a:rPr lang="en-US" sz="2400" b="1" dirty="0" smtClean="0"/>
              <a:t>Indicated Prevention Screening</a:t>
            </a:r>
          </a:p>
          <a:p>
            <a:pPr lvl="1"/>
            <a:r>
              <a:rPr lang="en-US" b="1" dirty="0" smtClean="0"/>
              <a:t>Screen individual characteristics that place one at risk</a:t>
            </a:r>
          </a:p>
          <a:p>
            <a:pPr lvl="1"/>
            <a:r>
              <a:rPr lang="en-US" b="1" dirty="0" smtClean="0"/>
              <a:t>E.g., Which children have shown a sudden drop in grades?</a:t>
            </a:r>
          </a:p>
          <a:p>
            <a:pPr lvl="1"/>
            <a:r>
              <a:rPr lang="en-US" b="1" dirty="0" smtClean="0"/>
              <a:t>Other examples: particular clinical symptoms (e.g., difficulty staying in seat), behavior problems (e.g., getting into fights), or biological/genetic risks (e.g., improper nutrition)</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08621" y="3831591"/>
            <a:ext cx="3874373" cy="2414662"/>
          </a:xfrm>
          <a:prstGeom prst="rect">
            <a:avLst/>
          </a:prstGeom>
        </p:spPr>
      </p:pic>
    </p:spTree>
    <p:extLst>
      <p:ext uri="{BB962C8B-B14F-4D97-AF65-F5344CB8AC3E}">
        <p14:creationId xmlns:p14="http://schemas.microsoft.com/office/powerpoint/2010/main" val="10183680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42338" y="282633"/>
            <a:ext cx="6991059" cy="3186310"/>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84383" y="3812325"/>
            <a:ext cx="7106968" cy="2739256"/>
          </a:xfrm>
          <a:prstGeom prst="rect">
            <a:avLst/>
          </a:prstGeom>
        </p:spPr>
      </p:pic>
    </p:spTree>
    <p:extLst>
      <p:ext uri="{BB962C8B-B14F-4D97-AF65-F5344CB8AC3E}">
        <p14:creationId xmlns:p14="http://schemas.microsoft.com/office/powerpoint/2010/main" val="2440127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this common?</a:t>
            </a:r>
            <a:endParaRPr lang="en-US" dirty="0"/>
          </a:p>
        </p:txBody>
      </p:sp>
      <p:sp>
        <p:nvSpPr>
          <p:cNvPr id="3" name="Content Placeholder 2"/>
          <p:cNvSpPr>
            <a:spLocks noGrp="1"/>
          </p:cNvSpPr>
          <p:nvPr>
            <p:ph idx="1"/>
          </p:nvPr>
        </p:nvSpPr>
        <p:spPr/>
        <p:txBody>
          <a:bodyPr/>
          <a:lstStyle/>
          <a:p>
            <a:endParaRPr lang="en-US" b="1" dirty="0"/>
          </a:p>
          <a:p>
            <a:r>
              <a:rPr lang="en-US" b="1" dirty="0" smtClean="0"/>
              <a:t>As a society we are okay screening every newborn for health risks (e.g., the APGAR test) and letting the state pay for it. But, we are not okay with screening children of any age for MEBs. </a:t>
            </a:r>
          </a:p>
          <a:p>
            <a:endParaRPr lang="en-US" b="1" dirty="0"/>
          </a:p>
          <a:p>
            <a:r>
              <a:rPr lang="en-US" b="1" dirty="0"/>
              <a:t>Do you remember any mental health screenings?</a:t>
            </a:r>
          </a:p>
          <a:p>
            <a:endParaRPr lang="en-US" b="1" dirty="0"/>
          </a:p>
          <a:p>
            <a:r>
              <a:rPr lang="en-US" b="1" dirty="0"/>
              <a:t>Does E-town do any of this? Do you think it should? </a:t>
            </a:r>
          </a:p>
          <a:p>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18612" y="261850"/>
            <a:ext cx="2642830" cy="264283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8612" y="3150427"/>
            <a:ext cx="2629400" cy="3402753"/>
          </a:xfrm>
          <a:prstGeom prst="rect">
            <a:avLst/>
          </a:prstGeom>
        </p:spPr>
      </p:pic>
      <p:sp>
        <p:nvSpPr>
          <p:cNvPr id="9" name="TextBox 8"/>
          <p:cNvSpPr txBox="1"/>
          <p:nvPr/>
        </p:nvSpPr>
        <p:spPr>
          <a:xfrm>
            <a:off x="5439592" y="4244856"/>
            <a:ext cx="3400290" cy="2308324"/>
          </a:xfrm>
          <a:prstGeom prst="rect">
            <a:avLst/>
          </a:prstGeom>
          <a:solidFill>
            <a:schemeClr val="bg1"/>
          </a:solidFill>
          <a:ln w="57150">
            <a:solidFill>
              <a:schemeClr val="tx1"/>
            </a:solidFill>
          </a:ln>
        </p:spPr>
        <p:txBody>
          <a:bodyPr wrap="none" rtlCol="0">
            <a:spAutoFit/>
          </a:bodyPr>
          <a:lstStyle/>
          <a:p>
            <a:pPr algn="ctr"/>
            <a:r>
              <a:rPr lang="en-US" b="1" u="sng" dirty="0" smtClean="0"/>
              <a:t>Some issues</a:t>
            </a:r>
            <a:r>
              <a:rPr lang="en-US" b="1" dirty="0" smtClean="0"/>
              <a:t>:</a:t>
            </a:r>
            <a:endParaRPr lang="en-US" b="1" dirty="0"/>
          </a:p>
          <a:p>
            <a:pPr marL="285750" indent="-285750">
              <a:buFont typeface="Arial" panose="020B0604020202020204" pitchFamily="34" charset="0"/>
              <a:buChar char="•"/>
            </a:pPr>
            <a:r>
              <a:rPr lang="en-US" b="1" dirty="0" smtClean="0"/>
              <a:t>Costs (you are temporary)</a:t>
            </a:r>
            <a:endParaRPr lang="en-US" b="1" dirty="0"/>
          </a:p>
          <a:p>
            <a:pPr marL="285750" indent="-285750">
              <a:buFont typeface="Arial" panose="020B0604020202020204" pitchFamily="34" charset="0"/>
              <a:buChar char="•"/>
            </a:pPr>
            <a:r>
              <a:rPr lang="en-US" b="1" dirty="0" smtClean="0"/>
              <a:t>Beyond the mission </a:t>
            </a:r>
          </a:p>
          <a:p>
            <a:r>
              <a:rPr lang="en-US" b="1" dirty="0"/>
              <a:t> </a:t>
            </a:r>
            <a:r>
              <a:rPr lang="en-US" b="1" dirty="0" smtClean="0"/>
              <a:t>    of higher education</a:t>
            </a:r>
          </a:p>
          <a:p>
            <a:pPr marL="285750" indent="-285750">
              <a:buFont typeface="Arial" panose="020B0604020202020204" pitchFamily="34" charset="0"/>
              <a:buChar char="•"/>
            </a:pPr>
            <a:r>
              <a:rPr lang="en-US" b="1" dirty="0" smtClean="0"/>
              <a:t>Student/parent concern</a:t>
            </a:r>
          </a:p>
          <a:p>
            <a:pPr marL="285750" indent="-285750">
              <a:buFont typeface="Arial" panose="020B0604020202020204" pitchFamily="34" charset="0"/>
              <a:buChar char="•"/>
            </a:pPr>
            <a:r>
              <a:rPr lang="en-US" b="1" dirty="0" smtClean="0"/>
              <a:t>What would a college do</a:t>
            </a:r>
          </a:p>
          <a:p>
            <a:r>
              <a:rPr lang="en-US" b="1" dirty="0" smtClean="0"/>
              <a:t>     with the results?</a:t>
            </a:r>
            <a:endParaRPr lang="en-US" b="1" dirty="0"/>
          </a:p>
          <a:p>
            <a:endParaRPr lang="en-US" b="1" dirty="0"/>
          </a:p>
        </p:txBody>
      </p:sp>
      <p:sp>
        <p:nvSpPr>
          <p:cNvPr id="10" name="Rectangle 9"/>
          <p:cNvSpPr/>
          <p:nvPr/>
        </p:nvSpPr>
        <p:spPr>
          <a:xfrm>
            <a:off x="5439592" y="4244856"/>
            <a:ext cx="3400290" cy="23083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6141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xit" presetSubtype="4" fill="hold" grpId="0" nodeType="clickEffect">
                                  <p:stCondLst>
                                    <p:cond delay="0"/>
                                  </p:stCondLst>
                                  <p:childTnLst>
                                    <p:anim calcmode="lin" valueType="num">
                                      <p:cBhvr additive="base">
                                        <p:cTn id="32" dur="500"/>
                                        <p:tgtEl>
                                          <p:spTgt spid="10"/>
                                        </p:tgtEl>
                                        <p:attrNameLst>
                                          <p:attrName>ppt_x</p:attrName>
                                        </p:attrNameLst>
                                      </p:cBhvr>
                                      <p:tavLst>
                                        <p:tav tm="0">
                                          <p:val>
                                            <p:strVal val="ppt_x"/>
                                          </p:val>
                                        </p:tav>
                                        <p:tav tm="100000">
                                          <p:val>
                                            <p:strVal val="ppt_x"/>
                                          </p:val>
                                        </p:tav>
                                      </p:tavLst>
                                    </p:anim>
                                    <p:anim calcmode="lin" valueType="num">
                                      <p:cBhvr additive="base">
                                        <p:cTn id="33" dur="500"/>
                                        <p:tgtEl>
                                          <p:spTgt spid="10"/>
                                        </p:tgtEl>
                                        <p:attrNameLst>
                                          <p:attrName>ppt_y</p:attrName>
                                        </p:attrNameLst>
                                      </p:cBhvr>
                                      <p:tavLst>
                                        <p:tav tm="0">
                                          <p:val>
                                            <p:strVal val="ppt_y"/>
                                          </p:val>
                                        </p:tav>
                                        <p:tav tm="100000">
                                          <p:val>
                                            <p:strVal val="1+ppt_h/2"/>
                                          </p:val>
                                        </p:tav>
                                      </p:tavLst>
                                    </p:anim>
                                    <p:set>
                                      <p:cBhvr>
                                        <p:cTn id="34" dur="1" fill="hold">
                                          <p:stCondLst>
                                            <p:cond delay="499"/>
                                          </p:stCondLst>
                                        </p:cTn>
                                        <p:tgtEl>
                                          <p:spTgt spid="10"/>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screen?:</a:t>
            </a:r>
            <a:r>
              <a:rPr lang="en-US" dirty="0"/>
              <a:t> </a:t>
            </a:r>
            <a:r>
              <a:rPr lang="en-US" dirty="0" smtClean="0"/>
              <a:t>guiding criteria</a:t>
            </a:r>
            <a:endParaRPr lang="en-US" dirty="0"/>
          </a:p>
        </p:txBody>
      </p:sp>
      <p:sp>
        <p:nvSpPr>
          <p:cNvPr id="3" name="Content Placeholder 2"/>
          <p:cNvSpPr>
            <a:spLocks noGrp="1"/>
          </p:cNvSpPr>
          <p:nvPr>
            <p:ph idx="1"/>
          </p:nvPr>
        </p:nvSpPr>
        <p:spPr/>
        <p:txBody>
          <a:bodyPr>
            <a:normAutofit/>
          </a:bodyPr>
          <a:lstStyle/>
          <a:p>
            <a:r>
              <a:rPr lang="en-US" sz="3200" dirty="0" smtClean="0"/>
              <a:t>(1) </a:t>
            </a:r>
            <a:r>
              <a:rPr lang="en-US" sz="3200" b="1" dirty="0" smtClean="0"/>
              <a:t>The risk should be serious.</a:t>
            </a:r>
          </a:p>
          <a:p>
            <a:pPr lvl="1"/>
            <a:r>
              <a:rPr lang="en-US" sz="2800" dirty="0" smtClean="0"/>
              <a:t>We can screen for everything.</a:t>
            </a:r>
          </a:p>
          <a:p>
            <a:pPr lvl="1"/>
            <a:r>
              <a:rPr lang="en-US" sz="2800" dirty="0" smtClean="0"/>
              <a:t>What is serious may depend.</a:t>
            </a:r>
          </a:p>
          <a:p>
            <a:pPr lvl="2"/>
            <a:r>
              <a:rPr lang="en-US" sz="2600" dirty="0" smtClean="0"/>
              <a:t>Age, Gender, Cultural Background</a:t>
            </a:r>
            <a:endParaRPr lang="en-US" sz="2600" dirty="0"/>
          </a:p>
        </p:txBody>
      </p:sp>
      <p:sp>
        <p:nvSpPr>
          <p:cNvPr id="5" name="TextBox 4"/>
          <p:cNvSpPr txBox="1"/>
          <p:nvPr/>
        </p:nvSpPr>
        <p:spPr>
          <a:xfrm>
            <a:off x="7637171" y="2316707"/>
            <a:ext cx="4413161" cy="1384995"/>
          </a:xfrm>
          <a:prstGeom prst="rect">
            <a:avLst/>
          </a:prstGeom>
          <a:noFill/>
        </p:spPr>
        <p:txBody>
          <a:bodyPr wrap="square" rtlCol="0">
            <a:spAutoFit/>
          </a:bodyPr>
          <a:lstStyle/>
          <a:p>
            <a:pPr algn="ctr"/>
            <a:r>
              <a:rPr lang="en-US" sz="2800" b="1" i="1" dirty="0" smtClean="0">
                <a:solidFill>
                  <a:srgbClr val="FFFF00"/>
                </a:solidFill>
              </a:rPr>
              <a:t>Let’s screen for </a:t>
            </a:r>
          </a:p>
          <a:p>
            <a:pPr algn="ctr"/>
            <a:r>
              <a:rPr lang="en-US" sz="2800" b="1" i="1" dirty="0" smtClean="0">
                <a:solidFill>
                  <a:srgbClr val="FFFF00"/>
                </a:solidFill>
              </a:rPr>
              <a:t>Anxiety and Depression</a:t>
            </a:r>
          </a:p>
          <a:p>
            <a:pPr algn="ctr"/>
            <a:r>
              <a:rPr lang="en-US" sz="2800" b="1" i="1" dirty="0">
                <a:solidFill>
                  <a:srgbClr val="FFFF00"/>
                </a:solidFill>
              </a:rPr>
              <a:t>a</a:t>
            </a:r>
            <a:r>
              <a:rPr lang="en-US" sz="2800" b="1" i="1" dirty="0" smtClean="0">
                <a:solidFill>
                  <a:srgbClr val="FFFF00"/>
                </a:solidFill>
              </a:rPr>
              <a:t>t College.</a:t>
            </a:r>
            <a:endParaRPr lang="en-US" sz="2800" b="1" i="1" dirty="0">
              <a:solidFill>
                <a:srgbClr val="FFFF00"/>
              </a:solidFill>
            </a:endParaRPr>
          </a:p>
        </p:txBody>
      </p:sp>
    </p:spTree>
    <p:extLst>
      <p:ext uri="{BB962C8B-B14F-4D97-AF65-F5344CB8AC3E}">
        <p14:creationId xmlns:p14="http://schemas.microsoft.com/office/powerpoint/2010/main" val="1792973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screen?:</a:t>
            </a:r>
            <a:br>
              <a:rPr lang="en-US" dirty="0" smtClean="0"/>
            </a:br>
            <a:r>
              <a:rPr lang="en-US" dirty="0" smtClean="0"/>
              <a:t>guiding criteria</a:t>
            </a:r>
            <a:endParaRPr lang="en-US" dirty="0"/>
          </a:p>
        </p:txBody>
      </p:sp>
      <p:sp>
        <p:nvSpPr>
          <p:cNvPr id="3" name="Content Placeholder 2"/>
          <p:cNvSpPr>
            <a:spLocks noGrp="1"/>
          </p:cNvSpPr>
          <p:nvPr>
            <p:ph idx="1"/>
          </p:nvPr>
        </p:nvSpPr>
        <p:spPr>
          <a:xfrm>
            <a:off x="684212" y="685800"/>
            <a:ext cx="9258278" cy="3615267"/>
          </a:xfrm>
        </p:spPr>
        <p:txBody>
          <a:bodyPr>
            <a:normAutofit/>
          </a:bodyPr>
          <a:lstStyle/>
          <a:p>
            <a:r>
              <a:rPr lang="en-US" sz="3200" dirty="0" smtClean="0"/>
              <a:t>(2) </a:t>
            </a:r>
            <a:r>
              <a:rPr lang="en-US" sz="3200" b="1" dirty="0" smtClean="0"/>
              <a:t>There are known, identifiable risk factors that precede the disorder.</a:t>
            </a:r>
          </a:p>
          <a:p>
            <a:pPr lvl="1"/>
            <a:r>
              <a:rPr lang="en-US" sz="2800" dirty="0" smtClean="0"/>
              <a:t>Causally related to </a:t>
            </a:r>
            <a:r>
              <a:rPr lang="en-US" sz="2800" dirty="0" smtClean="0"/>
              <a:t>outcomes.</a:t>
            </a:r>
            <a:endParaRPr lang="en-US" sz="2800" dirty="0" smtClean="0"/>
          </a:p>
          <a:p>
            <a:pPr lvl="1"/>
            <a:r>
              <a:rPr lang="en-US" sz="2800" dirty="0" smtClean="0"/>
              <a:t>It is ideal if the timing of risk to outcome is understood even if the origin of the risk is unknown.</a:t>
            </a:r>
            <a:endParaRPr lang="en-US" sz="2600" dirty="0"/>
          </a:p>
        </p:txBody>
      </p:sp>
      <p:sp>
        <p:nvSpPr>
          <p:cNvPr id="5" name="TextBox 4"/>
          <p:cNvSpPr txBox="1"/>
          <p:nvPr/>
        </p:nvSpPr>
        <p:spPr>
          <a:xfrm>
            <a:off x="9051187" y="1623411"/>
            <a:ext cx="2717411" cy="2677656"/>
          </a:xfrm>
          <a:prstGeom prst="rect">
            <a:avLst/>
          </a:prstGeom>
          <a:noFill/>
        </p:spPr>
        <p:txBody>
          <a:bodyPr wrap="none" rtlCol="0">
            <a:spAutoFit/>
          </a:bodyPr>
          <a:lstStyle/>
          <a:p>
            <a:pPr algn="ctr"/>
            <a:r>
              <a:rPr lang="en-US" sz="2400" b="1" dirty="0" smtClean="0">
                <a:solidFill>
                  <a:srgbClr val="FFFF00"/>
                </a:solidFill>
              </a:rPr>
              <a:t>Loss of appetite</a:t>
            </a:r>
          </a:p>
          <a:p>
            <a:pPr algn="ctr"/>
            <a:r>
              <a:rPr lang="en-US" sz="2400" b="1" dirty="0" smtClean="0">
                <a:solidFill>
                  <a:srgbClr val="FFFF00"/>
                </a:solidFill>
              </a:rPr>
              <a:t>Weight gain</a:t>
            </a:r>
          </a:p>
          <a:p>
            <a:pPr algn="ctr"/>
            <a:r>
              <a:rPr lang="en-US" sz="2400" b="1" dirty="0" smtClean="0">
                <a:solidFill>
                  <a:srgbClr val="FFFF00"/>
                </a:solidFill>
              </a:rPr>
              <a:t>Body Satisfaction</a:t>
            </a:r>
          </a:p>
          <a:p>
            <a:pPr algn="ctr"/>
            <a:r>
              <a:rPr lang="en-US" sz="2400" b="1" dirty="0" smtClean="0">
                <a:solidFill>
                  <a:srgbClr val="FFFF00"/>
                </a:solidFill>
              </a:rPr>
              <a:t>Sleep problems</a:t>
            </a:r>
          </a:p>
          <a:p>
            <a:pPr algn="ctr"/>
            <a:r>
              <a:rPr lang="en-US" sz="2400" b="1" dirty="0" smtClean="0">
                <a:solidFill>
                  <a:srgbClr val="FFFF00"/>
                </a:solidFill>
              </a:rPr>
              <a:t>Alone/Loneliness</a:t>
            </a:r>
          </a:p>
          <a:p>
            <a:pPr algn="ctr"/>
            <a:r>
              <a:rPr lang="en-US" sz="2400" b="1" dirty="0">
                <a:solidFill>
                  <a:srgbClr val="FFFF00"/>
                </a:solidFill>
              </a:rPr>
              <a:t>Sadness</a:t>
            </a:r>
          </a:p>
          <a:p>
            <a:pPr algn="ctr"/>
            <a:endParaRPr lang="en-US" sz="2400" b="1" dirty="0">
              <a:solidFill>
                <a:srgbClr val="FFFF00"/>
              </a:solidFill>
            </a:endParaRPr>
          </a:p>
        </p:txBody>
      </p:sp>
    </p:spTree>
    <p:extLst>
      <p:ext uri="{BB962C8B-B14F-4D97-AF65-F5344CB8AC3E}">
        <p14:creationId xmlns:p14="http://schemas.microsoft.com/office/powerpoint/2010/main" val="1887278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323</TotalTime>
  <Words>704</Words>
  <Application>Microsoft Office PowerPoint</Application>
  <PresentationFormat>Widescreen</PresentationFormat>
  <Paragraphs>116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Century Gothic</vt:lpstr>
      <vt:lpstr>Wingdings</vt:lpstr>
      <vt:lpstr>Wingdings 3</vt:lpstr>
      <vt:lpstr>Slice</vt:lpstr>
      <vt:lpstr>The role of screening in prevention</vt:lpstr>
      <vt:lpstr>Learning objectives</vt:lpstr>
      <vt:lpstr>THREE parts</vt:lpstr>
      <vt:lpstr>Levels of screening</vt:lpstr>
      <vt:lpstr>Levels of screening</vt:lpstr>
      <vt:lpstr>PowerPoint Presentation</vt:lpstr>
      <vt:lpstr>Is this common?</vt:lpstr>
      <vt:lpstr>When to screen?: guiding criteria</vt:lpstr>
      <vt:lpstr>When to screen?: guiding criteria</vt:lpstr>
      <vt:lpstr>When to screen?: guiding criteria</vt:lpstr>
      <vt:lpstr>When to screen?: guiding criteria</vt:lpstr>
      <vt:lpstr>When to screen?: guiding criteria</vt:lpstr>
      <vt:lpstr>When to screen?: guiding criteria</vt:lpstr>
      <vt:lpstr>When to screen?: guiding criteria</vt:lpstr>
      <vt:lpstr>When to screen?: guiding criteria</vt:lpstr>
      <vt:lpstr>Learning objectives</vt:lpstr>
    </vt:vector>
  </TitlesOfParts>
  <Company>Elizabethtown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Screening to prevent</dc:title>
  <dc:creator>Mahoney, Joseph L</dc:creator>
  <cp:lastModifiedBy>Mahoney, Joseph L</cp:lastModifiedBy>
  <cp:revision>42</cp:revision>
  <dcterms:created xsi:type="dcterms:W3CDTF">2015-08-28T16:32:07Z</dcterms:created>
  <dcterms:modified xsi:type="dcterms:W3CDTF">2015-09-24T12:58:12Z</dcterms:modified>
</cp:coreProperties>
</file>