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1" r:id="rId13"/>
    <p:sldId id="294" r:id="rId14"/>
    <p:sldId id="269" r:id="rId15"/>
    <p:sldId id="296" r:id="rId16"/>
    <p:sldId id="295" r:id="rId17"/>
    <p:sldId id="270" r:id="rId18"/>
    <p:sldId id="268" r:id="rId19"/>
    <p:sldId id="291" r:id="rId20"/>
    <p:sldId id="271" r:id="rId21"/>
    <p:sldId id="275" r:id="rId22"/>
    <p:sldId id="276" r:id="rId23"/>
    <p:sldId id="293" r:id="rId24"/>
    <p:sldId id="277" r:id="rId25"/>
    <p:sldId id="292"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9/22/2015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9/22/2015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9/22/2015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9/22/2015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9/22/2015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9/22/2015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9/22/2015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census.gov/hhes/www/cpstables/032014/pov/pov01_100.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226%20Child%20and%20Adolescent%20Development/Lectures/1%20History,%20Theory,%20Methods/Russian_Dolls_CGI_Animation.3g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Developmental Science</a:t>
            </a:r>
            <a:endParaRPr lang="en-US" dirty="0"/>
          </a:p>
        </p:txBody>
      </p:sp>
      <p:sp>
        <p:nvSpPr>
          <p:cNvPr id="3" name="Subtitle 2"/>
          <p:cNvSpPr>
            <a:spLocks noGrp="1"/>
          </p:cNvSpPr>
          <p:nvPr>
            <p:ph type="subTitle" idx="1"/>
          </p:nvPr>
        </p:nvSpPr>
        <p:spPr/>
        <p:txBody>
          <a:bodyPr/>
          <a:lstStyle/>
          <a:p>
            <a:r>
              <a:rPr lang="en-US" dirty="0" smtClean="0"/>
              <a:t>PSY 372 Developmental Psychology and Social Intervention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1576" y="2301423"/>
            <a:ext cx="2517648" cy="1328928"/>
          </a:xfrm>
          <a:prstGeom prst="rect">
            <a:avLst/>
          </a:prstGeom>
        </p:spPr>
      </p:pic>
    </p:spTree>
    <p:extLst>
      <p:ext uri="{BB962C8B-B14F-4D97-AF65-F5344CB8AC3E}">
        <p14:creationId xmlns:p14="http://schemas.microsoft.com/office/powerpoint/2010/main" val="794187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pPr eaLnBrk="1" hangingPunct="1"/>
            <a:r>
              <a:rPr lang="en-US" altLang="en-US" smtClean="0"/>
              <a:t>Macrosystem</a:t>
            </a:r>
          </a:p>
        </p:txBody>
      </p:sp>
      <p:sp>
        <p:nvSpPr>
          <p:cNvPr id="50179" name="Text Box 5"/>
          <p:cNvSpPr txBox="1">
            <a:spLocks noChangeArrowheads="1"/>
          </p:cNvSpPr>
          <p:nvPr/>
        </p:nvSpPr>
        <p:spPr bwMode="auto">
          <a:xfrm>
            <a:off x="2286000" y="2743200"/>
            <a:ext cx="24447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b="1"/>
          </a:p>
          <a:p>
            <a:pPr>
              <a:spcBef>
                <a:spcPct val="0"/>
              </a:spcBef>
              <a:buClrTx/>
              <a:buSzTx/>
              <a:buFontTx/>
              <a:buNone/>
            </a:pPr>
            <a:r>
              <a:rPr lang="en-US" altLang="en-US" sz="1800" b="1"/>
              <a:t>Beliefs, ideologies, </a:t>
            </a:r>
          </a:p>
          <a:p>
            <a:pPr>
              <a:spcBef>
                <a:spcPct val="0"/>
              </a:spcBef>
              <a:buClrTx/>
              <a:buSzTx/>
              <a:buFontTx/>
              <a:buNone/>
            </a:pPr>
            <a:r>
              <a:rPr lang="en-US" altLang="en-US" sz="1800" b="1"/>
              <a:t>and laws that </a:t>
            </a:r>
          </a:p>
          <a:p>
            <a:pPr>
              <a:spcBef>
                <a:spcPct val="0"/>
              </a:spcBef>
              <a:buClrTx/>
              <a:buSzTx/>
              <a:buFontTx/>
              <a:buNone/>
            </a:pPr>
            <a:r>
              <a:rPr lang="en-US" altLang="en-US" sz="1800" b="1"/>
              <a:t>organize a society</a:t>
            </a:r>
          </a:p>
          <a:p>
            <a:pPr>
              <a:spcBef>
                <a:spcPct val="0"/>
              </a:spcBef>
              <a:buClrTx/>
              <a:buSzTx/>
              <a:buFontTx/>
              <a:buNone/>
            </a:pPr>
            <a:endParaRPr lang="en-US" altLang="en-US" sz="1800" b="1"/>
          </a:p>
          <a:p>
            <a:pPr>
              <a:spcBef>
                <a:spcPct val="0"/>
              </a:spcBef>
              <a:buClrTx/>
              <a:buSzTx/>
              <a:buFontTx/>
              <a:buNone/>
            </a:pPr>
            <a:endParaRPr lang="en-US" altLang="en-US" sz="1800" b="1"/>
          </a:p>
          <a:p>
            <a:pPr>
              <a:spcBef>
                <a:spcPct val="0"/>
              </a:spcBef>
              <a:buClrTx/>
              <a:buSzTx/>
              <a:buFontTx/>
              <a:buNone/>
            </a:pPr>
            <a:r>
              <a:rPr lang="en-US" altLang="en-US" sz="1800" b="1"/>
              <a:t>E.g., religion, culture</a:t>
            </a:r>
          </a:p>
        </p:txBody>
      </p:sp>
      <p:pic>
        <p:nvPicPr>
          <p:cNvPr id="50180"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445125" y="2286000"/>
            <a:ext cx="4495800" cy="4413250"/>
          </a:xfrm>
        </p:spPr>
      </p:pic>
      <p:sp>
        <p:nvSpPr>
          <p:cNvPr id="50181" name="Oval 4"/>
          <p:cNvSpPr>
            <a:spLocks noChangeArrowheads="1"/>
          </p:cNvSpPr>
          <p:nvPr/>
        </p:nvSpPr>
        <p:spPr bwMode="auto">
          <a:xfrm>
            <a:off x="5440364" y="2286000"/>
            <a:ext cx="3932237" cy="426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646492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p:txBody>
          <a:bodyPr/>
          <a:lstStyle/>
          <a:p>
            <a:pPr eaLnBrk="1" hangingPunct="1"/>
            <a:r>
              <a:rPr lang="en-US" altLang="en-US" smtClean="0"/>
              <a:t>Chronosystem</a:t>
            </a:r>
          </a:p>
        </p:txBody>
      </p:sp>
      <p:sp>
        <p:nvSpPr>
          <p:cNvPr id="51203" name="Text Box 5"/>
          <p:cNvSpPr txBox="1">
            <a:spLocks noChangeArrowheads="1"/>
          </p:cNvSpPr>
          <p:nvPr/>
        </p:nvSpPr>
        <p:spPr bwMode="auto">
          <a:xfrm>
            <a:off x="2438400" y="2806700"/>
            <a:ext cx="25669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b="1"/>
          </a:p>
          <a:p>
            <a:pPr>
              <a:spcBef>
                <a:spcPct val="0"/>
              </a:spcBef>
              <a:buClrTx/>
              <a:buSzTx/>
              <a:buFontTx/>
              <a:buNone/>
            </a:pPr>
            <a:r>
              <a:rPr lang="en-US" altLang="en-US" sz="1800" b="1"/>
              <a:t>Time and Timing</a:t>
            </a:r>
          </a:p>
          <a:p>
            <a:pPr>
              <a:spcBef>
                <a:spcPct val="0"/>
              </a:spcBef>
              <a:buClrTx/>
              <a:buSzTx/>
              <a:buFontTx/>
              <a:buNone/>
            </a:pPr>
            <a:endParaRPr lang="en-US" altLang="en-US" sz="1800" b="1"/>
          </a:p>
          <a:p>
            <a:pPr>
              <a:spcBef>
                <a:spcPct val="0"/>
              </a:spcBef>
              <a:buClrTx/>
              <a:buSzTx/>
              <a:buFontTx/>
              <a:buNone/>
            </a:pPr>
            <a:r>
              <a:rPr lang="en-US" altLang="en-US" sz="1800" b="1"/>
              <a:t>Historical and</a:t>
            </a:r>
          </a:p>
          <a:p>
            <a:pPr>
              <a:spcBef>
                <a:spcPct val="0"/>
              </a:spcBef>
              <a:buClrTx/>
              <a:buSzTx/>
              <a:buFontTx/>
              <a:buNone/>
            </a:pPr>
            <a:r>
              <a:rPr lang="en-US" altLang="en-US" sz="1800" b="1"/>
              <a:t>Developmental time</a:t>
            </a:r>
          </a:p>
          <a:p>
            <a:pPr>
              <a:spcBef>
                <a:spcPct val="0"/>
              </a:spcBef>
              <a:buClrTx/>
              <a:buSzTx/>
              <a:buFontTx/>
              <a:buNone/>
            </a:pPr>
            <a:endParaRPr lang="en-US" altLang="en-US" sz="1800" b="1"/>
          </a:p>
          <a:p>
            <a:pPr>
              <a:spcBef>
                <a:spcPct val="0"/>
              </a:spcBef>
              <a:buClrTx/>
              <a:buSzTx/>
              <a:buFontTx/>
              <a:buNone/>
            </a:pPr>
            <a:r>
              <a:rPr lang="en-US" altLang="en-US" sz="1800" b="1"/>
              <a:t>Timing</a:t>
            </a:r>
          </a:p>
          <a:p>
            <a:pPr>
              <a:spcBef>
                <a:spcPct val="0"/>
              </a:spcBef>
              <a:buClrTx/>
              <a:buSzTx/>
              <a:buFontTx/>
              <a:buNone/>
            </a:pPr>
            <a:r>
              <a:rPr lang="en-US" altLang="en-US" sz="1800" b="1"/>
              <a:t>of life events</a:t>
            </a:r>
          </a:p>
          <a:p>
            <a:pPr>
              <a:spcBef>
                <a:spcPct val="0"/>
              </a:spcBef>
              <a:buClrTx/>
              <a:buSzTx/>
              <a:buFontTx/>
              <a:buNone/>
            </a:pPr>
            <a:endParaRPr lang="en-US" altLang="en-US" sz="1800" b="1"/>
          </a:p>
          <a:p>
            <a:pPr>
              <a:spcBef>
                <a:spcPct val="0"/>
              </a:spcBef>
              <a:buClrTx/>
              <a:buSzTx/>
              <a:buFontTx/>
              <a:buNone/>
            </a:pPr>
            <a:r>
              <a:rPr lang="en-US" altLang="en-US" sz="1800" b="1"/>
              <a:t>E.g., parenthood</a:t>
            </a:r>
          </a:p>
          <a:p>
            <a:pPr>
              <a:spcBef>
                <a:spcPct val="0"/>
              </a:spcBef>
              <a:buClrTx/>
              <a:buSzTx/>
              <a:buFontTx/>
              <a:buNone/>
            </a:pPr>
            <a:r>
              <a:rPr lang="en-US" altLang="en-US" sz="1800" b="1"/>
              <a:t>         puberty</a:t>
            </a:r>
          </a:p>
          <a:p>
            <a:pPr>
              <a:spcBef>
                <a:spcPct val="0"/>
              </a:spcBef>
              <a:buClrTx/>
              <a:buSzTx/>
              <a:buFontTx/>
              <a:buNone/>
            </a:pPr>
            <a:r>
              <a:rPr lang="en-US" altLang="en-US" sz="1800" b="1"/>
              <a:t>         marriage</a:t>
            </a:r>
          </a:p>
        </p:txBody>
      </p:sp>
      <p:pic>
        <p:nvPicPr>
          <p:cNvPr id="51204"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92675" y="2397126"/>
            <a:ext cx="4495800" cy="4411663"/>
          </a:xfrm>
        </p:spPr>
      </p:pic>
      <p:sp>
        <p:nvSpPr>
          <p:cNvPr id="51205" name="TextBox 5"/>
          <p:cNvSpPr txBox="1">
            <a:spLocks noChangeArrowheads="1"/>
          </p:cNvSpPr>
          <p:nvPr/>
        </p:nvSpPr>
        <p:spPr bwMode="auto">
          <a:xfrm>
            <a:off x="9491664" y="4660900"/>
            <a:ext cx="777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000" b="1">
                <a:solidFill>
                  <a:srgbClr val="FF0000"/>
                </a:solidFill>
              </a:rPr>
              <a:t>Time</a:t>
            </a:r>
          </a:p>
        </p:txBody>
      </p:sp>
      <p:sp>
        <p:nvSpPr>
          <p:cNvPr id="51206" name="Left Arrow 11"/>
          <p:cNvSpPr>
            <a:spLocks noChangeArrowheads="1"/>
          </p:cNvSpPr>
          <p:nvPr/>
        </p:nvSpPr>
        <p:spPr bwMode="auto">
          <a:xfrm>
            <a:off x="8809038" y="4425951"/>
            <a:ext cx="1858962" cy="176213"/>
          </a:xfrm>
          <a:prstGeom prst="leftArrow">
            <a:avLst>
              <a:gd name="adj1" fmla="val 50000"/>
              <a:gd name="adj2" fmla="val 50403"/>
            </a:avLst>
          </a:prstGeom>
          <a:solidFill>
            <a:srgbClr val="FF0000"/>
          </a:solidFill>
          <a:ln w="9525" algn="ctr">
            <a:solidFill>
              <a:schemeClr val="tx1"/>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1207" name="Left Arrow 17"/>
          <p:cNvSpPr>
            <a:spLocks noChangeArrowheads="1"/>
          </p:cNvSpPr>
          <p:nvPr/>
        </p:nvSpPr>
        <p:spPr bwMode="auto">
          <a:xfrm>
            <a:off x="4313239" y="4425951"/>
            <a:ext cx="579437" cy="176213"/>
          </a:xfrm>
          <a:prstGeom prst="leftArrow">
            <a:avLst>
              <a:gd name="adj1" fmla="val 50000"/>
              <a:gd name="adj2" fmla="val 50420"/>
            </a:avLst>
          </a:prstGeom>
          <a:solidFill>
            <a:srgbClr val="FF0000"/>
          </a:solidFill>
          <a:ln w="9525" algn="ctr">
            <a:solidFill>
              <a:schemeClr val="tx1"/>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1073279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Affirm your understanding</a:t>
            </a:r>
            <a:endParaRPr lang="en-US" dirty="0"/>
          </a:p>
        </p:txBody>
      </p:sp>
      <p:sp>
        <p:nvSpPr>
          <p:cNvPr id="3" name="Content Placeholder 2"/>
          <p:cNvSpPr>
            <a:spLocks noGrp="1"/>
          </p:cNvSpPr>
          <p:nvPr>
            <p:ph idx="1"/>
          </p:nvPr>
        </p:nvSpPr>
        <p:spPr>
          <a:xfrm>
            <a:off x="659674" y="2057401"/>
            <a:ext cx="6877594" cy="4024125"/>
          </a:xfrm>
        </p:spPr>
        <p:txBody>
          <a:bodyPr>
            <a:normAutofit/>
          </a:bodyPr>
          <a:lstStyle/>
          <a:p>
            <a:endParaRPr lang="en-US" b="1" dirty="0" smtClean="0"/>
          </a:p>
          <a:p>
            <a:r>
              <a:rPr lang="en-US" b="1" dirty="0" smtClean="0"/>
              <a:t>Form small groups at the tables. </a:t>
            </a:r>
          </a:p>
          <a:p>
            <a:pPr marL="0" indent="0">
              <a:buNone/>
            </a:pPr>
            <a:endParaRPr lang="en-US" b="1" dirty="0"/>
          </a:p>
          <a:p>
            <a:r>
              <a:rPr lang="en-US" b="1" dirty="0" smtClean="0"/>
              <a:t>Evaluate the following case through the lens of the </a:t>
            </a:r>
            <a:r>
              <a:rPr lang="en-US" b="1" dirty="0" err="1" smtClean="0"/>
              <a:t>bioecological</a:t>
            </a:r>
            <a:r>
              <a:rPr lang="en-US" b="1" dirty="0" smtClean="0"/>
              <a:t> model. </a:t>
            </a:r>
            <a:r>
              <a:rPr lang="en-US" b="1" dirty="0"/>
              <a:t>I</a:t>
            </a:r>
            <a:r>
              <a:rPr lang="en-US" b="1" dirty="0" smtClean="0"/>
              <a:t>dentify as many risks and the levels to which they belong? </a:t>
            </a:r>
          </a:p>
          <a:p>
            <a:pPr marL="0" indent="0">
              <a:buNone/>
            </a:pPr>
            <a:endParaRPr lang="en-US" b="1" dirty="0"/>
          </a:p>
          <a:p>
            <a:r>
              <a:rPr lang="en-US" b="1" dirty="0"/>
              <a:t>U</a:t>
            </a:r>
            <a:r>
              <a:rPr lang="en-US" b="1" dirty="0" smtClean="0"/>
              <a:t>sing the concentric circle diagram, describe your examples to the class.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011" y="2934083"/>
            <a:ext cx="2270760" cy="22707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268" y="2934083"/>
            <a:ext cx="2220743" cy="22707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736" y="1488161"/>
            <a:ext cx="1313461" cy="8419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5714" y="5364091"/>
            <a:ext cx="1687677" cy="1434867"/>
          </a:xfrm>
          <a:prstGeom prst="rect">
            <a:avLst/>
          </a:prstGeom>
        </p:spPr>
      </p:pic>
    </p:spTree>
    <p:extLst>
      <p:ext uri="{BB962C8B-B14F-4D97-AF65-F5344CB8AC3E}">
        <p14:creationId xmlns:p14="http://schemas.microsoft.com/office/powerpoint/2010/main" val="2500640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AND PROTECTIVE FACTORS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solidFill>
                  <a:srgbClr val="FFFF00"/>
                </a:solidFill>
              </a:rPr>
              <a:t>RISK FACTORS</a:t>
            </a:r>
            <a:r>
              <a:rPr lang="en-US" b="1" dirty="0" smtClean="0"/>
              <a:t>: A characteristic at the biological, psychological, family, community, or cultural level that precedes and is associated with a higher likelihood of problem outcomes. </a:t>
            </a:r>
          </a:p>
          <a:p>
            <a:pPr marL="0" indent="0">
              <a:buNone/>
            </a:pPr>
            <a:endParaRPr lang="en-US" b="1" dirty="0"/>
          </a:p>
          <a:p>
            <a:r>
              <a:rPr lang="en-US" b="1" dirty="0" smtClean="0">
                <a:solidFill>
                  <a:srgbClr val="FFFF00"/>
                </a:solidFill>
              </a:rPr>
              <a:t>Causal Risk Factors</a:t>
            </a:r>
            <a:r>
              <a:rPr lang="en-US" b="1" dirty="0" smtClean="0"/>
              <a:t>. Modifying the factor would cause a change in the outcome. </a:t>
            </a:r>
          </a:p>
          <a:p>
            <a:endParaRPr lang="en-US" b="1" dirty="0"/>
          </a:p>
          <a:p>
            <a:r>
              <a:rPr lang="en-US" b="1" dirty="0" smtClean="0">
                <a:solidFill>
                  <a:srgbClr val="FFFF00"/>
                </a:solidFill>
              </a:rPr>
              <a:t>Risk Markers</a:t>
            </a:r>
            <a:r>
              <a:rPr lang="en-US" b="1" dirty="0" smtClean="0"/>
              <a:t>. Can appear identical to causal factors, but changing a marker will not cause the outcome to change. Therefore, modifying risk markers will not prevent disorders. </a:t>
            </a:r>
          </a:p>
          <a:p>
            <a:pPr marL="0" indent="0">
              <a:buNone/>
            </a:pPr>
            <a:endParaRPr lang="en-US" b="1" dirty="0" smtClean="0"/>
          </a:p>
          <a:p>
            <a:pPr lvl="1"/>
            <a:r>
              <a:rPr lang="en-US" b="1" dirty="0" smtClean="0"/>
              <a:t>Examples?</a:t>
            </a:r>
          </a:p>
          <a:p>
            <a:pPr lvl="1"/>
            <a:r>
              <a:rPr lang="en-US" b="1" dirty="0" smtClean="0"/>
              <a:t>How do you tell the difference? </a:t>
            </a:r>
          </a:p>
        </p:txBody>
      </p:sp>
    </p:spTree>
    <p:extLst>
      <p:ext uri="{BB962C8B-B14F-4D97-AF65-F5344CB8AC3E}">
        <p14:creationId xmlns:p14="http://schemas.microsoft.com/office/powerpoint/2010/main" val="155843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competence</a:t>
            </a:r>
            <a:r>
              <a:rPr lang="en-US" dirty="0" smtClean="0"/>
              <a:t>:</a:t>
            </a:r>
            <a:br>
              <a:rPr lang="en-US" dirty="0" smtClean="0"/>
            </a:br>
            <a:r>
              <a:rPr lang="en-US" dirty="0" smtClean="0"/>
              <a:t>Developmental cascades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b="1" u="sng" dirty="0" smtClean="0"/>
              <a:t>CHILDHOOD			ADOLESCENCE			YOUNG ADULT</a:t>
            </a:r>
          </a:p>
          <a:p>
            <a:pPr marL="0" indent="0">
              <a:buNone/>
            </a:pPr>
            <a:endParaRPr lang="en-US" dirty="0"/>
          </a:p>
          <a:p>
            <a:pPr marL="0" indent="0">
              <a:buNone/>
            </a:pPr>
            <a:r>
              <a:rPr lang="en-US" dirty="0"/>
              <a:t>a</a:t>
            </a:r>
            <a:r>
              <a:rPr lang="en-US" dirty="0" smtClean="0"/>
              <a:t>cademic			academic				</a:t>
            </a:r>
            <a:r>
              <a:rPr lang="en-US" u="sng" dirty="0" smtClean="0"/>
              <a:t>Internalizing</a:t>
            </a:r>
            <a:endParaRPr lang="en-US" dirty="0" smtClean="0"/>
          </a:p>
          <a:p>
            <a:pPr marL="0" indent="0">
              <a:buNone/>
            </a:pPr>
            <a:r>
              <a:rPr lang="en-US" dirty="0"/>
              <a:t>s</a:t>
            </a:r>
            <a:r>
              <a:rPr lang="en-US" dirty="0" smtClean="0"/>
              <a:t>ocial				social					anxiety</a:t>
            </a:r>
          </a:p>
          <a:p>
            <a:pPr marL="0" indent="0">
              <a:buNone/>
            </a:pPr>
            <a:r>
              <a:rPr lang="en-US" dirty="0" smtClean="0"/>
              <a:t>conduct			conduct				depression</a:t>
            </a:r>
          </a:p>
          <a:p>
            <a:pPr marL="0" indent="0">
              <a:buNone/>
            </a:pPr>
            <a:r>
              <a:rPr lang="en-US" dirty="0" smtClean="0"/>
              <a:t>(CD</a:t>
            </a:r>
            <a:r>
              <a:rPr lang="en-US" dirty="0"/>
              <a:t>, ODD) 	</a:t>
            </a:r>
            <a:r>
              <a:rPr lang="en-US" dirty="0" smtClean="0"/>
              <a:t>		job</a:t>
            </a:r>
          </a:p>
          <a:p>
            <a:pPr marL="0" indent="0">
              <a:buNone/>
            </a:pPr>
            <a:r>
              <a:rPr lang="en-US" dirty="0"/>
              <a:t>	</a:t>
            </a:r>
            <a:r>
              <a:rPr lang="en-US" dirty="0" smtClean="0"/>
              <a:t>			romantic</a:t>
            </a: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4195" y="5112405"/>
            <a:ext cx="2162645" cy="1568512"/>
          </a:xfrm>
          <a:prstGeom prst="rect">
            <a:avLst/>
          </a:prstGeom>
        </p:spPr>
      </p:pic>
      <p:cxnSp>
        <p:nvCxnSpPr>
          <p:cNvPr id="7" name="Straight Arrow Connector 6"/>
          <p:cNvCxnSpPr/>
          <p:nvPr/>
        </p:nvCxnSpPr>
        <p:spPr>
          <a:xfrm flipV="1">
            <a:off x="2073499" y="3734874"/>
            <a:ext cx="2331076" cy="7939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073499" y="4151290"/>
            <a:ext cx="2331076" cy="3775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073499" y="4528855"/>
            <a:ext cx="2331076"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21063" y="3696238"/>
            <a:ext cx="2991117" cy="5103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921061" y="4225356"/>
            <a:ext cx="299111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921061" y="4244091"/>
            <a:ext cx="2991118" cy="4168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693108" y="6218685"/>
            <a:ext cx="3392275" cy="369332"/>
          </a:xfrm>
          <a:prstGeom prst="rect">
            <a:avLst/>
          </a:prstGeom>
          <a:noFill/>
        </p:spPr>
        <p:txBody>
          <a:bodyPr wrap="none" rtlCol="0">
            <a:spAutoFit/>
          </a:bodyPr>
          <a:lstStyle/>
          <a:p>
            <a:r>
              <a:rPr lang="en-US" dirty="0" smtClean="0"/>
              <a:t>Ann </a:t>
            </a:r>
            <a:r>
              <a:rPr lang="en-US" dirty="0" err="1" smtClean="0"/>
              <a:t>Masten</a:t>
            </a:r>
            <a:r>
              <a:rPr lang="en-US" dirty="0" smtClean="0"/>
              <a:t> and Colleagues</a:t>
            </a:r>
            <a:endParaRPr lang="en-US" dirty="0"/>
          </a:p>
        </p:txBody>
      </p:sp>
    </p:spTree>
    <p:extLst>
      <p:ext uri="{BB962C8B-B14F-4D97-AF65-F5344CB8AC3E}">
        <p14:creationId xmlns:p14="http://schemas.microsoft.com/office/powerpoint/2010/main" val="69857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keys</a:t>
            </a:r>
            <a:endParaRPr lang="en-US" dirty="0"/>
          </a:p>
        </p:txBody>
      </p:sp>
      <p:sp>
        <p:nvSpPr>
          <p:cNvPr id="3" name="Content Placeholder 2"/>
          <p:cNvSpPr>
            <a:spLocks noGrp="1"/>
          </p:cNvSpPr>
          <p:nvPr>
            <p:ph idx="1"/>
          </p:nvPr>
        </p:nvSpPr>
        <p:spPr/>
        <p:txBody>
          <a:bodyPr/>
          <a:lstStyle/>
          <a:p>
            <a:r>
              <a:rPr lang="en-US" dirty="0" smtClean="0"/>
              <a:t>Refer to Table 4-2 (pp. 84-91)</a:t>
            </a:r>
          </a:p>
          <a:p>
            <a:r>
              <a:rPr lang="en-US" dirty="0" smtClean="0"/>
              <a:t>The </a:t>
            </a:r>
            <a:r>
              <a:rPr lang="en-US" u="sng" dirty="0" smtClean="0"/>
              <a:t>objective</a:t>
            </a:r>
            <a:r>
              <a:rPr lang="en-US" dirty="0" smtClean="0"/>
              <a:t> is for everyone to learn the bullet point findings by teaching each other. </a:t>
            </a:r>
          </a:p>
          <a:p>
            <a:endParaRPr lang="en-US" dirty="0"/>
          </a:p>
          <a:p>
            <a:pPr marL="0" indent="0">
              <a:buNone/>
            </a:pPr>
            <a:r>
              <a:rPr lang="en-US" u="sng" dirty="0" smtClean="0"/>
              <a:t>Directions</a:t>
            </a:r>
            <a:r>
              <a:rPr lang="en-US" dirty="0" smtClean="0"/>
              <a:t>:</a:t>
            </a:r>
          </a:p>
          <a:p>
            <a:pPr marL="457200" indent="-457200">
              <a:buAutoNum type="arabicParenBoth"/>
            </a:pPr>
            <a:r>
              <a:rPr lang="en-US" dirty="0" smtClean="0"/>
              <a:t>What are the key findings or concepts contained in your bullet point? </a:t>
            </a:r>
          </a:p>
          <a:p>
            <a:pPr marL="457200" indent="-457200">
              <a:buAutoNum type="arabicParenBoth"/>
            </a:pPr>
            <a:r>
              <a:rPr lang="en-US" dirty="0" smtClean="0"/>
              <a:t>Demonstrate your understanding by showing an example. </a:t>
            </a:r>
          </a:p>
          <a:p>
            <a:pPr marL="457200" indent="-457200">
              <a:buAutoNum type="arabicParenBoth"/>
            </a:pPr>
            <a:r>
              <a:rPr lang="en-US" dirty="0" smtClean="0"/>
              <a:t>What are some implications of the findings?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389" y="4903260"/>
            <a:ext cx="2091995" cy="1778619"/>
          </a:xfrm>
          <a:prstGeom prst="rect">
            <a:avLst/>
          </a:prstGeom>
        </p:spPr>
      </p:pic>
    </p:spTree>
    <p:extLst>
      <p:ext uri="{BB962C8B-B14F-4D97-AF65-F5344CB8AC3E}">
        <p14:creationId xmlns:p14="http://schemas.microsoft.com/office/powerpoint/2010/main" val="3368189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AND PROTECTIVE FACTORS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solidFill>
                  <a:srgbClr val="FFFF00"/>
                </a:solidFill>
              </a:rPr>
              <a:t>PROTECTIVE FACTORS</a:t>
            </a:r>
            <a:r>
              <a:rPr lang="en-US" b="1" dirty="0" smtClean="0"/>
              <a:t>: A characteristic at the biological, psychological, family, community (including peers and culture) level that is associated with a lower likelihood of problem outcomes or that reduces the negative impact of a risk factor on problem outcomes. </a:t>
            </a:r>
          </a:p>
          <a:p>
            <a:pPr marL="0" indent="0">
              <a:buNone/>
            </a:pPr>
            <a:endParaRPr lang="en-US" b="1" dirty="0" smtClean="0"/>
          </a:p>
          <a:p>
            <a:r>
              <a:rPr lang="en-US" b="1" dirty="0" smtClean="0"/>
              <a:t>Risk and protective factors are often, but not always, on a continuum. </a:t>
            </a:r>
          </a:p>
          <a:p>
            <a:pPr lvl="1"/>
            <a:r>
              <a:rPr lang="en-US" b="1" dirty="0" smtClean="0"/>
              <a:t>Peer rejections </a:t>
            </a:r>
            <a:r>
              <a:rPr lang="en-US" b="1" dirty="0" smtClean="0">
                <a:sym typeface="Wingdings" panose="05000000000000000000" pitchFamily="2" charset="2"/>
              </a:rPr>
              <a:t> Peer acceptance</a:t>
            </a:r>
          </a:p>
          <a:p>
            <a:pPr lvl="1"/>
            <a:r>
              <a:rPr lang="en-US" b="1" dirty="0" smtClean="0">
                <a:sym typeface="Wingdings" panose="05000000000000000000" pitchFamily="2" charset="2"/>
              </a:rPr>
              <a:t>Low self-esteem  High self-esteem</a:t>
            </a:r>
          </a:p>
          <a:p>
            <a:pPr lvl="1"/>
            <a:endParaRPr lang="en-US" b="1" dirty="0">
              <a:sym typeface="Wingdings" panose="05000000000000000000" pitchFamily="2" charset="2"/>
            </a:endParaRPr>
          </a:p>
          <a:p>
            <a:r>
              <a:rPr lang="en-US" b="1" dirty="0" smtClean="0">
                <a:sym typeface="Wingdings" panose="05000000000000000000" pitchFamily="2" charset="2"/>
              </a:rPr>
              <a:t>Social interventions are a test of whether/how changing risk and protective factors affect developmental trajectories and change outcomes. </a:t>
            </a:r>
          </a:p>
          <a:p>
            <a:pPr lvl="1"/>
            <a:r>
              <a:rPr lang="en-US" b="1" dirty="0" smtClean="0">
                <a:sym typeface="Wingdings" panose="05000000000000000000" pitchFamily="2" charset="2"/>
              </a:rPr>
              <a:t>E.g., A randomized controlled trial (RCT) and long-term follow-up</a:t>
            </a:r>
          </a:p>
        </p:txBody>
      </p:sp>
      <p:sp>
        <p:nvSpPr>
          <p:cNvPr id="4" name="TextBox 3"/>
          <p:cNvSpPr txBox="1"/>
          <p:nvPr/>
        </p:nvSpPr>
        <p:spPr>
          <a:xfrm>
            <a:off x="10637949" y="6218685"/>
            <a:ext cx="696024" cy="369332"/>
          </a:xfrm>
          <a:prstGeom prst="rect">
            <a:avLst/>
          </a:prstGeom>
          <a:noFill/>
        </p:spPr>
        <p:txBody>
          <a:bodyPr wrap="none" rtlCol="0">
            <a:spAutoFit/>
          </a:bodyPr>
          <a:lstStyle/>
          <a:p>
            <a:r>
              <a:rPr lang="en-US" dirty="0" smtClean="0">
                <a:hlinkClick r:id="rId2" action="ppaction://hlinksldjump"/>
              </a:rPr>
              <a:t>Next</a:t>
            </a:r>
            <a:endParaRPr lang="en-US" dirty="0"/>
          </a:p>
        </p:txBody>
      </p:sp>
    </p:spTree>
    <p:extLst>
      <p:ext uri="{BB962C8B-B14F-4D97-AF65-F5344CB8AC3E}">
        <p14:creationId xmlns:p14="http://schemas.microsoft.com/office/powerpoint/2010/main" val="254612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of risk and competence</a:t>
            </a:r>
            <a:endParaRPr lang="en-US" dirty="0"/>
          </a:p>
        </p:txBody>
      </p:sp>
      <p:sp>
        <p:nvSpPr>
          <p:cNvPr id="3" name="Content Placeholder 2"/>
          <p:cNvSpPr>
            <a:spLocks noGrp="1"/>
          </p:cNvSpPr>
          <p:nvPr>
            <p:ph idx="1"/>
          </p:nvPr>
        </p:nvSpPr>
        <p:spPr/>
        <p:txBody>
          <a:bodyPr>
            <a:normAutofit fontScale="92500"/>
          </a:bodyPr>
          <a:lstStyle/>
          <a:p>
            <a:pPr marL="0" indent="0" algn="ctr">
              <a:buNone/>
            </a:pPr>
            <a:endParaRPr lang="en-US" b="1" dirty="0" smtClean="0"/>
          </a:p>
          <a:p>
            <a:pPr marL="0" indent="0" algn="ctr">
              <a:buNone/>
            </a:pPr>
            <a:r>
              <a:rPr lang="en-US" b="1" dirty="0" smtClean="0"/>
              <a:t>A 10-year old boy does not want to go to school. He cries when its time to get the bus. He feels afraid when he gets to school. He is anxious around his peers, stays close by the teacher, and often complains of feeling sick. </a:t>
            </a:r>
          </a:p>
          <a:p>
            <a:pPr marL="0" indent="0" algn="ctr">
              <a:buNone/>
            </a:pPr>
            <a:endParaRPr lang="en-US" b="1" dirty="0"/>
          </a:p>
          <a:p>
            <a:r>
              <a:rPr lang="en-US" b="1" dirty="0" smtClean="0">
                <a:solidFill>
                  <a:srgbClr val="FFFF00"/>
                </a:solidFill>
              </a:rPr>
              <a:t>What factors might be driving this school-related anxiety? (think </a:t>
            </a:r>
            <a:r>
              <a:rPr lang="en-US" b="1" dirty="0" err="1" smtClean="0">
                <a:solidFill>
                  <a:srgbClr val="FFFF00"/>
                </a:solidFill>
              </a:rPr>
              <a:t>bioecological</a:t>
            </a:r>
            <a:r>
              <a:rPr lang="en-US" b="1" dirty="0" smtClean="0">
                <a:solidFill>
                  <a:srgbClr val="FFFF00"/>
                </a:solidFill>
              </a:rPr>
              <a:t>)</a:t>
            </a:r>
          </a:p>
          <a:p>
            <a:endParaRPr lang="en-US" dirty="0"/>
          </a:p>
          <a:p>
            <a:r>
              <a:rPr lang="en-US" dirty="0" smtClean="0"/>
              <a:t>Risk factors rarely operate in isolation (for very long). </a:t>
            </a:r>
          </a:p>
          <a:p>
            <a:r>
              <a:rPr lang="en-US" dirty="0" smtClean="0"/>
              <a:t>MEBs are almost never driven by “one thing.” </a:t>
            </a:r>
          </a:p>
          <a:p>
            <a:r>
              <a:rPr lang="en-US" dirty="0" smtClean="0"/>
              <a:t>Full disorders are often supported by a system of “correlated constraints” involving individual, family, and school/community factors. </a:t>
            </a:r>
            <a:endParaRPr lang="en-US" dirty="0"/>
          </a:p>
        </p:txBody>
      </p:sp>
      <p:sp>
        <p:nvSpPr>
          <p:cNvPr id="4" name="Rectangle 3"/>
          <p:cNvSpPr/>
          <p:nvPr/>
        </p:nvSpPr>
        <p:spPr>
          <a:xfrm>
            <a:off x="592428" y="4546242"/>
            <a:ext cx="10779617" cy="1880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9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developmental perspective to mental health promotion</a:t>
            </a:r>
            <a:endParaRPr lang="en-US" b="1" dirty="0"/>
          </a:p>
        </p:txBody>
      </p:sp>
      <p:sp>
        <p:nvSpPr>
          <p:cNvPr id="3" name="Content Placeholder 2"/>
          <p:cNvSpPr>
            <a:spLocks noGrp="1"/>
          </p:cNvSpPr>
          <p:nvPr>
            <p:ph idx="1"/>
          </p:nvPr>
        </p:nvSpPr>
        <p:spPr>
          <a:xfrm>
            <a:off x="1316865" y="2168802"/>
            <a:ext cx="8870324" cy="4024125"/>
          </a:xfrm>
        </p:spPr>
        <p:txBody>
          <a:bodyPr>
            <a:normAutofit lnSpcReduction="10000"/>
          </a:bodyPr>
          <a:lstStyle/>
          <a:p>
            <a:pPr marL="0" indent="0">
              <a:buNone/>
            </a:pPr>
            <a:r>
              <a:rPr lang="en-US" sz="3200" b="1" dirty="0" smtClean="0">
                <a:solidFill>
                  <a:srgbClr val="FFFF00"/>
                </a:solidFill>
              </a:rPr>
              <a:t>Competence</a:t>
            </a:r>
          </a:p>
          <a:p>
            <a:endParaRPr lang="en-US" sz="2800" b="1" dirty="0"/>
          </a:p>
          <a:p>
            <a:r>
              <a:rPr lang="en-US" sz="2800" b="1" dirty="0" smtClean="0"/>
              <a:t>“…a family of constructs related to the capacity or motivation for, process of, or outcomes of </a:t>
            </a:r>
            <a:r>
              <a:rPr lang="en-US" sz="2800" b="1" i="1" u="sng" dirty="0" smtClean="0"/>
              <a:t>effective adaptation in the environment</a:t>
            </a:r>
            <a:r>
              <a:rPr lang="en-US" sz="2800" b="1" dirty="0" smtClean="0"/>
              <a:t>, often inferred from a track record of effectiveness in age-salient developmental tasks and always embedded in developmental, cultural and historical context.” </a:t>
            </a:r>
          </a:p>
          <a:p>
            <a:pPr marL="0" indent="0" algn="r">
              <a:buNone/>
            </a:pPr>
            <a:r>
              <a:rPr lang="en-US" sz="2000" dirty="0" err="1" smtClean="0"/>
              <a:t>Masten</a:t>
            </a:r>
            <a:r>
              <a:rPr lang="en-US" sz="2000" dirty="0" smtClean="0"/>
              <a:t>, Burt, &amp; </a:t>
            </a:r>
            <a:r>
              <a:rPr lang="en-US" sz="2000" dirty="0" err="1" smtClean="0"/>
              <a:t>Coatsworth</a:t>
            </a:r>
            <a:r>
              <a:rPr lang="en-US" sz="2000" dirty="0" smtClean="0"/>
              <a:t>, 2006 (p. 704</a:t>
            </a:r>
            <a:r>
              <a:rPr lang="en-US" sz="2800" dirty="0" smtClean="0"/>
              <a:t>)</a:t>
            </a:r>
            <a:endParaRPr lang="en-US" sz="2800" dirty="0"/>
          </a:p>
        </p:txBody>
      </p:sp>
    </p:spTree>
    <p:extLst>
      <p:ext uri="{BB962C8B-B14F-4D97-AF65-F5344CB8AC3E}">
        <p14:creationId xmlns:p14="http://schemas.microsoft.com/office/powerpoint/2010/main" val="3354400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38682" y="957557"/>
            <a:ext cx="4790404" cy="1293028"/>
          </a:xfrm>
        </p:spPr>
        <p:txBody>
          <a:bodyPr>
            <a:noAutofit/>
          </a:bodyPr>
          <a:lstStyle/>
          <a:p>
            <a:r>
              <a:rPr lang="en-US" altLang="en-US" sz="4400" b="1" dirty="0" smtClean="0">
                <a:solidFill>
                  <a:srgbClr val="FF0000"/>
                </a:solidFill>
              </a:rPr>
              <a:t>developmental </a:t>
            </a:r>
            <a:r>
              <a:rPr lang="en-US" altLang="en-US" sz="4400" b="1" dirty="0">
                <a:solidFill>
                  <a:srgbClr val="FF0000"/>
                </a:solidFill>
              </a:rPr>
              <a:t>milestones</a:t>
            </a:r>
          </a:p>
        </p:txBody>
      </p:sp>
      <p:pic>
        <p:nvPicPr>
          <p:cNvPr id="27651"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49439" y="107550"/>
            <a:ext cx="5199845" cy="6679551"/>
          </a:xfrm>
        </p:spPr>
      </p:pic>
      <p:sp>
        <p:nvSpPr>
          <p:cNvPr id="27652" name="Footer Placeholder 3"/>
          <p:cNvSpPr>
            <a:spLocks noGrp="1"/>
          </p:cNvSpPr>
          <p:nvPr>
            <p:ph type="ftr" sz="quarter" idx="11"/>
          </p:nvPr>
        </p:nvSpPr>
        <p:spPr bwMode="auto">
          <a:xfrm>
            <a:off x="9391919" y="6317209"/>
            <a:ext cx="258543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err="1">
                <a:solidFill>
                  <a:schemeClr val="tx2"/>
                </a:solidFill>
              </a:rPr>
              <a:t>Masten</a:t>
            </a:r>
            <a:r>
              <a:rPr lang="en-US" altLang="en-US" sz="1400" dirty="0">
                <a:solidFill>
                  <a:schemeClr val="tx2"/>
                </a:solidFill>
              </a:rPr>
              <a:t> &amp; </a:t>
            </a:r>
            <a:r>
              <a:rPr lang="en-US" altLang="en-US" sz="1400" dirty="0" err="1">
                <a:solidFill>
                  <a:schemeClr val="tx2"/>
                </a:solidFill>
              </a:rPr>
              <a:t>Coatsworth</a:t>
            </a:r>
            <a:r>
              <a:rPr lang="en-US" altLang="en-US" sz="1400" dirty="0">
                <a:solidFill>
                  <a:schemeClr val="tx2"/>
                </a:solidFill>
              </a:rPr>
              <a:t> (1998)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586" y="2418948"/>
            <a:ext cx="4762500" cy="3333750"/>
          </a:xfrm>
          <a:prstGeom prst="rect">
            <a:avLst/>
          </a:prstGeom>
        </p:spPr>
      </p:pic>
    </p:spTree>
    <p:extLst>
      <p:ext uri="{BB962C8B-B14F-4D97-AF65-F5344CB8AC3E}">
        <p14:creationId xmlns:p14="http://schemas.microsoft.com/office/powerpoint/2010/main" val="270112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ppt_x</p:attrName>
                                        </p:attrNameLst>
                                      </p:cBhvr>
                                      <p:tavLst>
                                        <p:tav tm="0">
                                          <p:val>
                                            <p:strVal val="#ppt_x"/>
                                          </p:val>
                                        </p:tav>
                                        <p:tav tm="100000">
                                          <p:val>
                                            <p:strVal val="#ppt_x"/>
                                          </p:val>
                                        </p:tav>
                                      </p:tavLst>
                                    </p:anim>
                                    <p:anim calcmode="lin" valueType="num">
                                      <p:cBhvr additive="base">
                                        <p:cTn id="8"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b="1" dirty="0" smtClean="0"/>
              <a:t>Be able to describe how </a:t>
            </a:r>
            <a:r>
              <a:rPr lang="en-US" b="1" u="sng" dirty="0" smtClean="0"/>
              <a:t>age, time, and timing </a:t>
            </a:r>
            <a:r>
              <a:rPr lang="en-US" b="1" dirty="0" smtClean="0"/>
              <a:t>are relevant for prevention.</a:t>
            </a:r>
          </a:p>
          <a:p>
            <a:r>
              <a:rPr lang="en-US" b="1" dirty="0" smtClean="0"/>
              <a:t>Know the elements of the </a:t>
            </a:r>
            <a:r>
              <a:rPr lang="en-US" b="1" u="sng" dirty="0" err="1" smtClean="0"/>
              <a:t>bioecological</a:t>
            </a:r>
            <a:r>
              <a:rPr lang="en-US" b="1" u="sng" dirty="0" smtClean="0"/>
              <a:t> model</a:t>
            </a:r>
            <a:r>
              <a:rPr lang="en-US" b="1" dirty="0" smtClean="0"/>
              <a:t> and give examples of its utility for social intervention.</a:t>
            </a:r>
          </a:p>
          <a:p>
            <a:r>
              <a:rPr lang="en-US" b="1" dirty="0" smtClean="0"/>
              <a:t>Define and differentiate: </a:t>
            </a:r>
            <a:r>
              <a:rPr lang="en-US" b="1" u="sng" dirty="0" smtClean="0"/>
              <a:t>competence, developmental cascades, patterning of risks</a:t>
            </a:r>
            <a:r>
              <a:rPr lang="en-US" b="1" dirty="0" smtClean="0"/>
              <a:t>.</a:t>
            </a:r>
          </a:p>
          <a:p>
            <a:r>
              <a:rPr lang="en-US" b="1" dirty="0" smtClean="0"/>
              <a:t>Define and discuss </a:t>
            </a:r>
            <a:r>
              <a:rPr lang="en-US" b="1" u="sng" dirty="0" smtClean="0"/>
              <a:t>risk and projective factors</a:t>
            </a:r>
            <a:r>
              <a:rPr lang="en-US" b="1" dirty="0" smtClean="0"/>
              <a:t> and how they operate over time. </a:t>
            </a:r>
          </a:p>
          <a:p>
            <a:r>
              <a:rPr lang="en-US" b="1" dirty="0" smtClean="0"/>
              <a:t>Provide examples of how </a:t>
            </a:r>
            <a:r>
              <a:rPr lang="en-US" b="1" u="sng" dirty="0" smtClean="0"/>
              <a:t>scientific knowledge </a:t>
            </a:r>
            <a:r>
              <a:rPr lang="en-US" b="1" dirty="0" smtClean="0"/>
              <a:t>of risk factors for common MEBs would </a:t>
            </a:r>
            <a:r>
              <a:rPr lang="en-US" b="1" u="sng" dirty="0" smtClean="0"/>
              <a:t>translate into intervention approaches</a:t>
            </a:r>
            <a:r>
              <a:rPr lang="en-US" b="1" dirty="0" smtClean="0"/>
              <a:t>. </a:t>
            </a:r>
          </a:p>
          <a:p>
            <a:r>
              <a:rPr lang="en-US" b="1" dirty="0" smtClean="0"/>
              <a:t>Discuss examples of “</a:t>
            </a:r>
            <a:r>
              <a:rPr lang="en-US" b="1" u="sng" dirty="0" smtClean="0"/>
              <a:t>generic risk factors</a:t>
            </a:r>
            <a:r>
              <a:rPr lang="en-US" b="1" dirty="0" smtClean="0"/>
              <a:t>” for MEBs. </a:t>
            </a:r>
            <a:endParaRPr lang="en-US" b="1" dirty="0"/>
          </a:p>
        </p:txBody>
      </p:sp>
    </p:spTree>
    <p:extLst>
      <p:ext uri="{BB962C8B-B14F-4D97-AF65-F5344CB8AC3E}">
        <p14:creationId xmlns:p14="http://schemas.microsoft.com/office/powerpoint/2010/main" val="318097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ARE THE DEVELOPMENTAL TASKS</a:t>
            </a:r>
            <a:br>
              <a:rPr lang="en-US" b="1" dirty="0" smtClean="0"/>
            </a:br>
            <a:r>
              <a:rPr lang="en-US" b="1" dirty="0" smtClean="0"/>
              <a:t>FOR YOUNG ADULTS?</a:t>
            </a:r>
            <a:br>
              <a:rPr lang="en-US" b="1" dirty="0" smtClean="0"/>
            </a:br>
            <a:endParaRPr lang="en-US" b="1" dirty="0"/>
          </a:p>
        </p:txBody>
      </p:sp>
      <p:sp>
        <p:nvSpPr>
          <p:cNvPr id="3" name="Content Placeholder 2"/>
          <p:cNvSpPr>
            <a:spLocks noGrp="1"/>
          </p:cNvSpPr>
          <p:nvPr>
            <p:ph idx="1"/>
          </p:nvPr>
        </p:nvSpPr>
        <p:spPr/>
        <p:txBody>
          <a:bodyPr/>
          <a:lstStyle/>
          <a:p>
            <a:pPr marL="0" indent="0">
              <a:buNone/>
            </a:pPr>
            <a:r>
              <a:rPr lang="en-US" b="1" dirty="0" smtClean="0"/>
              <a:t>INDIVIDUAL				FAMILY		SCHOOL/COMMUNITY</a:t>
            </a:r>
          </a:p>
          <a:p>
            <a:pPr marL="0" indent="0">
              <a:buNone/>
            </a:pPr>
            <a:endParaRPr lang="en-US" b="1"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65440" y="2096264"/>
            <a:ext cx="1962150" cy="3619500"/>
          </a:xfrm>
          <a:prstGeom prst="rect">
            <a:avLst/>
          </a:prstGeom>
        </p:spPr>
      </p:pic>
      <p:sp>
        <p:nvSpPr>
          <p:cNvPr id="5" name="Rectangle 4"/>
          <p:cNvSpPr/>
          <p:nvPr/>
        </p:nvSpPr>
        <p:spPr>
          <a:xfrm>
            <a:off x="8340445" y="6034019"/>
            <a:ext cx="3270447" cy="369332"/>
          </a:xfrm>
          <a:prstGeom prst="rect">
            <a:avLst/>
          </a:prstGeom>
        </p:spPr>
        <p:txBody>
          <a:bodyPr wrap="none">
            <a:spAutoFit/>
          </a:bodyPr>
          <a:lstStyle/>
          <a:p>
            <a:r>
              <a:rPr lang="en-US" dirty="0"/>
              <a:t>See Table 4-1 (pages 78-80)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905375" y="2589769"/>
            <a:ext cx="2038350" cy="25527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486233" y="2508807"/>
            <a:ext cx="2038350" cy="2714625"/>
          </a:xfrm>
          <a:prstGeom prst="rect">
            <a:avLst/>
          </a:prstGeom>
        </p:spPr>
      </p:pic>
      <p:sp>
        <p:nvSpPr>
          <p:cNvPr id="8" name="Rectangle 7"/>
          <p:cNvSpPr/>
          <p:nvPr/>
        </p:nvSpPr>
        <p:spPr>
          <a:xfrm>
            <a:off x="236765" y="2662278"/>
            <a:ext cx="11663687" cy="2532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870" y="53131"/>
            <a:ext cx="1423224" cy="2072849"/>
          </a:xfrm>
          <a:prstGeom prst="rect">
            <a:avLst/>
          </a:prstGeom>
        </p:spPr>
      </p:pic>
    </p:spTree>
    <p:extLst>
      <p:ext uri="{BB962C8B-B14F-4D97-AF65-F5344CB8AC3E}">
        <p14:creationId xmlns:p14="http://schemas.microsoft.com/office/powerpoint/2010/main" val="97634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 of risk and protective factors</a:t>
            </a:r>
            <a:endParaRPr lang="en-US" dirty="0"/>
          </a:p>
        </p:txBody>
      </p:sp>
      <p:sp>
        <p:nvSpPr>
          <p:cNvPr id="3" name="Content Placeholder 2"/>
          <p:cNvSpPr>
            <a:spLocks noGrp="1"/>
          </p:cNvSpPr>
          <p:nvPr>
            <p:ph idx="1"/>
          </p:nvPr>
        </p:nvSpPr>
        <p:spPr/>
        <p:txBody>
          <a:bodyPr/>
          <a:lstStyle/>
          <a:p>
            <a:endParaRPr lang="en-US" dirty="0" smtClean="0"/>
          </a:p>
          <a:p>
            <a:r>
              <a:rPr lang="en-US" b="1" dirty="0" smtClean="0"/>
              <a:t>(1) The effects of risk and protective factors are correlated and cumulative</a:t>
            </a:r>
          </a:p>
          <a:p>
            <a:endParaRPr lang="en-US" b="1" dirty="0"/>
          </a:p>
          <a:p>
            <a:r>
              <a:rPr lang="en-US" b="1" dirty="0" smtClean="0"/>
              <a:t>(2) Risk and protective factors have effects on both specific mental, emotional, and behavioral problems and on multiple problems</a:t>
            </a:r>
          </a:p>
          <a:p>
            <a:endParaRPr lang="en-US" b="1" dirty="0"/>
          </a:p>
          <a:p>
            <a:r>
              <a:rPr lang="en-US" b="1" dirty="0" smtClean="0"/>
              <a:t>(3) Risk and protective factors influence each other over time</a:t>
            </a:r>
            <a:endParaRPr lang="en-US" b="1" dirty="0"/>
          </a:p>
        </p:txBody>
      </p:sp>
    </p:spTree>
    <p:extLst>
      <p:ext uri="{BB962C8B-B14F-4D97-AF65-F5344CB8AC3E}">
        <p14:creationId xmlns:p14="http://schemas.microsoft.com/office/powerpoint/2010/main" val="1096915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interventions for prevention and promotion</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a:p>
          <a:p>
            <a:r>
              <a:rPr lang="en-US" b="1" dirty="0" smtClean="0"/>
              <a:t>There are usually patterns of factors that are specific to different disorders</a:t>
            </a:r>
          </a:p>
          <a:p>
            <a:endParaRPr lang="en-US" b="1" dirty="0"/>
          </a:p>
          <a:p>
            <a:r>
              <a:rPr lang="en-US" b="1" dirty="0" smtClean="0"/>
              <a:t>We know much more about the pattern of risk factors and prevention than we do about factors that promote specific aspects of well-being</a:t>
            </a:r>
            <a:endParaRPr lang="en-US" b="1" dirty="0"/>
          </a:p>
        </p:txBody>
      </p:sp>
    </p:spTree>
    <p:extLst>
      <p:ext uri="{BB962C8B-B14F-4D97-AF65-F5344CB8AC3E}">
        <p14:creationId xmlns:p14="http://schemas.microsoft.com/office/powerpoint/2010/main" val="605565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competence</a:t>
            </a:r>
            <a:endParaRPr lang="en-US" dirty="0"/>
          </a:p>
        </p:txBody>
      </p:sp>
      <p:sp>
        <p:nvSpPr>
          <p:cNvPr id="3" name="Content Placeholder 2"/>
          <p:cNvSpPr>
            <a:spLocks noGrp="1"/>
          </p:cNvSpPr>
          <p:nvPr>
            <p:ph idx="1"/>
          </p:nvPr>
        </p:nvSpPr>
        <p:spPr/>
        <p:txBody>
          <a:bodyPr/>
          <a:lstStyle/>
          <a:p>
            <a:endParaRPr lang="en-US" dirty="0" smtClean="0"/>
          </a:p>
          <a:p>
            <a:r>
              <a:rPr lang="en-US" dirty="0" smtClean="0"/>
              <a:t>To change competence, some combination of the following needs to be done (example is academic competence):</a:t>
            </a:r>
          </a:p>
          <a:p>
            <a:endParaRPr lang="en-US" dirty="0"/>
          </a:p>
          <a:p>
            <a:r>
              <a:rPr lang="en-US" dirty="0" smtClean="0"/>
              <a:t>(1) Change the child’s capabilities (e.g. tutoring)</a:t>
            </a:r>
          </a:p>
          <a:p>
            <a:r>
              <a:rPr lang="en-US" dirty="0" smtClean="0"/>
              <a:t>(2) Change the child’s contexts (e.g., parent education, school reform)</a:t>
            </a:r>
          </a:p>
          <a:p>
            <a:r>
              <a:rPr lang="en-US" dirty="0" smtClean="0"/>
              <a:t>(3) Change child x context “fit” (e.g., change schools)</a:t>
            </a:r>
            <a:endParaRPr lang="en-US" dirty="0"/>
          </a:p>
        </p:txBody>
      </p:sp>
    </p:spTree>
    <p:extLst>
      <p:ext uri="{BB962C8B-B14F-4D97-AF65-F5344CB8AC3E}">
        <p14:creationId xmlns:p14="http://schemas.microsoft.com/office/powerpoint/2010/main" val="3959801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327" y="2884927"/>
            <a:ext cx="4058276" cy="2282780"/>
          </a:xfrm>
          <a:prstGeom prst="rect">
            <a:avLst/>
          </a:prstGeom>
        </p:spPr>
      </p:pic>
      <p:sp>
        <p:nvSpPr>
          <p:cNvPr id="2" name="Title 1"/>
          <p:cNvSpPr>
            <a:spLocks noGrp="1"/>
          </p:cNvSpPr>
          <p:nvPr>
            <p:ph type="title"/>
          </p:nvPr>
        </p:nvSpPr>
        <p:spPr/>
        <p:txBody>
          <a:bodyPr/>
          <a:lstStyle/>
          <a:p>
            <a:r>
              <a:rPr lang="en-US" dirty="0" smtClean="0"/>
              <a:t>Childhood depression</a:t>
            </a:r>
            <a:endParaRPr lang="en-US" dirty="0"/>
          </a:p>
        </p:txBody>
      </p:sp>
      <p:sp>
        <p:nvSpPr>
          <p:cNvPr id="3" name="Content Placeholder 2"/>
          <p:cNvSpPr>
            <a:spLocks noGrp="1"/>
          </p:cNvSpPr>
          <p:nvPr>
            <p:ph idx="1"/>
          </p:nvPr>
        </p:nvSpPr>
        <p:spPr>
          <a:xfrm>
            <a:off x="209282" y="2220317"/>
            <a:ext cx="8844566" cy="4024125"/>
          </a:xfrm>
        </p:spPr>
        <p:txBody>
          <a:bodyPr>
            <a:normAutofit fontScale="92500" lnSpcReduction="10000"/>
          </a:bodyPr>
          <a:lstStyle/>
          <a:p>
            <a:r>
              <a:rPr lang="en-US" u="sng" dirty="0" smtClean="0"/>
              <a:t>Common symptoms</a:t>
            </a:r>
            <a:r>
              <a:rPr lang="en-US" dirty="0" smtClean="0"/>
              <a:t>: sadness, hopelessness, emptiness, irritability (children may be irritable instead of sad), impaired function, feelings of guilt, worthlessness, loss of pleasure</a:t>
            </a:r>
          </a:p>
          <a:p>
            <a:endParaRPr lang="en-US" dirty="0"/>
          </a:p>
          <a:p>
            <a:r>
              <a:rPr lang="en-US" dirty="0" smtClean="0"/>
              <a:t>Annual prevalence</a:t>
            </a:r>
          </a:p>
          <a:p>
            <a:pPr marL="0" indent="0">
              <a:buNone/>
            </a:pPr>
            <a:r>
              <a:rPr lang="en-US" dirty="0" smtClean="0"/>
              <a:t>Age	0-5			Very rare</a:t>
            </a:r>
          </a:p>
          <a:p>
            <a:pPr marL="0" indent="0">
              <a:buNone/>
            </a:pPr>
            <a:r>
              <a:rPr lang="en-US" dirty="0"/>
              <a:t>	</a:t>
            </a:r>
            <a:r>
              <a:rPr lang="en-US" dirty="0" smtClean="0"/>
              <a:t>6-10			Low</a:t>
            </a:r>
          </a:p>
          <a:p>
            <a:pPr marL="0" indent="0">
              <a:buNone/>
            </a:pPr>
            <a:r>
              <a:rPr lang="en-US" dirty="0"/>
              <a:t>	</a:t>
            </a:r>
            <a:r>
              <a:rPr lang="en-US" dirty="0" smtClean="0"/>
              <a:t>11-adulthood	</a:t>
            </a:r>
            <a:r>
              <a:rPr lang="en-US" dirty="0"/>
              <a:t>	</a:t>
            </a:r>
            <a:r>
              <a:rPr lang="en-US" dirty="0" smtClean="0"/>
              <a:t>5% experience full clinical depression	</a:t>
            </a:r>
          </a:p>
          <a:p>
            <a:pPr marL="0" indent="0">
              <a:buNone/>
            </a:pPr>
            <a:r>
              <a:rPr lang="en-US" dirty="0"/>
              <a:t>	</a:t>
            </a:r>
            <a:r>
              <a:rPr lang="en-US" dirty="0" smtClean="0"/>
              <a:t>			20% experience a depressive episode</a:t>
            </a:r>
          </a:p>
          <a:p>
            <a:pPr marL="0" indent="0">
              <a:buNone/>
            </a:pPr>
            <a:endParaRPr lang="en-US" dirty="0"/>
          </a:p>
          <a:p>
            <a:pPr marL="0" indent="0">
              <a:buNone/>
            </a:pPr>
            <a:r>
              <a:rPr lang="en-US" dirty="0" smtClean="0"/>
              <a:t>	Beginning around age 13, it is twice as common for girls</a:t>
            </a:r>
            <a:endParaRPr lang="en-US" dirty="0"/>
          </a:p>
        </p:txBody>
      </p:sp>
    </p:spTree>
    <p:extLst>
      <p:ext uri="{BB962C8B-B14F-4D97-AF65-F5344CB8AC3E}">
        <p14:creationId xmlns:p14="http://schemas.microsoft.com/office/powerpoint/2010/main" val="79285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Childhood Milestones</a:t>
            </a:r>
            <a:endParaRPr lang="en-US" dirty="0"/>
          </a:p>
        </p:txBody>
      </p:sp>
      <p:sp>
        <p:nvSpPr>
          <p:cNvPr id="3" name="Content Placeholder 2"/>
          <p:cNvSpPr>
            <a:spLocks noGrp="1"/>
          </p:cNvSpPr>
          <p:nvPr>
            <p:ph idx="1"/>
          </p:nvPr>
        </p:nvSpPr>
        <p:spPr>
          <a:xfrm>
            <a:off x="943378" y="2168802"/>
            <a:ext cx="4890752" cy="4024125"/>
          </a:xfrm>
        </p:spPr>
        <p:txBody>
          <a:bodyPr>
            <a:normAutofit lnSpcReduction="10000"/>
          </a:bodyPr>
          <a:lstStyle/>
          <a:p>
            <a:endParaRPr lang="en-US" dirty="0" smtClean="0"/>
          </a:p>
          <a:p>
            <a:r>
              <a:rPr lang="en-US" sz="2400" b="1" dirty="0" smtClean="0"/>
              <a:t>Family</a:t>
            </a:r>
          </a:p>
          <a:p>
            <a:pPr marL="0" indent="0">
              <a:buNone/>
            </a:pPr>
            <a:endParaRPr lang="en-US" b="1" dirty="0" smtClean="0"/>
          </a:p>
          <a:p>
            <a:pPr lvl="1"/>
            <a:r>
              <a:rPr lang="en-US" b="1" dirty="0" smtClean="0"/>
              <a:t>Time in emotionally responsive interactions with children</a:t>
            </a:r>
          </a:p>
          <a:p>
            <a:pPr marL="457200" lvl="1" indent="0">
              <a:buNone/>
            </a:pPr>
            <a:endParaRPr lang="en-US" b="1" dirty="0" smtClean="0"/>
          </a:p>
          <a:p>
            <a:pPr lvl="1"/>
            <a:r>
              <a:rPr lang="en-US" b="1" dirty="0" smtClean="0"/>
              <a:t>Consistent discipline</a:t>
            </a:r>
          </a:p>
          <a:p>
            <a:pPr marL="457200" lvl="1" indent="0">
              <a:buNone/>
            </a:pPr>
            <a:endParaRPr lang="en-US" b="1" dirty="0" smtClean="0"/>
          </a:p>
          <a:p>
            <a:pPr lvl="1"/>
            <a:r>
              <a:rPr lang="en-US" b="1" dirty="0" smtClean="0"/>
              <a:t>Parental resources that support/model personal efficacy, adaptive coping, life satisfaction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309" y="3207644"/>
            <a:ext cx="5476875" cy="2400300"/>
          </a:xfrm>
          <a:prstGeom prst="rect">
            <a:avLst/>
          </a:prstGeom>
        </p:spPr>
      </p:pic>
    </p:spTree>
    <p:extLst>
      <p:ext uri="{BB962C8B-B14F-4D97-AF65-F5344CB8AC3E}">
        <p14:creationId xmlns:p14="http://schemas.microsoft.com/office/powerpoint/2010/main" val="162813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for Depression</a:t>
            </a:r>
            <a:endParaRPr lang="en-US" dirty="0"/>
          </a:p>
        </p:txBody>
      </p:sp>
      <p:sp>
        <p:nvSpPr>
          <p:cNvPr id="3" name="Content Placeholder 2"/>
          <p:cNvSpPr>
            <a:spLocks noGrp="1"/>
          </p:cNvSpPr>
          <p:nvPr>
            <p:ph idx="1"/>
          </p:nvPr>
        </p:nvSpPr>
        <p:spPr>
          <a:xfrm>
            <a:off x="737315" y="2194560"/>
            <a:ext cx="6706673" cy="4024125"/>
          </a:xfrm>
        </p:spPr>
        <p:txBody>
          <a:bodyPr>
            <a:normAutofit/>
          </a:bodyPr>
          <a:lstStyle/>
          <a:p>
            <a:r>
              <a:rPr lang="en-US" b="1" dirty="0"/>
              <a:t>Depressed Parents (the double whammy)</a:t>
            </a:r>
          </a:p>
          <a:p>
            <a:pPr lvl="1"/>
            <a:r>
              <a:rPr lang="en-US" dirty="0"/>
              <a:t>Poor parenting (history), high family stress (cause and effect), family conflict</a:t>
            </a:r>
          </a:p>
          <a:p>
            <a:pPr lvl="1"/>
            <a:r>
              <a:rPr lang="en-US" dirty="0"/>
              <a:t>Children </a:t>
            </a:r>
            <a:r>
              <a:rPr lang="en-US" dirty="0" smtClean="0"/>
              <a:t>may feel </a:t>
            </a:r>
            <a:r>
              <a:rPr lang="en-US" dirty="0"/>
              <a:t>responsibility for parent’s hardship and family problems (guilt</a:t>
            </a:r>
            <a:r>
              <a:rPr lang="en-US" dirty="0" smtClean="0"/>
              <a:t>)</a:t>
            </a:r>
          </a:p>
          <a:p>
            <a:pPr lvl="1"/>
            <a:r>
              <a:rPr lang="en-US" dirty="0" smtClean="0"/>
              <a:t>Children may feel anxious about their own feelings of sadness.</a:t>
            </a:r>
            <a:endParaRPr lang="en-US" dirty="0"/>
          </a:p>
          <a:p>
            <a:endParaRPr lang="en-US" b="1" dirty="0" smtClean="0"/>
          </a:p>
          <a:p>
            <a:r>
              <a:rPr lang="en-US" b="1" dirty="0" err="1" smtClean="0"/>
              <a:t>Depressogenic</a:t>
            </a:r>
            <a:r>
              <a:rPr lang="en-US" b="1" dirty="0" smtClean="0"/>
              <a:t> Cognitive Style</a:t>
            </a:r>
          </a:p>
          <a:p>
            <a:pPr lvl="1"/>
            <a:r>
              <a:rPr lang="en-US" dirty="0" smtClean="0"/>
              <a:t>Rumination, view of the world that lacks optimism, feeling that one is not in control of one’s life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7587" y="2252253"/>
            <a:ext cx="2719122" cy="3908738"/>
          </a:xfrm>
          <a:prstGeom prst="rect">
            <a:avLst/>
          </a:prstGeom>
        </p:spPr>
      </p:pic>
    </p:spTree>
    <p:extLst>
      <p:ext uri="{BB962C8B-B14F-4D97-AF65-F5344CB8AC3E}">
        <p14:creationId xmlns:p14="http://schemas.microsoft.com/office/powerpoint/2010/main" val="461903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for Depression</a:t>
            </a:r>
            <a:endParaRPr lang="en-US" dirty="0"/>
          </a:p>
        </p:txBody>
      </p:sp>
      <p:sp>
        <p:nvSpPr>
          <p:cNvPr id="3" name="Content Placeholder 2"/>
          <p:cNvSpPr>
            <a:spLocks noGrp="1"/>
          </p:cNvSpPr>
          <p:nvPr>
            <p:ph idx="1"/>
          </p:nvPr>
        </p:nvSpPr>
        <p:spPr/>
        <p:txBody>
          <a:bodyPr>
            <a:normAutofit lnSpcReduction="10000"/>
          </a:bodyPr>
          <a:lstStyle/>
          <a:p>
            <a:pPr marL="457200" lvl="1" indent="0">
              <a:buNone/>
            </a:pPr>
            <a:endParaRPr lang="en-US" dirty="0"/>
          </a:p>
          <a:p>
            <a:r>
              <a:rPr lang="en-US" b="1" dirty="0" smtClean="0"/>
              <a:t>What would you do? </a:t>
            </a:r>
          </a:p>
          <a:p>
            <a:endParaRPr lang="en-US" b="1" dirty="0" smtClean="0"/>
          </a:p>
          <a:p>
            <a:pPr lvl="1"/>
            <a:r>
              <a:rPr lang="en-US" b="1" dirty="0" smtClean="0"/>
              <a:t>Target family processes</a:t>
            </a:r>
          </a:p>
          <a:p>
            <a:pPr lvl="2"/>
            <a:r>
              <a:rPr lang="en-US" dirty="0" smtClean="0"/>
              <a:t>Foster parent’s commitment to parenting</a:t>
            </a:r>
          </a:p>
          <a:p>
            <a:pPr lvl="2"/>
            <a:r>
              <a:rPr lang="en-US" dirty="0" smtClean="0"/>
              <a:t>Facilitate parental monitoring</a:t>
            </a:r>
          </a:p>
          <a:p>
            <a:pPr lvl="2"/>
            <a:r>
              <a:rPr lang="en-US" dirty="0" smtClean="0"/>
              <a:t>Identify causes of family stress</a:t>
            </a:r>
          </a:p>
          <a:p>
            <a:pPr marL="457200" lvl="1" indent="0">
              <a:buNone/>
            </a:pPr>
            <a:endParaRPr lang="en-US" dirty="0" smtClean="0"/>
          </a:p>
          <a:p>
            <a:pPr lvl="1"/>
            <a:r>
              <a:rPr lang="en-US" b="1" dirty="0" smtClean="0"/>
              <a:t>Target child’s understanding and cognitions</a:t>
            </a:r>
          </a:p>
          <a:p>
            <a:pPr lvl="2"/>
            <a:r>
              <a:rPr lang="en-US" dirty="0" smtClean="0"/>
              <a:t>Ensure child understands parent is ill and it is</a:t>
            </a:r>
          </a:p>
          <a:p>
            <a:pPr marL="914400" lvl="2" indent="0">
              <a:buNone/>
            </a:pPr>
            <a:r>
              <a:rPr lang="en-US" dirty="0"/>
              <a:t>n</a:t>
            </a:r>
            <a:r>
              <a:rPr lang="en-US" dirty="0" smtClean="0"/>
              <a:t>ot the child’s fault</a:t>
            </a:r>
          </a:p>
          <a:p>
            <a:pPr lvl="2"/>
            <a:r>
              <a:rPr lang="en-US" dirty="0" smtClean="0"/>
              <a:t>Modify cognitive perceptions and processes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593" y="3093067"/>
            <a:ext cx="3904356" cy="3125618"/>
          </a:xfrm>
          <a:prstGeom prst="rect">
            <a:avLst/>
          </a:prstGeom>
        </p:spPr>
      </p:pic>
      <p:sp>
        <p:nvSpPr>
          <p:cNvPr id="5" name="Rectangle 4"/>
          <p:cNvSpPr/>
          <p:nvPr/>
        </p:nvSpPr>
        <p:spPr>
          <a:xfrm>
            <a:off x="888274" y="2965269"/>
            <a:ext cx="10395675" cy="3253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238705" y="6346483"/>
            <a:ext cx="696024" cy="369332"/>
          </a:xfrm>
          <a:prstGeom prst="rect">
            <a:avLst/>
          </a:prstGeom>
          <a:noFill/>
        </p:spPr>
        <p:txBody>
          <a:bodyPr wrap="none" rtlCol="0">
            <a:spAutoFit/>
          </a:bodyPr>
          <a:lstStyle/>
          <a:p>
            <a:r>
              <a:rPr lang="en-US" dirty="0" smtClean="0">
                <a:hlinkClick r:id="rId3" action="ppaction://hlinksldjump"/>
              </a:rPr>
              <a:t>Next</a:t>
            </a:r>
            <a:endParaRPr lang="en-US" dirty="0"/>
          </a:p>
        </p:txBody>
      </p:sp>
    </p:spTree>
    <p:extLst>
      <p:ext uri="{BB962C8B-B14F-4D97-AF65-F5344CB8AC3E}">
        <p14:creationId xmlns:p14="http://schemas.microsoft.com/office/powerpoint/2010/main" val="148848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a:t>
            </a:r>
            <a:endParaRPr lang="en-US" dirty="0"/>
          </a:p>
        </p:txBody>
      </p:sp>
      <p:sp>
        <p:nvSpPr>
          <p:cNvPr id="3" name="Content Placeholder 2"/>
          <p:cNvSpPr>
            <a:spLocks noGrp="1"/>
          </p:cNvSpPr>
          <p:nvPr>
            <p:ph idx="1"/>
          </p:nvPr>
        </p:nvSpPr>
        <p:spPr/>
        <p:txBody>
          <a:bodyPr>
            <a:normAutofit/>
          </a:bodyPr>
          <a:lstStyle/>
          <a:p>
            <a:r>
              <a:rPr lang="en-US" u="sng" dirty="0" smtClean="0"/>
              <a:t>Common symptoms</a:t>
            </a:r>
            <a:r>
              <a:rPr lang="en-US" dirty="0" smtClean="0"/>
              <a:t>: (1) FEAR to real or perceived threats, (2) ANXIETY about anticipated future threats, and (3) PANIC ATTACKS</a:t>
            </a:r>
          </a:p>
          <a:p>
            <a:r>
              <a:rPr lang="en-US" dirty="0" smtClean="0"/>
              <a:t>Muscle tension, vigilance and preparation for future threats, cautious and avoidant behaviors</a:t>
            </a:r>
          </a:p>
          <a:p>
            <a:endParaRPr lang="en-US" dirty="0"/>
          </a:p>
          <a:p>
            <a:r>
              <a:rPr lang="en-US" dirty="0" smtClean="0"/>
              <a:t>Annual prevalence</a:t>
            </a:r>
          </a:p>
          <a:p>
            <a:pPr marL="0" indent="0">
              <a:buNone/>
            </a:pPr>
            <a:r>
              <a:rPr lang="en-US" dirty="0"/>
              <a:t>	</a:t>
            </a:r>
            <a:r>
              <a:rPr lang="en-US" dirty="0" smtClean="0"/>
              <a:t>Begins early!</a:t>
            </a:r>
          </a:p>
          <a:p>
            <a:pPr marL="0" indent="0">
              <a:buNone/>
            </a:pPr>
            <a:r>
              <a:rPr lang="en-US" dirty="0"/>
              <a:t>	</a:t>
            </a:r>
            <a:r>
              <a:rPr lang="en-US" dirty="0" smtClean="0"/>
              <a:t>Mean age of onset = 7 years old (phobias, separation anxiety)</a:t>
            </a:r>
          </a:p>
          <a:p>
            <a:pPr marL="0" indent="0">
              <a:buNone/>
            </a:pPr>
            <a:r>
              <a:rPr lang="en-US" dirty="0"/>
              <a:t>	</a:t>
            </a:r>
            <a:r>
              <a:rPr lang="en-US" dirty="0" smtClean="0"/>
              <a:t>			  10 years old (agoraphobia, panic, OCD)</a:t>
            </a:r>
            <a:endParaRPr lang="en-US" dirty="0"/>
          </a:p>
        </p:txBody>
      </p:sp>
    </p:spTree>
    <p:extLst>
      <p:ext uri="{BB962C8B-B14F-4D97-AF65-F5344CB8AC3E}">
        <p14:creationId xmlns:p14="http://schemas.microsoft.com/office/powerpoint/2010/main" val="41497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for anxiety</a:t>
            </a:r>
            <a:endParaRPr lang="en-US" dirty="0"/>
          </a:p>
        </p:txBody>
      </p:sp>
      <p:sp>
        <p:nvSpPr>
          <p:cNvPr id="3" name="Content Placeholder 2"/>
          <p:cNvSpPr>
            <a:spLocks noGrp="1"/>
          </p:cNvSpPr>
          <p:nvPr>
            <p:ph idx="1"/>
          </p:nvPr>
        </p:nvSpPr>
        <p:spPr/>
        <p:txBody>
          <a:bodyPr>
            <a:normAutofit/>
          </a:bodyPr>
          <a:lstStyle/>
          <a:p>
            <a:endParaRPr lang="en-US" dirty="0" smtClean="0"/>
          </a:p>
          <a:p>
            <a:r>
              <a:rPr lang="en-US" b="1" dirty="0" smtClean="0"/>
              <a:t>Parents with Anxiety Disorders</a:t>
            </a:r>
          </a:p>
          <a:p>
            <a:endParaRPr lang="en-US" dirty="0" smtClean="0"/>
          </a:p>
          <a:p>
            <a:pPr lvl="1"/>
            <a:r>
              <a:rPr lang="en-US" dirty="0"/>
              <a:t>Anxious-resistant attachment (inconsistent, insensitive caregiving)</a:t>
            </a:r>
          </a:p>
          <a:p>
            <a:pPr lvl="1"/>
            <a:endParaRPr lang="en-US" dirty="0" smtClean="0"/>
          </a:p>
          <a:p>
            <a:pPr lvl="1"/>
            <a:r>
              <a:rPr lang="en-US" dirty="0" smtClean="0"/>
              <a:t>Learning anxious reactions via modeling (social learning theory)</a:t>
            </a:r>
          </a:p>
          <a:p>
            <a:pPr lvl="1"/>
            <a:endParaRPr lang="en-US" dirty="0" smtClean="0"/>
          </a:p>
          <a:p>
            <a:pPr lvl="1"/>
            <a:r>
              <a:rPr lang="en-US" dirty="0" smtClean="0"/>
              <a:t>Parenting styles featuring over-control and intrusiveness (authoritarian)</a:t>
            </a:r>
          </a:p>
          <a:p>
            <a:pPr lvl="1"/>
            <a:endParaRPr lang="en-US" dirty="0"/>
          </a:p>
          <a:p>
            <a:r>
              <a:rPr lang="en-US" dirty="0" smtClean="0"/>
              <a:t>What kind of interventions might you formulate? </a:t>
            </a:r>
            <a:endParaRPr lang="en-US" dirty="0"/>
          </a:p>
        </p:txBody>
      </p:sp>
      <p:sp>
        <p:nvSpPr>
          <p:cNvPr id="4" name="Rectangle 3"/>
          <p:cNvSpPr/>
          <p:nvPr/>
        </p:nvSpPr>
        <p:spPr>
          <a:xfrm>
            <a:off x="294067" y="2588653"/>
            <a:ext cx="11603865" cy="3477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00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framework</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sz="2800" b="1" dirty="0" smtClean="0"/>
              <a:t>The basic goal of social intervention</a:t>
            </a:r>
          </a:p>
          <a:p>
            <a:endParaRPr lang="en-US" sz="2800" dirty="0" smtClean="0"/>
          </a:p>
          <a:p>
            <a:pPr lvl="1"/>
            <a:r>
              <a:rPr lang="en-US" sz="2800" dirty="0" smtClean="0"/>
              <a:t>Modify developmental processes and </a:t>
            </a:r>
            <a:r>
              <a:rPr lang="en-US" sz="2800" u="sng" dirty="0" smtClean="0"/>
              <a:t>change</a:t>
            </a:r>
            <a:r>
              <a:rPr lang="en-US" sz="2800" dirty="0" smtClean="0"/>
              <a:t> pathways/trajectories away from disorder and/or towards health and wellness. </a:t>
            </a:r>
            <a:endParaRPr lang="en-US" sz="2800" dirty="0"/>
          </a:p>
        </p:txBody>
      </p:sp>
    </p:spTree>
    <p:extLst>
      <p:ext uri="{BB962C8B-B14F-4D97-AF65-F5344CB8AC3E}">
        <p14:creationId xmlns:p14="http://schemas.microsoft.com/office/powerpoint/2010/main" val="2479754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Underage drinking</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The earlier it starts, the worse the prognosis for dependence in adulthood</a:t>
            </a:r>
            <a:endParaRPr lang="en-US" dirty="0"/>
          </a:p>
          <a:p>
            <a:pPr marL="0" indent="0">
              <a:buNone/>
            </a:pPr>
            <a:endParaRPr lang="en-US" dirty="0" smtClean="0"/>
          </a:p>
          <a:p>
            <a:r>
              <a:rPr lang="en-US" dirty="0" smtClean="0"/>
              <a:t>Among those age 12-20, about 1/3 recently drank (often binge drinking)</a:t>
            </a:r>
          </a:p>
          <a:p>
            <a:pPr marL="0" indent="0">
              <a:buNone/>
            </a:pPr>
            <a:endParaRPr lang="en-US" dirty="0" smtClean="0"/>
          </a:p>
          <a:p>
            <a:pPr lvl="1"/>
            <a:r>
              <a:rPr lang="en-US" dirty="0" smtClean="0"/>
              <a:t>Binge drinking declines markedly after age 25</a:t>
            </a:r>
          </a:p>
          <a:p>
            <a:pPr marL="457200" lvl="1" indent="0">
              <a:buNone/>
            </a:pPr>
            <a:endParaRPr lang="en-US" dirty="0" smtClean="0"/>
          </a:p>
          <a:p>
            <a:pPr lvl="1"/>
            <a:r>
              <a:rPr lang="en-US" dirty="0" smtClean="0"/>
              <a:t>Implication? </a:t>
            </a:r>
          </a:p>
        </p:txBody>
      </p:sp>
    </p:spTree>
    <p:extLst>
      <p:ext uri="{BB962C8B-B14F-4D97-AF65-F5344CB8AC3E}">
        <p14:creationId xmlns:p14="http://schemas.microsoft.com/office/powerpoint/2010/main" val="1932042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for underage drinking</a:t>
            </a:r>
            <a:endParaRPr lang="en-US" dirty="0"/>
          </a:p>
        </p:txBody>
      </p:sp>
      <p:sp>
        <p:nvSpPr>
          <p:cNvPr id="3" name="Content Placeholder 2"/>
          <p:cNvSpPr>
            <a:spLocks noGrp="1"/>
          </p:cNvSpPr>
          <p:nvPr>
            <p:ph idx="1"/>
          </p:nvPr>
        </p:nvSpPr>
        <p:spPr>
          <a:xfrm>
            <a:off x="685800" y="2181498"/>
            <a:ext cx="10820400" cy="4024125"/>
          </a:xfrm>
        </p:spPr>
        <p:txBody>
          <a:bodyPr>
            <a:normAutofit lnSpcReduction="10000"/>
          </a:bodyPr>
          <a:lstStyle/>
          <a:p>
            <a:endParaRPr lang="en-US" dirty="0" smtClean="0"/>
          </a:p>
          <a:p>
            <a:r>
              <a:rPr lang="en-US" dirty="0" smtClean="0"/>
              <a:t>(1) </a:t>
            </a:r>
            <a:r>
              <a:rPr lang="en-US" b="1" dirty="0" smtClean="0"/>
              <a:t>Positive expectations through modeling</a:t>
            </a:r>
          </a:p>
          <a:p>
            <a:pPr lvl="1"/>
            <a:r>
              <a:rPr lang="en-US" dirty="0" smtClean="0"/>
              <a:t>Parents are frequent drinkers</a:t>
            </a:r>
          </a:p>
          <a:p>
            <a:pPr lvl="1"/>
            <a:r>
              <a:rPr lang="en-US" dirty="0" smtClean="0"/>
              <a:t>Positive images on TV/movies</a:t>
            </a:r>
          </a:p>
          <a:p>
            <a:endParaRPr lang="en-US" dirty="0"/>
          </a:p>
          <a:p>
            <a:r>
              <a:rPr lang="en-US" dirty="0" smtClean="0"/>
              <a:t>(2) </a:t>
            </a:r>
            <a:r>
              <a:rPr lang="en-US" b="1" dirty="0" smtClean="0"/>
              <a:t>Conformity to peer norms</a:t>
            </a:r>
          </a:p>
          <a:p>
            <a:pPr lvl="1"/>
            <a:r>
              <a:rPr lang="en-US" dirty="0" smtClean="0"/>
              <a:t>Over-estimation that frequent/binge drinking is normal</a:t>
            </a:r>
          </a:p>
          <a:p>
            <a:pPr lvl="1"/>
            <a:r>
              <a:rPr lang="en-US" dirty="0" smtClean="0"/>
              <a:t>Hanging around with peers who drink frequently</a:t>
            </a:r>
          </a:p>
          <a:p>
            <a:pPr lvl="1"/>
            <a:endParaRPr lang="en-US" dirty="0"/>
          </a:p>
          <a:p>
            <a:r>
              <a:rPr lang="en-US" b="1" dirty="0" smtClean="0"/>
              <a:t>What might you to do to intervene? </a:t>
            </a:r>
          </a:p>
          <a:p>
            <a:pPr lvl="1"/>
            <a:r>
              <a:rPr lang="en-US" dirty="0" smtClean="0"/>
              <a:t>Limit media exposure, Limit negative role models, Parental monitoring</a:t>
            </a:r>
            <a:endParaRPr lang="en-US" dirty="0"/>
          </a:p>
        </p:txBody>
      </p:sp>
    </p:spTree>
    <p:extLst>
      <p:ext uri="{BB962C8B-B14F-4D97-AF65-F5344CB8AC3E}">
        <p14:creationId xmlns:p14="http://schemas.microsoft.com/office/powerpoint/2010/main" val="137616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risk factors</a:t>
            </a:r>
            <a:endParaRPr lang="en-US" dirty="0"/>
          </a:p>
        </p:txBody>
      </p:sp>
      <p:sp>
        <p:nvSpPr>
          <p:cNvPr id="3" name="Content Placeholder 2"/>
          <p:cNvSpPr>
            <a:spLocks noGrp="1"/>
          </p:cNvSpPr>
          <p:nvPr>
            <p:ph idx="1"/>
          </p:nvPr>
        </p:nvSpPr>
        <p:spPr/>
        <p:txBody>
          <a:bodyPr/>
          <a:lstStyle/>
          <a:p>
            <a:r>
              <a:rPr lang="en-US" b="1" dirty="0" smtClean="0"/>
              <a:t>Negative life events</a:t>
            </a:r>
          </a:p>
          <a:p>
            <a:r>
              <a:rPr lang="en-US" b="1" dirty="0" smtClean="0"/>
              <a:t>(Lack of) Social support and problem solving coping</a:t>
            </a:r>
          </a:p>
          <a:p>
            <a:r>
              <a:rPr lang="en-US" b="1" dirty="0" smtClean="0"/>
              <a:t>Dysfunctional parent-child interactions</a:t>
            </a:r>
          </a:p>
          <a:p>
            <a:r>
              <a:rPr lang="en-US" b="1" dirty="0" smtClean="0"/>
              <a:t>Poverty</a:t>
            </a:r>
          </a:p>
          <a:p>
            <a:r>
              <a:rPr lang="en-US" b="1" dirty="0" smtClean="0"/>
              <a:t>Family conflict</a:t>
            </a:r>
          </a:p>
          <a:p>
            <a:r>
              <a:rPr lang="en-US" b="1" dirty="0" smtClean="0"/>
              <a:t>Poor parental monitoring</a:t>
            </a:r>
          </a:p>
          <a:p>
            <a:r>
              <a:rPr lang="en-US" b="1" dirty="0" smtClean="0"/>
              <a:t>Deviant peers</a:t>
            </a:r>
          </a:p>
          <a:p>
            <a:r>
              <a:rPr lang="en-US" b="1" dirty="0" smtClean="0"/>
              <a:t>Childhood trauma/maltreatment</a:t>
            </a:r>
            <a:endParaRPr lang="en-US" b="1" dirty="0"/>
          </a:p>
        </p:txBody>
      </p:sp>
    </p:spTree>
    <p:extLst>
      <p:ext uri="{BB962C8B-B14F-4D97-AF65-F5344CB8AC3E}">
        <p14:creationId xmlns:p14="http://schemas.microsoft.com/office/powerpoint/2010/main" val="247154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2"/>
                                      </p:to>
                                    </p:animClr>
                                    <p:animClr clrSpc="rgb" dir="cw">
                                      <p:cBhvr>
                                        <p:cTn id="7" dur="500" fill="hold"/>
                                        <p:tgtEl>
                                          <p:spTgt spid="3">
                                            <p:txEl>
                                              <p:pRg st="3" end="3"/>
                                            </p:txEl>
                                          </p:spTgt>
                                        </p:tgtEl>
                                        <p:attrNameLst>
                                          <p:attrName>fillcolor</p:attrName>
                                        </p:attrNameLst>
                                      </p:cBhvr>
                                      <p:to>
                                        <a:schemeClr val="accent2"/>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7" end="7"/>
                                            </p:txEl>
                                          </p:spTgt>
                                        </p:tgtEl>
                                        <p:attrNameLst>
                                          <p:attrName>style.color</p:attrName>
                                        </p:attrNameLst>
                                      </p:cBhvr>
                                      <p:to>
                                        <a:schemeClr val="accent2"/>
                                      </p:to>
                                    </p:animClr>
                                    <p:animClr clrSpc="rgb" dir="cw">
                                      <p:cBhvr>
                                        <p:cTn id="12" dur="500" fill="hold"/>
                                        <p:tgtEl>
                                          <p:spTgt spid="3">
                                            <p:txEl>
                                              <p:pRg st="7" end="7"/>
                                            </p:txEl>
                                          </p:spTgt>
                                        </p:tgtEl>
                                        <p:attrNameLst>
                                          <p:attrName>fillcolor</p:attrName>
                                        </p:attrNameLst>
                                      </p:cBhvr>
                                      <p:to>
                                        <a:schemeClr val="accent2"/>
                                      </p:to>
                                    </p:animClr>
                                    <p:set>
                                      <p:cBhvr>
                                        <p:cTn id="13" dur="500" fill="hold"/>
                                        <p:tgtEl>
                                          <p:spTgt spid="3">
                                            <p:txEl>
                                              <p:pRg st="7" end="7"/>
                                            </p:txEl>
                                          </p:spTgt>
                                        </p:tgtEl>
                                        <p:attrNameLst>
                                          <p:attrName>fill.type</p:attrName>
                                        </p:attrNameLst>
                                      </p:cBhvr>
                                      <p:to>
                                        <p:strVal val="solid"/>
                                      </p:to>
                                    </p:set>
                                    <p:set>
                                      <p:cBhvr>
                                        <p:cTn id="14" dur="500" fill="hold"/>
                                        <p:tgtEl>
                                          <p:spTgt spid="3">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in the </a:t>
            </a:r>
            <a:r>
              <a:rPr lang="en-US" dirty="0" err="1" smtClean="0"/>
              <a:t>u.s.</a:t>
            </a:r>
            <a:endParaRPr lang="en-US" dirty="0"/>
          </a:p>
        </p:txBody>
      </p:sp>
      <p:sp>
        <p:nvSpPr>
          <p:cNvPr id="3" name="Content Placeholder 2"/>
          <p:cNvSpPr>
            <a:spLocks noGrp="1"/>
          </p:cNvSpPr>
          <p:nvPr>
            <p:ph idx="1"/>
          </p:nvPr>
        </p:nvSpPr>
        <p:spPr>
          <a:xfrm>
            <a:off x="685800" y="1946366"/>
            <a:ext cx="10820400" cy="4024125"/>
          </a:xfrm>
        </p:spPr>
        <p:txBody>
          <a:bodyPr>
            <a:normAutofit/>
          </a:bodyPr>
          <a:lstStyle/>
          <a:p>
            <a:pPr marL="0" indent="0">
              <a:buNone/>
            </a:pPr>
            <a:r>
              <a:rPr lang="en-US" b="1" dirty="0" smtClean="0"/>
              <a:t> </a:t>
            </a:r>
          </a:p>
          <a:p>
            <a:r>
              <a:rPr lang="en-US" b="1" dirty="0" smtClean="0">
                <a:solidFill>
                  <a:srgbClr val="FFFF00"/>
                </a:solidFill>
              </a:rPr>
              <a:t>19.9% (1 in 5!) of all children </a:t>
            </a:r>
            <a:r>
              <a:rPr lang="en-US" b="1" dirty="0">
                <a:solidFill>
                  <a:srgbClr val="FFFF00"/>
                </a:solidFill>
              </a:rPr>
              <a:t>(under age 18) live in poverty</a:t>
            </a:r>
            <a:endParaRPr lang="en-US" b="1" dirty="0" smtClean="0">
              <a:solidFill>
                <a:srgbClr val="FFFF00"/>
              </a:solidFill>
            </a:endParaRPr>
          </a:p>
          <a:p>
            <a:pPr lvl="1"/>
            <a:r>
              <a:rPr lang="en-US" b="1" dirty="0" smtClean="0"/>
              <a:t>16.4% of White children</a:t>
            </a:r>
          </a:p>
          <a:p>
            <a:pPr lvl="1"/>
            <a:r>
              <a:rPr lang="en-US" b="1" dirty="0" smtClean="0"/>
              <a:t>30.4% of Latino children</a:t>
            </a:r>
          </a:p>
          <a:p>
            <a:pPr lvl="1"/>
            <a:r>
              <a:rPr lang="en-US" b="1" dirty="0" smtClean="0"/>
              <a:t>38.3% of Black children</a:t>
            </a:r>
          </a:p>
          <a:p>
            <a:endParaRPr lang="en-US" b="1" dirty="0"/>
          </a:p>
          <a:p>
            <a:r>
              <a:rPr lang="en-US" b="1" dirty="0" smtClean="0"/>
              <a:t>Without subsidies, these families do not have the economic means to meet very basic needs</a:t>
            </a:r>
          </a:p>
          <a:p>
            <a:endParaRPr lang="en-US" b="1" dirty="0"/>
          </a:p>
          <a:p>
            <a:r>
              <a:rPr lang="en-US" b="1" dirty="0" smtClean="0"/>
              <a:t>Impairs: Physical health, Cognitive development, and Social competence</a:t>
            </a:r>
            <a:endParaRPr lang="en-US" b="1" dirty="0"/>
          </a:p>
        </p:txBody>
      </p:sp>
      <p:sp>
        <p:nvSpPr>
          <p:cNvPr id="4" name="Rectangle 3"/>
          <p:cNvSpPr/>
          <p:nvPr/>
        </p:nvSpPr>
        <p:spPr>
          <a:xfrm>
            <a:off x="174172" y="6273225"/>
            <a:ext cx="9753599" cy="584775"/>
          </a:xfrm>
          <a:prstGeom prst="rect">
            <a:avLst/>
          </a:prstGeom>
        </p:spPr>
        <p:txBody>
          <a:bodyPr wrap="square">
            <a:spAutoFit/>
          </a:bodyPr>
          <a:lstStyle/>
          <a:p>
            <a:r>
              <a:rPr lang="en-US" sz="1600" b="1" dirty="0"/>
              <a:t>2014 Census Tables: </a:t>
            </a:r>
            <a:r>
              <a:rPr lang="en-US" sz="1600" dirty="0" smtClean="0">
                <a:hlinkClick r:id="rId2"/>
              </a:rPr>
              <a:t>https</a:t>
            </a:r>
            <a:r>
              <a:rPr lang="en-US" sz="1600" dirty="0">
                <a:hlinkClick r:id="rId2"/>
              </a:rPr>
              <a:t>://</a:t>
            </a:r>
            <a:r>
              <a:rPr lang="en-US" sz="1600" dirty="0" smtClean="0">
                <a:hlinkClick r:id="rId2"/>
              </a:rPr>
              <a:t>www.census.gov/hhes/www/cpstables/032014/pov/pov01_100.htm</a:t>
            </a:r>
            <a:endParaRPr lang="en-US" sz="1600" dirty="0" smtClean="0"/>
          </a:p>
          <a:p>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5878" y="2058708"/>
            <a:ext cx="2916159" cy="1899720"/>
          </a:xfrm>
          <a:prstGeom prst="rect">
            <a:avLst/>
          </a:prstGeom>
        </p:spPr>
      </p:pic>
    </p:spTree>
    <p:extLst>
      <p:ext uri="{BB962C8B-B14F-4D97-AF65-F5344CB8AC3E}">
        <p14:creationId xmlns:p14="http://schemas.microsoft.com/office/powerpoint/2010/main" val="1734868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paths to </a:t>
            </a:r>
            <a:r>
              <a:rPr lang="en-US" dirty="0" err="1" smtClean="0"/>
              <a:t>mebS</a:t>
            </a:r>
            <a:endParaRPr lang="en-US" dirty="0"/>
          </a:p>
        </p:txBody>
      </p:sp>
      <p:sp>
        <p:nvSpPr>
          <p:cNvPr id="3" name="Content Placeholder 2"/>
          <p:cNvSpPr>
            <a:spLocks noGrp="1"/>
          </p:cNvSpPr>
          <p:nvPr>
            <p:ph idx="1"/>
          </p:nvPr>
        </p:nvSpPr>
        <p:spPr/>
        <p:txBody>
          <a:bodyPr/>
          <a:lstStyle/>
          <a:p>
            <a:endParaRPr lang="en-US" dirty="0" smtClean="0"/>
          </a:p>
          <a:p>
            <a:r>
              <a:rPr lang="en-US" dirty="0" smtClean="0"/>
              <a:t>(1) </a:t>
            </a:r>
            <a:r>
              <a:rPr lang="en-US" b="1" dirty="0" smtClean="0"/>
              <a:t>Family resources </a:t>
            </a:r>
            <a:r>
              <a:rPr lang="en-US" dirty="0" smtClean="0"/>
              <a:t>– affects the quality of the home environment and resources available for cognitive stimulation. </a:t>
            </a:r>
          </a:p>
          <a:p>
            <a:pPr marL="0" indent="0">
              <a:buNone/>
            </a:pPr>
            <a:endParaRPr lang="en-US" dirty="0" smtClean="0"/>
          </a:p>
          <a:p>
            <a:r>
              <a:rPr lang="en-US" dirty="0" smtClean="0"/>
              <a:t>(2) </a:t>
            </a:r>
            <a:r>
              <a:rPr lang="en-US" b="1" dirty="0" smtClean="0"/>
              <a:t>Parental stress </a:t>
            </a:r>
            <a:r>
              <a:rPr lang="en-US" dirty="0" smtClean="0"/>
              <a:t>– poor/unstable family economy relates to depression, marital conflict, and withdrawn and/or harsh parenting.</a:t>
            </a:r>
          </a:p>
          <a:p>
            <a:pPr marL="0" indent="0">
              <a:buNone/>
            </a:pPr>
            <a:endParaRPr lang="en-US" dirty="0" smtClean="0"/>
          </a:p>
          <a:p>
            <a:r>
              <a:rPr lang="en-US" dirty="0" smtClean="0"/>
              <a:t>(3) </a:t>
            </a:r>
            <a:r>
              <a:rPr lang="en-US" b="1" dirty="0" smtClean="0"/>
              <a:t>Neighborhood/community</a:t>
            </a:r>
            <a:r>
              <a:rPr lang="en-US" dirty="0" smtClean="0"/>
              <a:t> – poor schools, exposure to gangs/violence/drugs, limited childcare and enrichment activities. </a:t>
            </a:r>
          </a:p>
          <a:p>
            <a:pPr marL="0" indent="0">
              <a:buNone/>
            </a:pPr>
            <a:endParaRPr lang="en-US" dirty="0"/>
          </a:p>
        </p:txBody>
      </p:sp>
    </p:spTree>
    <p:extLst>
      <p:ext uri="{BB962C8B-B14F-4D97-AF65-F5344CB8AC3E}">
        <p14:creationId xmlns:p14="http://schemas.microsoft.com/office/powerpoint/2010/main" val="1475893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Poverty-focused Interventions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(1) </a:t>
            </a:r>
            <a:r>
              <a:rPr lang="en-US" b="1" dirty="0" smtClean="0"/>
              <a:t>Job training and education for parents.</a:t>
            </a:r>
          </a:p>
          <a:p>
            <a:pPr lvl="1"/>
            <a:r>
              <a:rPr lang="en-US" dirty="0" smtClean="0"/>
              <a:t>Finish school; delay childbearing. </a:t>
            </a:r>
          </a:p>
          <a:p>
            <a:endParaRPr lang="en-US" dirty="0"/>
          </a:p>
          <a:p>
            <a:r>
              <a:rPr lang="en-US" dirty="0" smtClean="0"/>
              <a:t>(2) </a:t>
            </a:r>
            <a:r>
              <a:rPr lang="en-US" b="1" dirty="0" smtClean="0"/>
              <a:t>Government programs for childcare and food supplementation.</a:t>
            </a:r>
          </a:p>
          <a:p>
            <a:pPr lvl="1"/>
            <a:r>
              <a:rPr lang="en-US" dirty="0" smtClean="0"/>
              <a:t>Two generation programs (i.e., parents and children). </a:t>
            </a:r>
          </a:p>
          <a:p>
            <a:endParaRPr lang="en-US" dirty="0"/>
          </a:p>
          <a:p>
            <a:r>
              <a:rPr lang="en-US" dirty="0" smtClean="0"/>
              <a:t>(3) </a:t>
            </a:r>
            <a:r>
              <a:rPr lang="en-US" b="1" dirty="0" smtClean="0"/>
              <a:t>Government funding to support high-poverty schools and challenged neighborhoods. </a:t>
            </a:r>
          </a:p>
          <a:p>
            <a:pPr marL="0" indent="0">
              <a:buNone/>
            </a:pPr>
            <a:endParaRPr lang="en-US" dirty="0"/>
          </a:p>
        </p:txBody>
      </p:sp>
    </p:spTree>
    <p:extLst>
      <p:ext uri="{BB962C8B-B14F-4D97-AF65-F5344CB8AC3E}">
        <p14:creationId xmlns:p14="http://schemas.microsoft.com/office/powerpoint/2010/main" val="28252809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maltreatment</a:t>
            </a:r>
            <a:endParaRPr lang="en-US" dirty="0"/>
          </a:p>
        </p:txBody>
      </p:sp>
      <p:sp>
        <p:nvSpPr>
          <p:cNvPr id="3" name="Content Placeholder 2"/>
          <p:cNvSpPr>
            <a:spLocks noGrp="1"/>
          </p:cNvSpPr>
          <p:nvPr>
            <p:ph idx="1"/>
          </p:nvPr>
        </p:nvSpPr>
        <p:spPr/>
        <p:txBody>
          <a:bodyPr/>
          <a:lstStyle/>
          <a:p>
            <a:endParaRPr lang="en-US" dirty="0" smtClean="0"/>
          </a:p>
          <a:p>
            <a:r>
              <a:rPr lang="en-US" b="1" dirty="0" smtClean="0"/>
              <a:t>An extreme manifestation of parental dysfunction.</a:t>
            </a:r>
          </a:p>
          <a:p>
            <a:pPr lvl="1"/>
            <a:r>
              <a:rPr lang="en-US" dirty="0" smtClean="0"/>
              <a:t>Maternal depression is a common aspect. </a:t>
            </a:r>
          </a:p>
          <a:p>
            <a:pPr lvl="1"/>
            <a:endParaRPr lang="en-US" dirty="0"/>
          </a:p>
          <a:p>
            <a:r>
              <a:rPr lang="en-US" b="1" dirty="0" smtClean="0"/>
              <a:t>Prevalence is hard to estimate. </a:t>
            </a:r>
          </a:p>
          <a:p>
            <a:pPr lvl="1"/>
            <a:r>
              <a:rPr lang="en-US" dirty="0" smtClean="0"/>
              <a:t>Text: 1.2% of children.</a:t>
            </a:r>
          </a:p>
          <a:p>
            <a:pPr lvl="1"/>
            <a:endParaRPr lang="en-US" dirty="0" smtClean="0"/>
          </a:p>
          <a:p>
            <a:r>
              <a:rPr lang="en-US" b="1" dirty="0" smtClean="0"/>
              <a:t>Common element of disorder in psychiatric programs. </a:t>
            </a:r>
          </a:p>
          <a:p>
            <a:pPr lvl="1"/>
            <a:r>
              <a:rPr lang="en-US" dirty="0" smtClean="0"/>
              <a:t>Outcomes: depression, SUD, violence, obesity, physical health problems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4167" y="1885467"/>
            <a:ext cx="2081816" cy="3122724"/>
          </a:xfrm>
          <a:prstGeom prst="rect">
            <a:avLst/>
          </a:prstGeom>
        </p:spPr>
      </p:pic>
    </p:spTree>
    <p:extLst>
      <p:ext uri="{BB962C8B-B14F-4D97-AF65-F5344CB8AC3E}">
        <p14:creationId xmlns:p14="http://schemas.microsoft.com/office/powerpoint/2010/main" val="3314916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is critical</a:t>
            </a:r>
            <a:endParaRPr lang="en-US" dirty="0"/>
          </a:p>
        </p:txBody>
      </p:sp>
      <p:sp>
        <p:nvSpPr>
          <p:cNvPr id="3" name="Content Placeholder 2"/>
          <p:cNvSpPr>
            <a:spLocks noGrp="1"/>
          </p:cNvSpPr>
          <p:nvPr>
            <p:ph idx="1"/>
          </p:nvPr>
        </p:nvSpPr>
        <p:spPr>
          <a:xfrm>
            <a:off x="685800" y="2194560"/>
            <a:ext cx="8960476" cy="4024125"/>
          </a:xfrm>
        </p:spPr>
        <p:txBody>
          <a:bodyPr/>
          <a:lstStyle/>
          <a:p>
            <a:endParaRPr lang="en-US" dirty="0" smtClean="0"/>
          </a:p>
          <a:p>
            <a:r>
              <a:rPr lang="en-US" b="1" dirty="0" smtClean="0"/>
              <a:t>This is NOT an experience for which children are likely to be resilient.</a:t>
            </a:r>
          </a:p>
          <a:p>
            <a:pPr lvl="1"/>
            <a:r>
              <a:rPr lang="en-US" dirty="0" smtClean="0"/>
              <a:t>Especially problematic if it begins early and is chronic</a:t>
            </a:r>
          </a:p>
          <a:p>
            <a:pPr lvl="1"/>
            <a:endParaRPr lang="en-US" dirty="0"/>
          </a:p>
          <a:p>
            <a:r>
              <a:rPr lang="en-US" b="1" dirty="0" smtClean="0"/>
              <a:t>Social support is protective</a:t>
            </a:r>
          </a:p>
          <a:p>
            <a:pPr lvl="1"/>
            <a:r>
              <a:rPr lang="en-US" dirty="0" smtClean="0"/>
              <a:t>Child has a positive relationship with one parent</a:t>
            </a:r>
          </a:p>
          <a:p>
            <a:pPr lvl="1"/>
            <a:r>
              <a:rPr lang="en-US" dirty="0" smtClean="0"/>
              <a:t>Child has at least one reciprocal friendship</a:t>
            </a:r>
          </a:p>
          <a:p>
            <a:pPr lvl="1"/>
            <a:r>
              <a:rPr lang="en-US" dirty="0" smtClean="0"/>
              <a:t>Effective programs (e.g., nurse home visitation program) emphasize support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9053" y="3225211"/>
            <a:ext cx="3181055" cy="2763465"/>
          </a:xfrm>
          <a:prstGeom prst="rect">
            <a:avLst/>
          </a:prstGeom>
        </p:spPr>
      </p:pic>
    </p:spTree>
    <p:extLst>
      <p:ext uri="{BB962C8B-B14F-4D97-AF65-F5344CB8AC3E}">
        <p14:creationId xmlns:p14="http://schemas.microsoft.com/office/powerpoint/2010/main" val="1428218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b="1" dirty="0" smtClean="0"/>
              <a:t>Be able to describe how </a:t>
            </a:r>
            <a:r>
              <a:rPr lang="en-US" b="1" u="sng" dirty="0" smtClean="0"/>
              <a:t>age, time, and timing </a:t>
            </a:r>
            <a:r>
              <a:rPr lang="en-US" b="1" dirty="0" smtClean="0"/>
              <a:t>are relevant for prevention.</a:t>
            </a:r>
          </a:p>
          <a:p>
            <a:r>
              <a:rPr lang="en-US" b="1" dirty="0" smtClean="0"/>
              <a:t>Know the elements of the </a:t>
            </a:r>
            <a:r>
              <a:rPr lang="en-US" b="1" u="sng" dirty="0" err="1" smtClean="0"/>
              <a:t>bioecological</a:t>
            </a:r>
            <a:r>
              <a:rPr lang="en-US" b="1" u="sng" dirty="0" smtClean="0"/>
              <a:t> model</a:t>
            </a:r>
            <a:r>
              <a:rPr lang="en-US" b="1" dirty="0" smtClean="0"/>
              <a:t> and give examples of its utility for social intervention.</a:t>
            </a:r>
          </a:p>
          <a:p>
            <a:r>
              <a:rPr lang="en-US" b="1" dirty="0" smtClean="0"/>
              <a:t>Define and differentiate: </a:t>
            </a:r>
            <a:r>
              <a:rPr lang="en-US" b="1" u="sng" dirty="0" smtClean="0"/>
              <a:t>competence, developmental cascades, patterning of risks</a:t>
            </a:r>
            <a:r>
              <a:rPr lang="en-US" b="1" dirty="0" smtClean="0"/>
              <a:t>.</a:t>
            </a:r>
          </a:p>
          <a:p>
            <a:r>
              <a:rPr lang="en-US" b="1" dirty="0" smtClean="0"/>
              <a:t>Define and discuss </a:t>
            </a:r>
            <a:r>
              <a:rPr lang="en-US" b="1" u="sng" dirty="0" smtClean="0"/>
              <a:t>risk and projective factors</a:t>
            </a:r>
            <a:r>
              <a:rPr lang="en-US" b="1" dirty="0" smtClean="0"/>
              <a:t> and who they operate over time. </a:t>
            </a:r>
          </a:p>
          <a:p>
            <a:r>
              <a:rPr lang="en-US" b="1" dirty="0" smtClean="0"/>
              <a:t>Provide examples of how </a:t>
            </a:r>
            <a:r>
              <a:rPr lang="en-US" b="1" u="sng" dirty="0" smtClean="0"/>
              <a:t>scientific knowledge </a:t>
            </a:r>
            <a:r>
              <a:rPr lang="en-US" b="1" dirty="0" smtClean="0"/>
              <a:t>of risk factors for common MEBs would </a:t>
            </a:r>
            <a:r>
              <a:rPr lang="en-US" b="1" u="sng" dirty="0" smtClean="0"/>
              <a:t>translate into intervention approaches</a:t>
            </a:r>
            <a:r>
              <a:rPr lang="en-US" b="1" dirty="0" smtClean="0"/>
              <a:t>. </a:t>
            </a:r>
          </a:p>
          <a:p>
            <a:r>
              <a:rPr lang="en-US" b="1" dirty="0" smtClean="0"/>
              <a:t>Discuss examples of “</a:t>
            </a:r>
            <a:r>
              <a:rPr lang="en-US" b="1" u="sng" dirty="0" smtClean="0"/>
              <a:t>generic risk factors</a:t>
            </a:r>
            <a:r>
              <a:rPr lang="en-US" b="1" dirty="0" smtClean="0"/>
              <a:t>” for MEBs. </a:t>
            </a:r>
            <a:endParaRPr lang="en-US" b="1" dirty="0"/>
          </a:p>
        </p:txBody>
      </p:sp>
    </p:spTree>
    <p:extLst>
      <p:ext uri="{BB962C8B-B14F-4D97-AF65-F5344CB8AC3E}">
        <p14:creationId xmlns:p14="http://schemas.microsoft.com/office/powerpoint/2010/main" val="2299340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framework</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b="1" dirty="0" smtClean="0">
                <a:solidFill>
                  <a:srgbClr val="FFFF00"/>
                </a:solidFill>
              </a:rPr>
              <a:t>AGE</a:t>
            </a:r>
            <a:r>
              <a:rPr lang="en-US" b="1" dirty="0" smtClean="0"/>
              <a:t> will affect when disorders are present (and what they mean)</a:t>
            </a:r>
          </a:p>
          <a:p>
            <a:endParaRPr lang="en-US" b="1" dirty="0"/>
          </a:p>
          <a:p>
            <a:r>
              <a:rPr lang="en-US" b="1" dirty="0" smtClean="0"/>
              <a:t>Median age of onset:</a:t>
            </a:r>
          </a:p>
          <a:p>
            <a:pPr lvl="1"/>
            <a:r>
              <a:rPr lang="en-US" b="1" dirty="0" smtClean="0"/>
              <a:t>Anxiety disorders 		= 11 years</a:t>
            </a:r>
          </a:p>
          <a:p>
            <a:pPr lvl="1"/>
            <a:r>
              <a:rPr lang="en-US" b="1" dirty="0" smtClean="0"/>
              <a:t>Substance use disorders 		= 20 years</a:t>
            </a:r>
          </a:p>
          <a:p>
            <a:pPr lvl="1"/>
            <a:r>
              <a:rPr lang="en-US" b="1" dirty="0" smtClean="0"/>
              <a:t>Mood disorders 			= 30 years</a:t>
            </a:r>
          </a:p>
          <a:p>
            <a:pPr lvl="1"/>
            <a:endParaRPr lang="en-US" b="1" dirty="0" smtClean="0"/>
          </a:p>
          <a:p>
            <a:pPr marL="457200" lvl="1" indent="0">
              <a:buNone/>
            </a:pPr>
            <a:endParaRPr lang="en-US" b="1" dirty="0"/>
          </a:p>
          <a:p>
            <a:r>
              <a:rPr lang="en-US" b="1" dirty="0" smtClean="0">
                <a:solidFill>
                  <a:srgbClr val="FFFF00"/>
                </a:solidFill>
              </a:rPr>
              <a:t>Time, Timing, and “The Prevention Window”</a:t>
            </a:r>
          </a:p>
          <a:p>
            <a:pPr lvl="1"/>
            <a:r>
              <a:rPr lang="en-US" b="1" dirty="0" smtClean="0"/>
              <a:t>Symptoms for most disorders emerge early</a:t>
            </a:r>
          </a:p>
          <a:p>
            <a:pPr lvl="1"/>
            <a:r>
              <a:rPr lang="en-US" b="1" dirty="0" smtClean="0"/>
              <a:t>Diagnosable symptoms often occur 2-4 years before the full disorder</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2535" y="3071745"/>
            <a:ext cx="3431482" cy="2570299"/>
          </a:xfrm>
          <a:prstGeom prst="rect">
            <a:avLst/>
          </a:prstGeom>
        </p:spPr>
      </p:pic>
      <p:sp>
        <p:nvSpPr>
          <p:cNvPr id="5" name="TextBox 4"/>
          <p:cNvSpPr txBox="1"/>
          <p:nvPr/>
        </p:nvSpPr>
        <p:spPr>
          <a:xfrm>
            <a:off x="8813534" y="3744957"/>
            <a:ext cx="2329484" cy="923330"/>
          </a:xfrm>
          <a:prstGeom prst="rect">
            <a:avLst/>
          </a:prstGeom>
          <a:noFill/>
        </p:spPr>
        <p:txBody>
          <a:bodyPr wrap="none" rtlCol="0">
            <a:spAutoFit/>
          </a:bodyPr>
          <a:lstStyle/>
          <a:p>
            <a:pPr algn="ctr"/>
            <a:r>
              <a:rPr lang="en-US" b="1" dirty="0" smtClean="0">
                <a:solidFill>
                  <a:schemeClr val="bg1"/>
                </a:solidFill>
              </a:rPr>
              <a:t>The Window of</a:t>
            </a:r>
          </a:p>
          <a:p>
            <a:pPr algn="ctr"/>
            <a:r>
              <a:rPr lang="en-US" b="1" dirty="0" smtClean="0">
                <a:solidFill>
                  <a:schemeClr val="bg1"/>
                </a:solidFill>
              </a:rPr>
              <a:t>Opportunity Won’t </a:t>
            </a:r>
          </a:p>
          <a:p>
            <a:pPr algn="ctr"/>
            <a:r>
              <a:rPr lang="en-US" b="1" dirty="0" smtClean="0">
                <a:solidFill>
                  <a:schemeClr val="bg1"/>
                </a:solidFill>
              </a:rPr>
              <a:t>Open Itself</a:t>
            </a:r>
            <a:endParaRPr lang="en-US" b="1" dirty="0">
              <a:solidFill>
                <a:schemeClr val="bg1"/>
              </a:solidFill>
            </a:endParaRPr>
          </a:p>
        </p:txBody>
      </p:sp>
    </p:spTree>
    <p:extLst>
      <p:ext uri="{BB962C8B-B14F-4D97-AF65-F5344CB8AC3E}">
        <p14:creationId xmlns:p14="http://schemas.microsoft.com/office/powerpoint/2010/main" val="186570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framework</a:t>
            </a:r>
            <a:endParaRPr lang="en-US" dirty="0"/>
          </a:p>
        </p:txBody>
      </p:sp>
      <p:sp>
        <p:nvSpPr>
          <p:cNvPr id="3" name="Content Placeholder 2"/>
          <p:cNvSpPr>
            <a:spLocks noGrp="1"/>
          </p:cNvSpPr>
          <p:nvPr>
            <p:ph idx="1"/>
          </p:nvPr>
        </p:nvSpPr>
        <p:spPr/>
        <p:txBody>
          <a:bodyPr/>
          <a:lstStyle/>
          <a:p>
            <a:r>
              <a:rPr lang="en-US" b="1" dirty="0" smtClean="0">
                <a:solidFill>
                  <a:srgbClr val="FFFF00"/>
                </a:solidFill>
              </a:rPr>
              <a:t>Multiple Contexts </a:t>
            </a:r>
            <a:r>
              <a:rPr lang="en-US" b="1" dirty="0" smtClean="0"/>
              <a:t>are likely to be involved in the emergence and maintenance of most MEBs</a:t>
            </a:r>
          </a:p>
          <a:p>
            <a:endParaRPr lang="en-US" b="1" dirty="0"/>
          </a:p>
          <a:p>
            <a:r>
              <a:rPr lang="en-US" b="1" dirty="0" smtClean="0"/>
              <a:t>The </a:t>
            </a:r>
            <a:r>
              <a:rPr lang="en-US" b="1" dirty="0" err="1" smtClean="0">
                <a:solidFill>
                  <a:srgbClr val="FFFF00"/>
                </a:solidFill>
              </a:rPr>
              <a:t>BioEcological</a:t>
            </a:r>
            <a:r>
              <a:rPr lang="en-US" b="1" dirty="0" smtClean="0">
                <a:solidFill>
                  <a:srgbClr val="FFFF00"/>
                </a:solidFill>
              </a:rPr>
              <a:t> Framework</a:t>
            </a:r>
          </a:p>
          <a:p>
            <a:pPr lvl="1"/>
            <a:r>
              <a:rPr lang="en-US" b="1" dirty="0" err="1" smtClean="0"/>
              <a:t>Urie</a:t>
            </a:r>
            <a:r>
              <a:rPr lang="en-US" b="1" dirty="0" smtClean="0"/>
              <a:t> Bronfenbrenner</a:t>
            </a:r>
            <a:endParaRPr lang="en-US" b="1" dirty="0"/>
          </a:p>
        </p:txBody>
      </p:sp>
      <p:pic>
        <p:nvPicPr>
          <p:cNvPr id="4" name="Content Placeholder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663520" y="2926079"/>
            <a:ext cx="4681986" cy="3292606"/>
          </a:xfrm>
          <a:prstGeom prst="rect">
            <a:avLst/>
          </a:prstGeom>
        </p:spPr>
      </p:pic>
    </p:spTree>
    <p:extLst>
      <p:ext uri="{BB962C8B-B14F-4D97-AF65-F5344CB8AC3E}">
        <p14:creationId xmlns:p14="http://schemas.microsoft.com/office/powerpoint/2010/main" val="2479838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pPr eaLnBrk="1" hangingPunct="1"/>
            <a:r>
              <a:rPr lang="en-US" altLang="en-US" sz="3200"/>
              <a:t>Bronfenbrenner’s Bio-Ecological Model of Human Development</a:t>
            </a:r>
          </a:p>
        </p:txBody>
      </p:sp>
      <p:pic>
        <p:nvPicPr>
          <p:cNvPr id="4608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22725" y="2338388"/>
            <a:ext cx="4603750" cy="4519612"/>
          </a:xfrm>
        </p:spPr>
      </p:pic>
      <p:sp>
        <p:nvSpPr>
          <p:cNvPr id="46084" name="Oval 6"/>
          <p:cNvSpPr>
            <a:spLocks noChangeArrowheads="1"/>
          </p:cNvSpPr>
          <p:nvPr/>
        </p:nvSpPr>
        <p:spPr bwMode="auto">
          <a:xfrm>
            <a:off x="5715000" y="4191001"/>
            <a:ext cx="685800" cy="6953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217615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p:txBody>
          <a:bodyPr/>
          <a:lstStyle/>
          <a:p>
            <a:pPr eaLnBrk="1" hangingPunct="1"/>
            <a:r>
              <a:rPr lang="en-US" altLang="en-US" smtClean="0"/>
              <a:t>Microsystem</a:t>
            </a:r>
          </a:p>
        </p:txBody>
      </p:sp>
      <p:sp>
        <p:nvSpPr>
          <p:cNvPr id="47107" name="Text Box 5"/>
          <p:cNvSpPr txBox="1">
            <a:spLocks noChangeArrowheads="1"/>
          </p:cNvSpPr>
          <p:nvPr/>
        </p:nvSpPr>
        <p:spPr bwMode="auto">
          <a:xfrm>
            <a:off x="2286000" y="2514600"/>
            <a:ext cx="32702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1800" b="1"/>
              <a:t>Level most immediate</a:t>
            </a:r>
          </a:p>
          <a:p>
            <a:pPr>
              <a:spcBef>
                <a:spcPct val="0"/>
              </a:spcBef>
              <a:buClrTx/>
              <a:buSzTx/>
              <a:buFontTx/>
              <a:buNone/>
            </a:pPr>
            <a:r>
              <a:rPr lang="en-US" altLang="en-US" sz="1800" b="1"/>
              <a:t>to the developing</a:t>
            </a:r>
          </a:p>
          <a:p>
            <a:pPr>
              <a:spcBef>
                <a:spcPct val="0"/>
              </a:spcBef>
              <a:buClrTx/>
              <a:buSzTx/>
              <a:buFontTx/>
              <a:buNone/>
            </a:pPr>
            <a:r>
              <a:rPr lang="en-US" altLang="en-US" sz="1800" b="1"/>
              <a:t>Individual</a:t>
            </a:r>
          </a:p>
          <a:p>
            <a:pPr>
              <a:spcBef>
                <a:spcPct val="0"/>
              </a:spcBef>
              <a:buClrTx/>
              <a:buSzTx/>
              <a:buFontTx/>
              <a:buNone/>
            </a:pPr>
            <a:endParaRPr lang="en-US" altLang="en-US" sz="1800" b="1"/>
          </a:p>
          <a:p>
            <a:pPr>
              <a:spcBef>
                <a:spcPct val="0"/>
              </a:spcBef>
              <a:buClrTx/>
              <a:buSzTx/>
              <a:buFontTx/>
              <a:buNone/>
            </a:pPr>
            <a:r>
              <a:rPr lang="en-US" altLang="en-US" sz="1800" b="1"/>
              <a:t>Direct/Proximal Experiences</a:t>
            </a:r>
          </a:p>
          <a:p>
            <a:pPr>
              <a:spcBef>
                <a:spcPct val="0"/>
              </a:spcBef>
              <a:buClrTx/>
              <a:buSzTx/>
              <a:buFontTx/>
              <a:buNone/>
            </a:pPr>
            <a:r>
              <a:rPr lang="en-US" altLang="en-US" sz="1800" b="1"/>
              <a:t>Within a Setting</a:t>
            </a:r>
          </a:p>
          <a:p>
            <a:pPr>
              <a:spcBef>
                <a:spcPct val="0"/>
              </a:spcBef>
              <a:buClrTx/>
              <a:buSzTx/>
              <a:buFontTx/>
              <a:buNone/>
            </a:pPr>
            <a:endParaRPr lang="en-US" altLang="en-US" sz="1800" b="1"/>
          </a:p>
          <a:p>
            <a:pPr>
              <a:spcBef>
                <a:spcPct val="0"/>
              </a:spcBef>
              <a:buClrTx/>
              <a:buSzTx/>
              <a:buFontTx/>
              <a:buNone/>
            </a:pPr>
            <a:r>
              <a:rPr lang="en-US" altLang="en-US" sz="1800" b="1"/>
              <a:t>Face-to-face contact</a:t>
            </a:r>
          </a:p>
          <a:p>
            <a:pPr>
              <a:spcBef>
                <a:spcPct val="0"/>
              </a:spcBef>
              <a:buClrTx/>
              <a:buSzTx/>
              <a:buFontTx/>
              <a:buNone/>
            </a:pPr>
            <a:endParaRPr lang="en-US" altLang="en-US" sz="1800" b="1"/>
          </a:p>
          <a:p>
            <a:pPr>
              <a:spcBef>
                <a:spcPct val="0"/>
              </a:spcBef>
              <a:buClrTx/>
              <a:buSzTx/>
              <a:buFontTx/>
              <a:buNone/>
            </a:pPr>
            <a:r>
              <a:rPr lang="en-US" altLang="en-US" sz="1800" b="1"/>
              <a:t>E.g., home, school, peer</a:t>
            </a:r>
          </a:p>
        </p:txBody>
      </p:sp>
      <p:pic>
        <p:nvPicPr>
          <p:cNvPr id="47108"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713413" y="2438400"/>
            <a:ext cx="4502150" cy="4419600"/>
          </a:xfrm>
        </p:spPr>
      </p:pic>
      <p:sp>
        <p:nvSpPr>
          <p:cNvPr id="47109" name="Oval 4"/>
          <p:cNvSpPr>
            <a:spLocks noChangeArrowheads="1"/>
          </p:cNvSpPr>
          <p:nvPr/>
        </p:nvSpPr>
        <p:spPr bwMode="auto">
          <a:xfrm>
            <a:off x="6781800" y="3581400"/>
            <a:ext cx="1905000" cy="2057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1842132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2286000" y="2743200"/>
            <a:ext cx="30416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1800" b="1"/>
              <a:t>Interrelations among two </a:t>
            </a:r>
          </a:p>
          <a:p>
            <a:pPr>
              <a:spcBef>
                <a:spcPct val="0"/>
              </a:spcBef>
              <a:buClrTx/>
              <a:buSzTx/>
              <a:buFontTx/>
              <a:buNone/>
            </a:pPr>
            <a:r>
              <a:rPr lang="en-US" altLang="en-US" sz="1800" b="1"/>
              <a:t>or more Microsystems</a:t>
            </a:r>
          </a:p>
          <a:p>
            <a:pPr>
              <a:spcBef>
                <a:spcPct val="0"/>
              </a:spcBef>
              <a:buClrTx/>
              <a:buSzTx/>
              <a:buFontTx/>
              <a:buNone/>
            </a:pPr>
            <a:endParaRPr lang="en-US" altLang="en-US" sz="1800" b="1"/>
          </a:p>
          <a:p>
            <a:pPr>
              <a:spcBef>
                <a:spcPct val="0"/>
              </a:spcBef>
              <a:buClrTx/>
              <a:buSzTx/>
              <a:buFontTx/>
              <a:buNone/>
            </a:pPr>
            <a:endParaRPr lang="en-US" altLang="en-US" sz="1800" b="1"/>
          </a:p>
          <a:p>
            <a:pPr>
              <a:spcBef>
                <a:spcPct val="0"/>
              </a:spcBef>
              <a:buClrTx/>
              <a:buSzTx/>
              <a:buFontTx/>
              <a:buNone/>
            </a:pPr>
            <a:r>
              <a:rPr lang="en-US" altLang="en-US" sz="1800" b="1"/>
              <a:t>E.g., home-school</a:t>
            </a:r>
          </a:p>
          <a:p>
            <a:pPr>
              <a:spcBef>
                <a:spcPct val="0"/>
              </a:spcBef>
              <a:buClrTx/>
              <a:buSzTx/>
              <a:buFontTx/>
              <a:buNone/>
            </a:pPr>
            <a:r>
              <a:rPr lang="en-US" altLang="en-US" sz="1800" b="1"/>
              <a:t>        home-church</a:t>
            </a:r>
          </a:p>
          <a:p>
            <a:pPr>
              <a:spcBef>
                <a:spcPct val="0"/>
              </a:spcBef>
              <a:buClrTx/>
              <a:buSzTx/>
              <a:buFontTx/>
              <a:buNone/>
            </a:pPr>
            <a:r>
              <a:rPr lang="en-US" altLang="en-US" sz="1800" b="1"/>
              <a:t>        school-neighborhood</a:t>
            </a:r>
          </a:p>
        </p:txBody>
      </p:sp>
      <p:pic>
        <p:nvPicPr>
          <p:cNvPr id="48131"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630864" y="2325688"/>
            <a:ext cx="4579937" cy="4495800"/>
          </a:xfrm>
        </p:spPr>
      </p:pic>
      <p:sp>
        <p:nvSpPr>
          <p:cNvPr id="48132" name="AutoShape 2"/>
          <p:cNvSpPr>
            <a:spLocks noGrp="1" noChangeArrowheads="1"/>
          </p:cNvSpPr>
          <p:nvPr>
            <p:ph type="title"/>
          </p:nvPr>
        </p:nvSpPr>
        <p:spPr/>
        <p:txBody>
          <a:bodyPr/>
          <a:lstStyle/>
          <a:p>
            <a:pPr eaLnBrk="1" hangingPunct="1"/>
            <a:r>
              <a:rPr lang="en-US" altLang="en-US" smtClean="0"/>
              <a:t>Mesosystem</a:t>
            </a:r>
          </a:p>
        </p:txBody>
      </p:sp>
      <p:sp>
        <p:nvSpPr>
          <p:cNvPr id="48133" name="Oval 4"/>
          <p:cNvSpPr>
            <a:spLocks noChangeArrowheads="1"/>
          </p:cNvSpPr>
          <p:nvPr/>
        </p:nvSpPr>
        <p:spPr bwMode="auto">
          <a:xfrm>
            <a:off x="6477000" y="3200400"/>
            <a:ext cx="2362200" cy="2590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2086846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pPr eaLnBrk="1" hangingPunct="1"/>
            <a:r>
              <a:rPr lang="en-US" altLang="en-US" smtClean="0"/>
              <a:t>Exosystem</a:t>
            </a:r>
          </a:p>
        </p:txBody>
      </p:sp>
      <p:sp>
        <p:nvSpPr>
          <p:cNvPr id="49155" name="Text Box 5"/>
          <p:cNvSpPr txBox="1">
            <a:spLocks noChangeArrowheads="1"/>
          </p:cNvSpPr>
          <p:nvPr/>
        </p:nvSpPr>
        <p:spPr bwMode="auto">
          <a:xfrm>
            <a:off x="2286000" y="2743201"/>
            <a:ext cx="257175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b="1"/>
          </a:p>
          <a:p>
            <a:pPr>
              <a:spcBef>
                <a:spcPct val="0"/>
              </a:spcBef>
              <a:buClrTx/>
              <a:buSzTx/>
              <a:buFontTx/>
              <a:buNone/>
            </a:pPr>
            <a:r>
              <a:rPr lang="en-US" altLang="en-US" sz="1800" b="1"/>
              <a:t>Collection of settings </a:t>
            </a:r>
          </a:p>
          <a:p>
            <a:pPr>
              <a:spcBef>
                <a:spcPct val="0"/>
              </a:spcBef>
              <a:buClrTx/>
              <a:buSzTx/>
              <a:buFontTx/>
              <a:buNone/>
            </a:pPr>
            <a:r>
              <a:rPr lang="en-US" altLang="en-US" sz="1800" b="1"/>
              <a:t>that indirectly affect</a:t>
            </a:r>
          </a:p>
          <a:p>
            <a:pPr>
              <a:spcBef>
                <a:spcPct val="0"/>
              </a:spcBef>
              <a:buClrTx/>
              <a:buSzTx/>
              <a:buFontTx/>
              <a:buNone/>
            </a:pPr>
            <a:r>
              <a:rPr lang="en-US" altLang="en-US" sz="1800" b="1"/>
              <a:t>child development</a:t>
            </a:r>
          </a:p>
          <a:p>
            <a:pPr>
              <a:spcBef>
                <a:spcPct val="0"/>
              </a:spcBef>
              <a:buClrTx/>
              <a:buSzTx/>
              <a:buFontTx/>
              <a:buNone/>
            </a:pPr>
            <a:endParaRPr lang="en-US" altLang="en-US" sz="1800" b="1"/>
          </a:p>
          <a:p>
            <a:pPr>
              <a:spcBef>
                <a:spcPct val="0"/>
              </a:spcBef>
              <a:buClrTx/>
              <a:buSzTx/>
              <a:buFontTx/>
              <a:buNone/>
            </a:pPr>
            <a:endParaRPr lang="en-US" altLang="en-US" sz="1800" b="1"/>
          </a:p>
          <a:p>
            <a:pPr>
              <a:spcBef>
                <a:spcPct val="0"/>
              </a:spcBef>
              <a:buClrTx/>
              <a:buSzTx/>
              <a:buFontTx/>
              <a:buNone/>
            </a:pPr>
            <a:r>
              <a:rPr lang="en-US" altLang="en-US" sz="1800" b="1"/>
              <a:t>E.g., parents work</a:t>
            </a:r>
          </a:p>
          <a:p>
            <a:pPr>
              <a:spcBef>
                <a:spcPct val="0"/>
              </a:spcBef>
              <a:buClrTx/>
              <a:buSzTx/>
              <a:buFontTx/>
              <a:buNone/>
            </a:pPr>
            <a:r>
              <a:rPr lang="en-US" altLang="en-US" sz="1800" b="1"/>
              <a:t>         school board</a:t>
            </a:r>
          </a:p>
          <a:p>
            <a:pPr>
              <a:spcBef>
                <a:spcPct val="0"/>
              </a:spcBef>
              <a:buClrTx/>
              <a:buSzTx/>
              <a:buFontTx/>
              <a:buNone/>
            </a:pPr>
            <a:r>
              <a:rPr lang="en-US" altLang="en-US" sz="1800" b="1"/>
              <a:t>         parent’s peers</a:t>
            </a:r>
          </a:p>
        </p:txBody>
      </p:sp>
      <p:pic>
        <p:nvPicPr>
          <p:cNvPr id="49156"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424488" y="2438400"/>
            <a:ext cx="4502150" cy="4419600"/>
          </a:xfrm>
        </p:spPr>
      </p:pic>
      <p:sp>
        <p:nvSpPr>
          <p:cNvPr id="49157" name="Oval 4"/>
          <p:cNvSpPr>
            <a:spLocks noChangeArrowheads="1"/>
          </p:cNvSpPr>
          <p:nvPr/>
        </p:nvSpPr>
        <p:spPr bwMode="auto">
          <a:xfrm>
            <a:off x="5791200" y="2805114"/>
            <a:ext cx="3276600" cy="359568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1385485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2007</TotalTime>
  <Words>1727</Words>
  <Application>Microsoft Office PowerPoint</Application>
  <PresentationFormat>Widescreen</PresentationFormat>
  <Paragraphs>314</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ＭＳ Ｐゴシック</vt:lpstr>
      <vt:lpstr>Arial</vt:lpstr>
      <vt:lpstr>Century Gothic</vt:lpstr>
      <vt:lpstr>Wingdings</vt:lpstr>
      <vt:lpstr>Vapor Trail</vt:lpstr>
      <vt:lpstr>Developmental Science</vt:lpstr>
      <vt:lpstr>Learning objectives</vt:lpstr>
      <vt:lpstr>Creating a framework</vt:lpstr>
      <vt:lpstr>Creating a framework</vt:lpstr>
      <vt:lpstr>Creating a framework</vt:lpstr>
      <vt:lpstr>Bronfenbrenner’s Bio-Ecological Model of Human Development</vt:lpstr>
      <vt:lpstr>Microsystem</vt:lpstr>
      <vt:lpstr>Mesosystem</vt:lpstr>
      <vt:lpstr>Exosystem</vt:lpstr>
      <vt:lpstr>Macrosystem</vt:lpstr>
      <vt:lpstr>Chronosystem</vt:lpstr>
      <vt:lpstr>Affirm your understanding</vt:lpstr>
      <vt:lpstr>RISK AND PROTECTIVE FACTORS</vt:lpstr>
      <vt:lpstr>Project competence: Developmental cascades</vt:lpstr>
      <vt:lpstr>Teaching keys</vt:lpstr>
      <vt:lpstr>RISK AND PROTECTIVE FACTORS</vt:lpstr>
      <vt:lpstr>Patterns of risk and competence</vt:lpstr>
      <vt:lpstr>A developmental perspective to mental health promotion</vt:lpstr>
      <vt:lpstr>developmental milestones</vt:lpstr>
      <vt:lpstr>WHAT ARE THE DEVELOPMENTAL TASKS FOR YOUNG ADULTS? </vt:lpstr>
      <vt:lpstr>Studies of risk and protective factors</vt:lpstr>
      <vt:lpstr>Targeting interventions for prevention and promotion</vt:lpstr>
      <vt:lpstr>Changing competence</vt:lpstr>
      <vt:lpstr>Childhood depression</vt:lpstr>
      <vt:lpstr>Middle Childhood Milestones</vt:lpstr>
      <vt:lpstr>Risks for Depression</vt:lpstr>
      <vt:lpstr>Risks for Depression</vt:lpstr>
      <vt:lpstr>anxiety</vt:lpstr>
      <vt:lpstr>Risks for anxiety</vt:lpstr>
      <vt:lpstr>Underage drinking</vt:lpstr>
      <vt:lpstr>Risks for underage drinking</vt:lpstr>
      <vt:lpstr>Generic risk factors</vt:lpstr>
      <vt:lpstr>Poverty in the u.s.</vt:lpstr>
      <vt:lpstr>Poverty paths to mebS</vt:lpstr>
      <vt:lpstr>Poverty-focused Interventions</vt:lpstr>
      <vt:lpstr>Child maltreatment</vt:lpstr>
      <vt:lpstr>Prevention is critical</vt:lpstr>
      <vt:lpstr>Learning objectives</vt:lpstr>
    </vt:vector>
  </TitlesOfParts>
  <Company>Elizabethtown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Science</dc:title>
  <dc:creator>Mahoney, Joseph L</dc:creator>
  <cp:lastModifiedBy>Mahoney, Joseph L</cp:lastModifiedBy>
  <cp:revision>58</cp:revision>
  <dcterms:created xsi:type="dcterms:W3CDTF">2015-08-21T15:34:39Z</dcterms:created>
  <dcterms:modified xsi:type="dcterms:W3CDTF">2015-09-22T10:42:45Z</dcterms:modified>
</cp:coreProperties>
</file>