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5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82" r:id="rId21"/>
    <p:sldId id="276" r:id="rId22"/>
    <p:sldId id="277" r:id="rId23"/>
    <p:sldId id="279" r:id="rId24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48" d="100"/>
          <a:sy n="148" d="100"/>
        </p:scale>
        <p:origin x="852" y="-35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25-33%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No MEB</c:v>
                </c:pt>
                <c:pt idx="1">
                  <c:v>MEB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0.67</c:v>
                </c:pt>
                <c:pt idx="1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50%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Symptoms</c:v>
                </c:pt>
                <c:pt idx="1">
                  <c:v>No Symptoms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75%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No Symptoms</c:v>
                </c:pt>
                <c:pt idx="1">
                  <c:v>Symptoms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0.25</c:v>
                </c:pt>
                <c:pt idx="1">
                  <c:v>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12%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Treated</c:v>
                </c:pt>
                <c:pt idx="1">
                  <c:v>Not Treated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0.12</c:v>
                </c:pt>
                <c:pt idx="1">
                  <c:v>0.88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1F3E2575-890F-487C-AAF6-9D98C556E03F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EAE2C1A-EC32-4517-8C59-FA0E1417C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2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* “</a:t>
            </a:r>
            <a:r>
              <a:rPr lang="en-US" i="1" dirty="0" smtClean="0"/>
              <a:t>NOS </a:t>
            </a:r>
            <a:r>
              <a:rPr lang="en-US" i="1" dirty="0"/>
              <a:t>status </a:t>
            </a:r>
            <a:r>
              <a:rPr lang="en-US" dirty="0"/>
              <a:t>or </a:t>
            </a:r>
            <a:r>
              <a:rPr lang="en-US" i="1" dirty="0" smtClean="0"/>
              <a:t>symptomatic impairment </a:t>
            </a:r>
            <a:r>
              <a:rPr lang="en-US" dirty="0"/>
              <a:t>was met when individuals displayed psychosocial impairment resulting </a:t>
            </a:r>
            <a:r>
              <a:rPr lang="en-US" dirty="0" smtClean="0"/>
              <a:t>from psychiatric </a:t>
            </a:r>
            <a:r>
              <a:rPr lang="en-US" dirty="0"/>
              <a:t>symptoms but did not meet diagnostic criteria. A single symptom might be </a:t>
            </a:r>
            <a:r>
              <a:rPr lang="en-US" dirty="0" smtClean="0"/>
              <a:t>the basis </a:t>
            </a:r>
            <a:r>
              <a:rPr lang="en-US" dirty="0"/>
              <a:t>for an impairment coding related to that symptom's group, but this was </a:t>
            </a:r>
            <a:r>
              <a:rPr lang="en-US" dirty="0" smtClean="0"/>
              <a:t>uncommon. The </a:t>
            </a:r>
            <a:r>
              <a:rPr lang="en-US" dirty="0"/>
              <a:t>average number of DSM-IV symptoms for those displaying symptomatic </a:t>
            </a:r>
            <a:r>
              <a:rPr lang="en-US" dirty="0" smtClean="0"/>
              <a:t>impairment but </a:t>
            </a:r>
            <a:r>
              <a:rPr lang="en-US" i="1" dirty="0"/>
              <a:t>not </a:t>
            </a:r>
            <a:r>
              <a:rPr lang="en-US" dirty="0"/>
              <a:t>meeting criteria for a formal diagnosis was 4.56 (SD=3.88).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E2C1A-EC32-4517-8C59-FA0E1417C2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8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E2C1A-EC32-4517-8C59-FA0E1417C2B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68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*Conduct Disorder</a:t>
            </a:r>
          </a:p>
          <a:p>
            <a:r>
              <a:rPr lang="en-US" i="1" dirty="0" smtClean="0"/>
              <a:t>Aggression to people and animals</a:t>
            </a:r>
          </a:p>
          <a:p>
            <a:r>
              <a:rPr lang="en-US" i="1" dirty="0" smtClean="0"/>
              <a:t>Destruction of property</a:t>
            </a:r>
          </a:p>
          <a:p>
            <a:r>
              <a:rPr lang="en-US" i="1" dirty="0" smtClean="0"/>
              <a:t>Deceitfulness or theft</a:t>
            </a:r>
          </a:p>
          <a:p>
            <a:r>
              <a:rPr lang="en-US" i="1" dirty="0" smtClean="0"/>
              <a:t>Serious violations of rules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*Oppositional Defiant Disorder</a:t>
            </a:r>
          </a:p>
          <a:p>
            <a:r>
              <a:rPr lang="en-US" dirty="0" smtClean="0"/>
              <a:t>(1) often loses temper </a:t>
            </a:r>
            <a:br>
              <a:rPr lang="en-US" dirty="0" smtClean="0"/>
            </a:br>
            <a:r>
              <a:rPr lang="en-US" dirty="0" smtClean="0"/>
              <a:t>(2) often argues with adults </a:t>
            </a:r>
            <a:br>
              <a:rPr lang="en-US" dirty="0" smtClean="0"/>
            </a:br>
            <a:r>
              <a:rPr lang="en-US" dirty="0" smtClean="0"/>
              <a:t>(3) often actively defies or refuses to comply with adults' requests or rules </a:t>
            </a:r>
            <a:br>
              <a:rPr lang="en-US" dirty="0" smtClean="0"/>
            </a:br>
            <a:r>
              <a:rPr lang="en-US" dirty="0" smtClean="0"/>
              <a:t>(4) often deliberately annoys people </a:t>
            </a:r>
            <a:br>
              <a:rPr lang="en-US" dirty="0" smtClean="0"/>
            </a:br>
            <a:r>
              <a:rPr lang="en-US" dirty="0" smtClean="0"/>
              <a:t>(5) often blames others for his or her mistakes or misbehavior </a:t>
            </a:r>
            <a:br>
              <a:rPr lang="en-US" dirty="0" smtClean="0"/>
            </a:br>
            <a:r>
              <a:rPr lang="en-US" dirty="0" smtClean="0"/>
              <a:t>(6) is often touchy or easily annoyed by others </a:t>
            </a:r>
            <a:br>
              <a:rPr lang="en-US" dirty="0" smtClean="0"/>
            </a:br>
            <a:r>
              <a:rPr lang="en-US" dirty="0" smtClean="0"/>
              <a:t>(7) is often angry and resentful </a:t>
            </a:r>
            <a:br>
              <a:rPr lang="en-US" dirty="0" smtClean="0"/>
            </a:br>
            <a:r>
              <a:rPr lang="en-US" dirty="0" smtClean="0"/>
              <a:t>(8) is often spiteful or vindictive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E2C1A-EC32-4517-8C59-FA0E1417C2B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5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9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4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1306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4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9379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9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84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7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4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6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8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4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1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8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1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609A4-E55F-41D4-B110-2C910A839C7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A19311-0AA3-4C44-9B7A-18A81F222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9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leverywhere.com/profile/coverage_area" TargetMode="External"/><Relationship Id="rId2" Type="http://schemas.openxmlformats.org/officeDocument/2006/relationships/hyperlink" Target="https://www.polleverywhere.com/profile/edi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h.gov/about/director/12122014_statement_ACD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bc.com/saturday-night-live/video/dysfunctional-family-dinner/n11518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leverywhere.com/profile/coverage_area" TargetMode="External"/><Relationship Id="rId2" Type="http://schemas.openxmlformats.org/officeDocument/2006/relationships/hyperlink" Target="https://www.polleverywhere.com/profile/ed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leverywhere.com/profile/coverage_area" TargetMode="External"/><Relationship Id="rId2" Type="http://schemas.openxmlformats.org/officeDocument/2006/relationships/hyperlink" Target="https://www.polleverywhere.com/profile/edi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leverywhere.com/profile/coverage_area" TargetMode="External"/><Relationship Id="rId2" Type="http://schemas.openxmlformats.org/officeDocument/2006/relationships/hyperlink" Target="https://www.polleverywhere.com/profile/edi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Orientation to the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PSY 372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Developmental Psychology and Social Intervention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9072"/>
            <a:ext cx="2517648" cy="132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6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8270"/>
            <a:ext cx="8596668" cy="1320800"/>
          </a:xfrm>
        </p:spPr>
        <p:txBody>
          <a:bodyPr/>
          <a:lstStyle/>
          <a:p>
            <a:r>
              <a:rPr lang="en-US" dirty="0" smtClean="0"/>
              <a:t>What do you think?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8670"/>
            <a:ext cx="8002432" cy="5189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(4) What percentage of children with an MEB are getting treatment for it? </a:t>
            </a:r>
          </a:p>
          <a:p>
            <a:endParaRPr lang="en-US" sz="2000" b="1" dirty="0">
              <a:solidFill>
                <a:schemeClr val="tx1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Texts </a:t>
            </a:r>
            <a:r>
              <a:rPr lang="en-US" sz="1800" dirty="0">
                <a:solidFill>
                  <a:schemeClr val="tx1"/>
                </a:solidFill>
                <a:hlinkClick r:id="rId2"/>
              </a:rPr>
              <a:t>MAHONEYJ</a:t>
            </a:r>
            <a:r>
              <a:rPr lang="en-US" sz="1800" dirty="0">
                <a:solidFill>
                  <a:schemeClr val="tx1"/>
                </a:solidFill>
              </a:rPr>
              <a:t> to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22333</a:t>
            </a:r>
            <a:r>
              <a:rPr lang="en-US" sz="1800" dirty="0">
                <a:solidFill>
                  <a:schemeClr val="tx1"/>
                </a:solidFill>
              </a:rPr>
              <a:t> to join the session, then text: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A = </a:t>
            </a:r>
            <a:r>
              <a:rPr lang="en-US" sz="1800" b="1" dirty="0" smtClean="0">
                <a:solidFill>
                  <a:schemeClr val="tx1"/>
                </a:solidFill>
              </a:rPr>
              <a:t>&gt; 10%</a:t>
            </a:r>
            <a:endParaRPr lang="en-US" sz="1800" b="1" dirty="0">
              <a:solidFill>
                <a:schemeClr val="tx1"/>
              </a:solidFill>
            </a:endParaRP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B = </a:t>
            </a:r>
            <a:r>
              <a:rPr lang="en-US" sz="1800" b="1" dirty="0" smtClean="0">
                <a:solidFill>
                  <a:schemeClr val="tx1"/>
                </a:solidFill>
              </a:rPr>
              <a:t>10-15%</a:t>
            </a:r>
            <a:endParaRPr lang="en-US" sz="1800" b="1" dirty="0">
              <a:solidFill>
                <a:schemeClr val="tx1"/>
              </a:solidFill>
            </a:endParaRP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C = </a:t>
            </a:r>
            <a:r>
              <a:rPr lang="en-US" sz="1800" b="1" dirty="0" smtClean="0">
                <a:solidFill>
                  <a:schemeClr val="tx1"/>
                </a:solidFill>
              </a:rPr>
              <a:t>20-25%</a:t>
            </a:r>
            <a:endParaRPr lang="en-US" sz="1800" b="1" dirty="0">
              <a:solidFill>
                <a:schemeClr val="tx1"/>
              </a:solidFill>
            </a:endParaRP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D = </a:t>
            </a:r>
            <a:r>
              <a:rPr lang="en-US" sz="1800" b="1" dirty="0" smtClean="0">
                <a:solidFill>
                  <a:schemeClr val="tx1"/>
                </a:solidFill>
              </a:rPr>
              <a:t>30-35%</a:t>
            </a:r>
            <a:endParaRPr lang="en-US" sz="1800" b="1" dirty="0">
              <a:solidFill>
                <a:schemeClr val="tx1"/>
              </a:solidFill>
            </a:endParaRP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E = </a:t>
            </a:r>
            <a:r>
              <a:rPr lang="en-US" sz="1800" b="1" dirty="0" smtClean="0">
                <a:solidFill>
                  <a:schemeClr val="tx1"/>
                </a:solidFill>
              </a:rPr>
              <a:t>40-45%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369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304" y="297932"/>
            <a:ext cx="8596668" cy="1320800"/>
          </a:xfrm>
        </p:spPr>
        <p:txBody>
          <a:bodyPr/>
          <a:lstStyle/>
          <a:p>
            <a:r>
              <a:rPr lang="en-US" dirty="0" smtClean="0"/>
              <a:t>What do Epidemiologists Find?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8996" y="646288"/>
            <a:ext cx="6599229" cy="1944888"/>
          </a:xfrm>
        </p:spPr>
        <p:txBody>
          <a:bodyPr>
            <a:normAutofit/>
          </a:bodyPr>
          <a:lstStyle/>
          <a:p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 smtClean="0"/>
              <a:t>(4) </a:t>
            </a:r>
            <a:r>
              <a:rPr lang="en-US" sz="2000" b="1" dirty="0"/>
              <a:t>What percentage of children with </a:t>
            </a:r>
            <a:r>
              <a:rPr lang="en-US" sz="2000" b="1" dirty="0" smtClean="0"/>
              <a:t>a </a:t>
            </a:r>
            <a:r>
              <a:rPr lang="en-US" sz="2000" b="1" dirty="0" err="1" smtClean="0"/>
              <a:t>disagnosable</a:t>
            </a:r>
            <a:r>
              <a:rPr lang="en-US" sz="2000" b="1" dirty="0" smtClean="0"/>
              <a:t> </a:t>
            </a:r>
            <a:r>
              <a:rPr lang="en-US" sz="2000" b="1" dirty="0"/>
              <a:t>MEB are getting treatment for it?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6468989" y="492369"/>
          <a:ext cx="2805013" cy="1969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6570854" y="2462012"/>
          <a:ext cx="2604674" cy="1925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035034727"/>
              </p:ext>
            </p:extLst>
          </p:nvPr>
        </p:nvGraphicFramePr>
        <p:xfrm>
          <a:off x="3320717" y="2422276"/>
          <a:ext cx="4803238" cy="3683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2548995" y="2258338"/>
            <a:ext cx="6599229" cy="4443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in 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1344"/>
            <a:ext cx="9084852" cy="3880773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Representative samples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of the population of interest.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Note: The less common the MEB, the larger the sample that is needed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Prevalence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of MEBs is the total # of cases in the population.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Incidence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of MEBs is the total # of </a:t>
            </a:r>
            <a:r>
              <a:rPr lang="en-US" sz="2000" u="sng" dirty="0" smtClean="0">
                <a:solidFill>
                  <a:schemeClr val="tx1"/>
                </a:solidFill>
              </a:rPr>
              <a:t>new</a:t>
            </a:r>
            <a:r>
              <a:rPr lang="en-US" sz="2000" dirty="0" smtClean="0">
                <a:solidFill>
                  <a:schemeClr val="tx1"/>
                </a:solidFill>
              </a:rPr>
              <a:t> cases in a given period of time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Note: P. 37 is wrong. The glossary is correct. 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Co-morbidity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means having more than one MEB at the same time.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Co-morbidity is fairly common and predicts severity of MEBs.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Note: </a:t>
            </a:r>
            <a:r>
              <a:rPr lang="en-US" sz="1800" u="sng" dirty="0" smtClean="0">
                <a:solidFill>
                  <a:schemeClr val="tx1"/>
                </a:solidFill>
              </a:rPr>
              <a:t>mortality</a:t>
            </a:r>
            <a:r>
              <a:rPr lang="en-US" sz="1800" dirty="0" smtClean="0">
                <a:solidFill>
                  <a:schemeClr val="tx1"/>
                </a:solidFill>
              </a:rPr>
              <a:t> rate = # dead; </a:t>
            </a:r>
            <a:r>
              <a:rPr lang="en-US" sz="1800" u="sng" dirty="0" smtClean="0">
                <a:solidFill>
                  <a:schemeClr val="tx1"/>
                </a:solidFill>
              </a:rPr>
              <a:t>morbidity</a:t>
            </a:r>
            <a:r>
              <a:rPr lang="en-US" sz="1800" dirty="0" smtClean="0">
                <a:solidFill>
                  <a:schemeClr val="tx1"/>
                </a:solidFill>
              </a:rPr>
              <a:t> rate = # diseased, disabled, unhealthy.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7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on MEB is Lacking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5434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The U.S. does not have very good data on MEBs because there are very few national assessments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We rely on studies of smaller populations and international data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What about the NCS-R described in the text?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NCS was envisioned as a longitudinal, observational study examining the effects of a broad range of environmental and biological factors on children’s health and development by following 100,000 children from the womb to age 21.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1800" u="sng" dirty="0" smtClean="0">
                <a:hlinkClick r:id="rId2"/>
              </a:rPr>
              <a:t>http</a:t>
            </a:r>
            <a:r>
              <a:rPr lang="en-US" sz="1800" u="sng" dirty="0">
                <a:hlinkClick r:id="rId2"/>
              </a:rPr>
              <a:t>://www.nih.gov/about/director/12122014_statement_ACD.htm</a:t>
            </a:r>
            <a:endParaRPr lang="en-US" sz="1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7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8840"/>
            <a:ext cx="8596668" cy="57525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Prevalence: Global estimates for young people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06" y="734096"/>
            <a:ext cx="8363324" cy="6095508"/>
          </a:xfrm>
        </p:spPr>
      </p:pic>
      <p:sp>
        <p:nvSpPr>
          <p:cNvPr id="6" name="TextBox 5"/>
          <p:cNvSpPr txBox="1"/>
          <p:nvPr/>
        </p:nvSpPr>
        <p:spPr>
          <a:xfrm>
            <a:off x="1996226" y="1124686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17.0  5.2  8.0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56856" y="1159030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43811" y="117197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93036" y="1171978"/>
            <a:ext cx="91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10.3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684909" y="446468"/>
            <a:ext cx="3268943" cy="47705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Interquartile Range</a:t>
            </a:r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The box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Height shows</a:t>
            </a:r>
          </a:p>
          <a:p>
            <a:pPr lvl="1"/>
            <a:r>
              <a:rPr lang="en-US" sz="2000" b="1" dirty="0" smtClean="0"/>
              <a:t>25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&amp; 75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percentile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The whiskers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Shows the range</a:t>
            </a:r>
          </a:p>
          <a:p>
            <a:pPr lvl="1"/>
            <a:r>
              <a:rPr lang="en-US" sz="2000" b="1" dirty="0" smtClean="0"/>
              <a:t>of scores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Whisker ends show </a:t>
            </a:r>
          </a:p>
          <a:p>
            <a:pPr lvl="1"/>
            <a:r>
              <a:rPr lang="en-US" sz="2000" b="1" dirty="0" smtClean="0"/>
              <a:t>the extreme values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The means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48018" y="3781850"/>
            <a:ext cx="1680268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Teach Me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Make some </a:t>
            </a:r>
          </a:p>
          <a:p>
            <a:pPr algn="ctr"/>
            <a:r>
              <a:rPr lang="en-US" sz="2000" b="1" dirty="0"/>
              <a:t>t</a:t>
            </a:r>
            <a:r>
              <a:rPr lang="en-US" sz="2000" b="1" dirty="0" smtClean="0"/>
              <a:t>eaching</a:t>
            </a:r>
          </a:p>
          <a:p>
            <a:pPr algn="ctr"/>
            <a:r>
              <a:rPr lang="en-US" sz="2000" b="1" dirty="0"/>
              <a:t>p</a:t>
            </a:r>
            <a:r>
              <a:rPr lang="en-US" sz="2000" b="1" dirty="0" smtClean="0"/>
              <a:t>oints about</a:t>
            </a:r>
          </a:p>
          <a:p>
            <a:pPr algn="ctr"/>
            <a:r>
              <a:rPr lang="en-US" sz="2000" b="1" dirty="0"/>
              <a:t>t</a:t>
            </a:r>
            <a:r>
              <a:rPr lang="en-US" sz="2000" b="1" dirty="0" smtClean="0"/>
              <a:t>his graph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348018" y="59520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en-US" b="1" dirty="0"/>
              <a:t>What is noteworthy?</a:t>
            </a:r>
          </a:p>
          <a:p>
            <a:pPr marL="457200" indent="-457200">
              <a:buAutoNum type="arabicPeriod"/>
            </a:pPr>
            <a:r>
              <a:rPr lang="en-US" b="1" dirty="0"/>
              <a:t>What is missing?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141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on MEB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30" y="1387857"/>
            <a:ext cx="8596668" cy="3880773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MEBs are not equally common.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SUD and ANX are most common, followed by DEP and ADHD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Some MEBs ranges are quite variable (e.g., anxiety and substance use) because there are few studies to report. Why?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Also differences in… versions of the DSM, assessment tools, informants, populations and ages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Some MEBs are not shown (e.g., schizophrenia, bipolar disorder).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Some are uncommon and very large samples are needed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Individual differences are not shown (e.g., gender or age).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SUDs is higher for boys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ANX and DEP are higher for girls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7030" y="1387857"/>
            <a:ext cx="8716395" cy="5025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3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545" y="1671192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The proportion of the population receiving at least one diagnosis in a given time frame (e.g., between 9-16).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Text (average of several older studies)</a:t>
            </a:r>
            <a:endParaRPr lang="en-US" b="1" dirty="0"/>
          </a:p>
          <a:p>
            <a:r>
              <a:rPr lang="en-US" b="1" dirty="0" smtClean="0"/>
              <a:t>Ages 9-16 = 37-39%</a:t>
            </a:r>
          </a:p>
          <a:p>
            <a:r>
              <a:rPr lang="en-US" b="1" dirty="0" smtClean="0"/>
              <a:t>By age 21 = 40-50% (half the population)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Great Smoky Mountain Study (Copeland et al., 2011)</a:t>
            </a:r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By age 21 = 82.5%</a:t>
            </a:r>
          </a:p>
          <a:p>
            <a:pPr lvl="1"/>
            <a:r>
              <a:rPr lang="en-US" b="1" dirty="0" smtClean="0"/>
              <a:t>61.1% well-specified disorder</a:t>
            </a:r>
          </a:p>
          <a:p>
            <a:pPr lvl="1"/>
            <a:r>
              <a:rPr lang="en-US" b="1" dirty="0" smtClean="0"/>
              <a:t>21.4 “not otherwise specified” (NOS*) disorder</a:t>
            </a:r>
            <a:endParaRPr lang="en-US" b="1" dirty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8545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implications?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“…early MEB disorders should be considered as common as a fractured limb. Not inevitable, but not at all unusual.”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83" y="165850"/>
            <a:ext cx="8596668" cy="1320800"/>
          </a:xfrm>
        </p:spPr>
        <p:txBody>
          <a:bodyPr/>
          <a:lstStyle/>
          <a:p>
            <a:r>
              <a:rPr lang="en-US" dirty="0" smtClean="0"/>
              <a:t>Co-Morbidity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61559" y="-837808"/>
            <a:ext cx="5513534" cy="88416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41650" y="165850"/>
            <a:ext cx="3300904" cy="369331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Odd Ratios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An odds ratio (OR) is a </a:t>
            </a:r>
          </a:p>
          <a:p>
            <a:pPr algn="ctr"/>
            <a:r>
              <a:rPr lang="en-US" b="1" dirty="0" smtClean="0"/>
              <a:t>measure of association </a:t>
            </a:r>
          </a:p>
          <a:p>
            <a:pPr algn="ctr"/>
            <a:r>
              <a:rPr lang="en-US" b="1" dirty="0" smtClean="0"/>
              <a:t>between an exposure and </a:t>
            </a:r>
          </a:p>
          <a:p>
            <a:pPr algn="ctr"/>
            <a:r>
              <a:rPr lang="en-US" b="1" dirty="0" smtClean="0"/>
              <a:t>an outcome. The OR </a:t>
            </a:r>
          </a:p>
          <a:p>
            <a:pPr algn="ctr"/>
            <a:r>
              <a:rPr lang="en-US" b="1" dirty="0" smtClean="0"/>
              <a:t>represents the odds that </a:t>
            </a:r>
          </a:p>
          <a:p>
            <a:pPr algn="ctr"/>
            <a:r>
              <a:rPr lang="en-US" b="1" dirty="0" smtClean="0"/>
              <a:t>an outcome will occur </a:t>
            </a:r>
          </a:p>
          <a:p>
            <a:pPr algn="ctr"/>
            <a:r>
              <a:rPr lang="en-US" b="1" dirty="0" smtClean="0"/>
              <a:t>given a particular exposure, </a:t>
            </a:r>
          </a:p>
          <a:p>
            <a:pPr algn="ctr"/>
            <a:r>
              <a:rPr lang="en-US" b="1" dirty="0" smtClean="0"/>
              <a:t>compared to the odds </a:t>
            </a:r>
          </a:p>
          <a:p>
            <a:pPr algn="ctr"/>
            <a:r>
              <a:rPr lang="en-US" b="1" dirty="0" smtClean="0"/>
              <a:t>of the outcome occurring </a:t>
            </a:r>
          </a:p>
          <a:p>
            <a:pPr algn="ctr"/>
            <a:r>
              <a:rPr lang="en-US" b="1" dirty="0" smtClean="0"/>
              <a:t>in the absence of </a:t>
            </a:r>
          </a:p>
          <a:p>
            <a:pPr algn="ctr"/>
            <a:r>
              <a:rPr lang="en-US" b="1" dirty="0" smtClean="0"/>
              <a:t>that exposure.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583840" y="4119347"/>
            <a:ext cx="1816523" cy="20313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/>
              <a:t>Illness Clusters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Externalizing</a:t>
            </a:r>
          </a:p>
          <a:p>
            <a:pPr algn="ctr"/>
            <a:r>
              <a:rPr lang="en-US" b="1" dirty="0" smtClean="0"/>
              <a:t>ADHD-DBD-SUD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Internalizing</a:t>
            </a:r>
          </a:p>
          <a:p>
            <a:pPr algn="ctr"/>
            <a:r>
              <a:rPr lang="en-US" b="1" dirty="0" smtClean="0"/>
              <a:t>ANX-DEP-SUD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97500" y="3039414"/>
            <a:ext cx="417655" cy="6053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157401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98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485"/>
            <a:ext cx="9142527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How to determine incidence…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This is </a:t>
            </a:r>
            <a:r>
              <a:rPr lang="en-US" sz="2000" u="sng" dirty="0" smtClean="0">
                <a:solidFill>
                  <a:schemeClr val="tx1"/>
                </a:solidFill>
              </a:rPr>
              <a:t>longitudinal research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>
                <a:solidFill>
                  <a:schemeClr val="tx1"/>
                </a:solidFill>
              </a:rPr>
              <a:t>Sample the same population of people more than once.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Begin with those that are free of the disorder, then count the number of people who develop it in the a given time frame.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e.g., 1 month, 6 months, 1 year, 5 years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What do we know? (from the Great Smoky Mountain Study)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3.5% annual rate of </a:t>
            </a:r>
            <a:r>
              <a:rPr lang="en-US" sz="1800" u="sng" dirty="0" smtClean="0">
                <a:solidFill>
                  <a:schemeClr val="tx1"/>
                </a:solidFill>
              </a:rPr>
              <a:t>new</a:t>
            </a:r>
            <a:r>
              <a:rPr lang="en-US" sz="1800" dirty="0" smtClean="0">
                <a:solidFill>
                  <a:schemeClr val="tx1"/>
                </a:solidFill>
              </a:rPr>
              <a:t> cases for 9-21 year-olds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Recurring problems is the </a:t>
            </a:r>
            <a:r>
              <a:rPr lang="en-US" sz="1800" u="sng" dirty="0" smtClean="0">
                <a:solidFill>
                  <a:schemeClr val="tx1"/>
                </a:solidFill>
              </a:rPr>
              <a:t>norm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(so savings accrue over time)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Half of all lifetime cases start by age 14</a:t>
            </a:r>
            <a:r>
              <a:rPr lang="en-US" dirty="0" smtClean="0">
                <a:solidFill>
                  <a:schemeClr val="tx1"/>
                </a:solidFill>
              </a:rPr>
              <a:t> (start prevention early)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59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5216"/>
            <a:ext cx="9235292" cy="4545010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</a:rPr>
              <a:t>To understand key concepts in epidemiology and how/why they are important for preventing MEBs</a:t>
            </a:r>
          </a:p>
          <a:p>
            <a:endParaRPr lang="en-US" sz="2400" b="1" i="1" dirty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Representative Samples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Prevalence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Co-Morbidity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Incidence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Age of Onset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Risk Factors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Statistics: Interquartile range, odds ratios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7061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Paper for Monday:</a:t>
            </a:r>
            <a:br>
              <a:rPr lang="en-US" dirty="0" smtClean="0"/>
            </a:br>
            <a:r>
              <a:rPr lang="en-US" dirty="0" smtClean="0"/>
              <a:t>Historical </a:t>
            </a:r>
            <a:r>
              <a:rPr lang="en-US" dirty="0" smtClean="0"/>
              <a:t>Rise and Fall of MEBs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don’t have good data on how MEBs change over history (or why).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Substance use is an exception.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You’re having a </a:t>
            </a:r>
            <a:r>
              <a:rPr lang="en-US" sz="2000" b="1" dirty="0" smtClean="0">
                <a:solidFill>
                  <a:srgbClr val="0070C0"/>
                </a:solidFill>
                <a:hlinkClick r:id="rId2"/>
              </a:rPr>
              <a:t>dysfunctional family dinner</a:t>
            </a:r>
            <a:r>
              <a:rPr lang="en-US" sz="2000" b="1" dirty="0" smtClean="0">
                <a:solidFill>
                  <a:schemeClr val="tx1"/>
                </a:solidFill>
              </a:rPr>
              <a:t>. A rant about how teenagers are drinking, smoking, and using drugs more than they used to ensues. You think this is wrong, but you need data to back up your argument. 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The text reports data from the NSDUH taken between 2002-2007 for 8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000" b="1" dirty="0" smtClean="0">
                <a:solidFill>
                  <a:schemeClr val="tx1"/>
                </a:solidFill>
              </a:rPr>
              <a:t>, 10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000" b="1" dirty="0" smtClean="0">
                <a:solidFill>
                  <a:schemeClr val="tx1"/>
                </a:solidFill>
              </a:rPr>
              <a:t>, and 12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000" b="1" dirty="0" smtClean="0">
                <a:solidFill>
                  <a:schemeClr val="tx1"/>
                </a:solidFill>
              </a:rPr>
              <a:t> graders. It shows a clear decline.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But what has happened between 2007 and today? </a:t>
            </a:r>
            <a:r>
              <a:rPr lang="en-US" sz="2000" b="1" dirty="0" smtClean="0">
                <a:solidFill>
                  <a:srgbClr val="FF0000"/>
                </a:solidFill>
              </a:rPr>
              <a:t>Go to the SAMSHA website, find a good research report, and find out.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Report findings </a:t>
            </a:r>
            <a:r>
              <a:rPr lang="en-US" sz="2000" b="1" dirty="0" smtClean="0">
                <a:solidFill>
                  <a:schemeClr val="tx1"/>
                </a:solidFill>
              </a:rPr>
              <a:t>for tobacco, alcohol, and marijuana.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0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5044"/>
            <a:ext cx="8596668" cy="1320800"/>
          </a:xfrm>
        </p:spPr>
        <p:txBody>
          <a:bodyPr/>
          <a:lstStyle/>
          <a:p>
            <a:r>
              <a:rPr lang="en-US" dirty="0" smtClean="0"/>
              <a:t>Age of Onset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95" y="925444"/>
            <a:ext cx="7925541" cy="5634382"/>
          </a:xfrm>
        </p:spPr>
      </p:pic>
      <p:sp>
        <p:nvSpPr>
          <p:cNvPr id="5" name="Oval 4"/>
          <p:cNvSpPr/>
          <p:nvPr/>
        </p:nvSpPr>
        <p:spPr>
          <a:xfrm>
            <a:off x="6215269" y="2716696"/>
            <a:ext cx="675861" cy="154166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62151" y="2431102"/>
            <a:ext cx="2311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Mean age at first </a:t>
            </a:r>
          </a:p>
          <a:p>
            <a:r>
              <a:rPr lang="en-US" b="1" dirty="0" smtClean="0"/>
              <a:t>symptom/diagnosis.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38114" y="3287259"/>
            <a:ext cx="3136500" cy="25853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Gender Differences</a:t>
            </a:r>
          </a:p>
          <a:p>
            <a:pPr algn="ctr"/>
            <a:endParaRPr lang="en-US" u="sng" dirty="0"/>
          </a:p>
          <a:p>
            <a:pPr algn="ctr"/>
            <a:r>
              <a:rPr lang="en-US" u="sng" dirty="0" smtClean="0"/>
              <a:t>Before puberty</a:t>
            </a:r>
            <a:r>
              <a:rPr lang="en-US" dirty="0" smtClean="0"/>
              <a:t>, </a:t>
            </a:r>
          </a:p>
          <a:p>
            <a:pPr algn="ctr"/>
            <a:r>
              <a:rPr lang="en-US" dirty="0"/>
              <a:t>b</a:t>
            </a:r>
            <a:r>
              <a:rPr lang="en-US" dirty="0" smtClean="0"/>
              <a:t>oys have earlier onset.</a:t>
            </a:r>
          </a:p>
          <a:p>
            <a:pPr algn="ctr"/>
            <a:r>
              <a:rPr lang="en-US" dirty="0" smtClean="0"/>
              <a:t>(ADHD, ODD, CD)</a:t>
            </a:r>
          </a:p>
          <a:p>
            <a:pPr algn="ctr"/>
            <a:endParaRPr lang="en-US" dirty="0"/>
          </a:p>
          <a:p>
            <a:pPr algn="ctr"/>
            <a:r>
              <a:rPr lang="en-US" u="sng" dirty="0" smtClean="0"/>
              <a:t>After puberty</a:t>
            </a:r>
            <a:r>
              <a:rPr lang="en-US" dirty="0" smtClean="0"/>
              <a:t>, </a:t>
            </a:r>
          </a:p>
          <a:p>
            <a:pPr algn="ctr"/>
            <a:r>
              <a:rPr lang="en-US" dirty="0"/>
              <a:t>b</a:t>
            </a:r>
            <a:r>
              <a:rPr lang="en-US" dirty="0" smtClean="0"/>
              <a:t>oys have higher SUDs.</a:t>
            </a:r>
          </a:p>
          <a:p>
            <a:pPr algn="ctr"/>
            <a:r>
              <a:rPr lang="en-US" dirty="0"/>
              <a:t>g</a:t>
            </a:r>
            <a:r>
              <a:rPr lang="en-US" dirty="0" smtClean="0"/>
              <a:t>irls have higher DEP &amp; ANX.</a:t>
            </a:r>
          </a:p>
        </p:txBody>
      </p:sp>
    </p:spTree>
    <p:extLst>
      <p:ext uri="{BB962C8B-B14F-4D97-AF65-F5344CB8AC3E}">
        <p14:creationId xmlns:p14="http://schemas.microsoft.com/office/powerpoint/2010/main" val="36767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4728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 characteristic at the biological, psychological, family, community, or cultural level that </a:t>
            </a:r>
            <a:r>
              <a:rPr lang="en-US" b="1" u="sng" dirty="0" smtClean="0"/>
              <a:t>precedes</a:t>
            </a:r>
            <a:r>
              <a:rPr lang="en-US" b="1" dirty="0" smtClean="0"/>
              <a:t> and is </a:t>
            </a:r>
            <a:r>
              <a:rPr lang="en-US" b="1" u="sng" dirty="0" smtClean="0"/>
              <a:t>associated</a:t>
            </a:r>
            <a:r>
              <a:rPr lang="en-US" b="1" dirty="0" smtClean="0"/>
              <a:t> with a higher likelihood of problem outcomes. </a:t>
            </a:r>
          </a:p>
          <a:p>
            <a:endParaRPr lang="en-US" b="1" dirty="0"/>
          </a:p>
          <a:p>
            <a:r>
              <a:rPr lang="en-US" b="1" dirty="0" smtClean="0"/>
              <a:t>Vary across different people, populations, and ages.</a:t>
            </a:r>
          </a:p>
          <a:p>
            <a:r>
              <a:rPr lang="en-US" b="1" dirty="0"/>
              <a:t>C</a:t>
            </a:r>
            <a:r>
              <a:rPr lang="en-US" b="1" dirty="0" smtClean="0"/>
              <a:t>onfer at least an additive likelihood of risk. </a:t>
            </a:r>
            <a:endParaRPr lang="en-US" b="1" dirty="0"/>
          </a:p>
          <a:p>
            <a:r>
              <a:rPr lang="en-US" b="1" dirty="0" smtClean="0"/>
              <a:t>Are </a:t>
            </a:r>
            <a:r>
              <a:rPr lang="en-US" b="1" u="sng" dirty="0" smtClean="0"/>
              <a:t>not</a:t>
            </a:r>
            <a:r>
              <a:rPr lang="en-US" b="1" dirty="0" smtClean="0"/>
              <a:t> necessarily causal. </a:t>
            </a:r>
          </a:p>
          <a:p>
            <a:r>
              <a:rPr lang="en-US" b="1" dirty="0" smtClean="0"/>
              <a:t>Can be specific or general.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7334" y="4452332"/>
            <a:ext cx="9932527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Conduct Disorder*	</a:t>
            </a:r>
            <a:r>
              <a:rPr lang="en-US" b="1" dirty="0" smtClean="0"/>
              <a:t>				</a:t>
            </a:r>
            <a:r>
              <a:rPr lang="en-US" b="1" dirty="0" smtClean="0">
                <a:solidFill>
                  <a:srgbClr val="FF0000"/>
                </a:solidFill>
              </a:rPr>
              <a:t>Oppositional Defiant Disorder*</a:t>
            </a:r>
          </a:p>
          <a:p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Parental Depression		Sexual Abuse</a:t>
            </a:r>
          </a:p>
          <a:p>
            <a:r>
              <a:rPr lang="en-US" dirty="0" smtClean="0"/>
              <a:t>Loss of Close Relationships		Poor Parental Supervision</a:t>
            </a:r>
          </a:p>
          <a:p>
            <a:r>
              <a:rPr lang="en-US" dirty="0"/>
              <a:t>	</a:t>
            </a:r>
            <a:r>
              <a:rPr lang="en-US" dirty="0" smtClean="0"/>
              <a:t>			Deviant Peers</a:t>
            </a:r>
          </a:p>
          <a:p>
            <a:endParaRPr lang="en-US" dirty="0" smtClean="0"/>
          </a:p>
          <a:p>
            <a:r>
              <a:rPr lang="en-US" b="1" dirty="0" smtClean="0"/>
              <a:t>SPECIFIC RISKS			GENERAL (COMMON) RISKS</a:t>
            </a:r>
            <a:endParaRPr lang="en-US" b="1" dirty="0"/>
          </a:p>
        </p:txBody>
      </p:sp>
      <p:sp>
        <p:nvSpPr>
          <p:cNvPr id="5" name="Down Arrow 4"/>
          <p:cNvSpPr/>
          <p:nvPr/>
        </p:nvSpPr>
        <p:spPr>
          <a:xfrm rot="17876410">
            <a:off x="3209885" y="4637377"/>
            <a:ext cx="437322" cy="1320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3338243">
            <a:off x="7544192" y="4661859"/>
            <a:ext cx="437322" cy="1224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326039" y="4854395"/>
            <a:ext cx="463826" cy="4741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8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5216"/>
            <a:ext cx="9235292" cy="4545010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</a:rPr>
              <a:t>To understand key concepts in epidemiology and how/why they are important for preventing MEBs</a:t>
            </a:r>
          </a:p>
          <a:p>
            <a:endParaRPr lang="en-US" sz="2400" b="1" i="1" dirty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Representative Samples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Prevalence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Co-Morbidity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Incidence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Age of Onset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Risk Factors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Statistics: Interquartile range, odds ratios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3430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 is our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The science of public health is concerned with factors that influence the health and illness of populations.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WHO</a:t>
            </a:r>
            <a:r>
              <a:rPr lang="en-US" sz="2000" dirty="0" smtClean="0">
                <a:solidFill>
                  <a:schemeClr val="tx1"/>
                </a:solidFill>
              </a:rPr>
              <a:t>: Which individuals are suffering?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WHAT</a:t>
            </a:r>
            <a:r>
              <a:rPr lang="en-US" sz="2000" dirty="0" smtClean="0">
                <a:solidFill>
                  <a:schemeClr val="tx1"/>
                </a:solidFill>
              </a:rPr>
              <a:t>: For/from which MEBs?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WHEN</a:t>
            </a:r>
            <a:r>
              <a:rPr lang="en-US" sz="2000" dirty="0" smtClean="0">
                <a:solidFill>
                  <a:schemeClr val="tx1"/>
                </a:solidFill>
              </a:rPr>
              <a:t>: At what point(s) in development? For how long? How frequently?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WHERE</a:t>
            </a:r>
            <a:r>
              <a:rPr lang="en-US" sz="2000" dirty="0" smtClean="0">
                <a:solidFill>
                  <a:schemeClr val="tx1"/>
                </a:solidFill>
              </a:rPr>
              <a:t>: In which </a:t>
            </a:r>
            <a:r>
              <a:rPr lang="en-US" sz="2000" dirty="0" smtClean="0">
                <a:solidFill>
                  <a:schemeClr val="tx1"/>
                </a:solidFill>
              </a:rPr>
              <a:t>environments</a:t>
            </a:r>
            <a:r>
              <a:rPr lang="en-US" sz="2000" dirty="0" smtClean="0">
                <a:solidFill>
                  <a:schemeClr val="tx1"/>
                </a:solidFill>
              </a:rPr>
              <a:t> (e.g., geographic areas, cultures)?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6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8270"/>
            <a:ext cx="8596668" cy="1320800"/>
          </a:xfrm>
        </p:spPr>
        <p:txBody>
          <a:bodyPr/>
          <a:lstStyle/>
          <a:p>
            <a:r>
              <a:rPr lang="en-US" dirty="0" smtClean="0"/>
              <a:t>What do you think?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8670"/>
            <a:ext cx="8002432" cy="5189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(1)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What percent of adults have had a diagnosable MEB in the past year? 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Texts </a:t>
            </a:r>
            <a:r>
              <a:rPr lang="en-US" sz="1800" dirty="0">
                <a:solidFill>
                  <a:schemeClr val="tx1"/>
                </a:solidFill>
                <a:hlinkClick r:id="rId2"/>
              </a:rPr>
              <a:t>MAHONEYJ</a:t>
            </a:r>
            <a:r>
              <a:rPr lang="en-US" sz="1800" dirty="0">
                <a:solidFill>
                  <a:schemeClr val="tx1"/>
                </a:solidFill>
              </a:rPr>
              <a:t> to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22333</a:t>
            </a:r>
            <a:r>
              <a:rPr lang="en-US" sz="1800" dirty="0">
                <a:solidFill>
                  <a:schemeClr val="tx1"/>
                </a:solidFill>
              </a:rPr>
              <a:t> to join the session, then </a:t>
            </a:r>
            <a:r>
              <a:rPr lang="en-US" sz="1800" dirty="0" smtClean="0">
                <a:solidFill>
                  <a:schemeClr val="tx1"/>
                </a:solidFill>
              </a:rPr>
              <a:t>text:</a:t>
            </a:r>
          </a:p>
          <a:p>
            <a:pPr lvl="1"/>
            <a:r>
              <a:rPr lang="en-US" sz="1800" b="1" dirty="0" smtClean="0">
                <a:solidFill>
                  <a:schemeClr val="tx1"/>
                </a:solidFill>
              </a:rPr>
              <a:t>A = 3%</a:t>
            </a:r>
          </a:p>
          <a:p>
            <a:pPr lvl="1"/>
            <a:r>
              <a:rPr lang="en-US" sz="1800" b="1" dirty="0" smtClean="0">
                <a:solidFill>
                  <a:schemeClr val="tx1"/>
                </a:solidFill>
              </a:rPr>
              <a:t>B = 10%</a:t>
            </a:r>
          </a:p>
          <a:p>
            <a:pPr lvl="1"/>
            <a:r>
              <a:rPr lang="en-US" sz="1800" b="1" dirty="0" smtClean="0">
                <a:solidFill>
                  <a:schemeClr val="tx1"/>
                </a:solidFill>
              </a:rPr>
              <a:t>C = 20%</a:t>
            </a:r>
          </a:p>
          <a:p>
            <a:pPr lvl="1"/>
            <a:r>
              <a:rPr lang="en-US" sz="1800" b="1" dirty="0" smtClean="0">
                <a:solidFill>
                  <a:schemeClr val="tx1"/>
                </a:solidFill>
              </a:rPr>
              <a:t>D = 33%</a:t>
            </a:r>
          </a:p>
          <a:p>
            <a:pPr lvl="1"/>
            <a:r>
              <a:rPr lang="en-US" sz="1800" b="1" dirty="0" smtClean="0">
                <a:solidFill>
                  <a:schemeClr val="tx1"/>
                </a:solidFill>
              </a:rPr>
              <a:t>E = 50%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9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304" y="297932"/>
            <a:ext cx="8596668" cy="1320800"/>
          </a:xfrm>
        </p:spPr>
        <p:txBody>
          <a:bodyPr/>
          <a:lstStyle/>
          <a:p>
            <a:r>
              <a:rPr lang="en-US" dirty="0" smtClean="0"/>
              <a:t>What do Epidemiologists Find?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5492" y="1017763"/>
            <a:ext cx="6599229" cy="12019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 smtClean="0"/>
              <a:t>(1)</a:t>
            </a:r>
            <a:r>
              <a:rPr lang="en-US" sz="2000" b="1" dirty="0"/>
              <a:t> </a:t>
            </a:r>
            <a:r>
              <a:rPr lang="en-US" sz="2000" b="1" dirty="0" smtClean="0"/>
              <a:t>What percent of adults have had a diagnosable MEB in the past year? 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73151355"/>
              </p:ext>
            </p:extLst>
          </p:nvPr>
        </p:nvGraphicFramePr>
        <p:xfrm>
          <a:off x="2531738" y="2285106"/>
          <a:ext cx="4760986" cy="3957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884280" y="2219701"/>
            <a:ext cx="6599229" cy="4443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6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8270"/>
            <a:ext cx="8596668" cy="1320800"/>
          </a:xfrm>
        </p:spPr>
        <p:txBody>
          <a:bodyPr/>
          <a:lstStyle/>
          <a:p>
            <a:r>
              <a:rPr lang="en-US" dirty="0" smtClean="0"/>
              <a:t>What do you think?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8670"/>
            <a:ext cx="8002432" cy="518925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b="1" dirty="0"/>
          </a:p>
          <a:p>
            <a:r>
              <a:rPr lang="en-US" sz="2000" b="1" dirty="0" smtClean="0">
                <a:solidFill>
                  <a:schemeClr val="tx1"/>
                </a:solidFill>
              </a:rPr>
              <a:t>(2) What percentage of MEBs are symptomatic by the time they reach puberty?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Texts </a:t>
            </a:r>
            <a:r>
              <a:rPr lang="en-US" sz="1800" dirty="0">
                <a:solidFill>
                  <a:schemeClr val="tx1"/>
                </a:solidFill>
                <a:hlinkClick r:id="rId2"/>
              </a:rPr>
              <a:t>MAHONEYJ</a:t>
            </a:r>
            <a:r>
              <a:rPr lang="en-US" sz="1800" dirty="0">
                <a:solidFill>
                  <a:schemeClr val="tx1"/>
                </a:solidFill>
              </a:rPr>
              <a:t> to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22333</a:t>
            </a:r>
            <a:r>
              <a:rPr lang="en-US" sz="1800" dirty="0">
                <a:solidFill>
                  <a:schemeClr val="tx1"/>
                </a:solidFill>
              </a:rPr>
              <a:t> to join the session, then text: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A = 3%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B = 10%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C = 20%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D = 33%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E = 50%</a:t>
            </a:r>
          </a:p>
        </p:txBody>
      </p:sp>
    </p:spTree>
    <p:extLst>
      <p:ext uri="{BB962C8B-B14F-4D97-AF65-F5344CB8AC3E}">
        <p14:creationId xmlns:p14="http://schemas.microsoft.com/office/powerpoint/2010/main" val="351103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304" y="297932"/>
            <a:ext cx="8596668" cy="1320800"/>
          </a:xfrm>
        </p:spPr>
        <p:txBody>
          <a:bodyPr/>
          <a:lstStyle/>
          <a:p>
            <a:r>
              <a:rPr lang="en-US" dirty="0" smtClean="0"/>
              <a:t>What do Epidemiologists Find?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730" y="958332"/>
            <a:ext cx="6599229" cy="15276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 smtClean="0"/>
              <a:t>(2) What percentage of MEBs are symptomatic by the time they reach puberty?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438859570"/>
              </p:ext>
            </p:extLst>
          </p:nvPr>
        </p:nvGraphicFramePr>
        <p:xfrm>
          <a:off x="3070416" y="2279132"/>
          <a:ext cx="4373371" cy="3910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152730" y="2155307"/>
            <a:ext cx="6599229" cy="4443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6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8270"/>
            <a:ext cx="8596668" cy="1320800"/>
          </a:xfrm>
        </p:spPr>
        <p:txBody>
          <a:bodyPr/>
          <a:lstStyle/>
          <a:p>
            <a:r>
              <a:rPr lang="en-US" dirty="0" smtClean="0"/>
              <a:t>What do you think?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8670"/>
            <a:ext cx="8002432" cy="5189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(3) What percentage are symptomatic by age 21? </a:t>
            </a:r>
          </a:p>
          <a:p>
            <a:endParaRPr lang="en-US" sz="2000" b="1" dirty="0">
              <a:solidFill>
                <a:schemeClr val="tx1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Texts </a:t>
            </a:r>
            <a:r>
              <a:rPr lang="en-US" sz="1800" dirty="0">
                <a:solidFill>
                  <a:schemeClr val="tx1"/>
                </a:solidFill>
                <a:hlinkClick r:id="rId2"/>
              </a:rPr>
              <a:t>MAHONEYJ</a:t>
            </a:r>
            <a:r>
              <a:rPr lang="en-US" sz="1800" dirty="0">
                <a:solidFill>
                  <a:schemeClr val="tx1"/>
                </a:solidFill>
              </a:rPr>
              <a:t> to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22333</a:t>
            </a:r>
            <a:r>
              <a:rPr lang="en-US" sz="1800" dirty="0">
                <a:solidFill>
                  <a:schemeClr val="tx1"/>
                </a:solidFill>
              </a:rPr>
              <a:t> to join the session, then text: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A = </a:t>
            </a:r>
            <a:r>
              <a:rPr lang="en-US" sz="1800" b="1" dirty="0" smtClean="0">
                <a:solidFill>
                  <a:schemeClr val="tx1"/>
                </a:solidFill>
              </a:rPr>
              <a:t>50%</a:t>
            </a:r>
            <a:endParaRPr lang="en-US" sz="1800" b="1" dirty="0">
              <a:solidFill>
                <a:schemeClr val="tx1"/>
              </a:solidFill>
            </a:endParaRP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B = </a:t>
            </a:r>
            <a:r>
              <a:rPr lang="en-US" sz="1800" b="1" dirty="0" smtClean="0">
                <a:solidFill>
                  <a:schemeClr val="tx1"/>
                </a:solidFill>
              </a:rPr>
              <a:t>66%</a:t>
            </a:r>
            <a:endParaRPr lang="en-US" sz="1800" b="1" dirty="0">
              <a:solidFill>
                <a:schemeClr val="tx1"/>
              </a:solidFill>
            </a:endParaRP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C = </a:t>
            </a:r>
            <a:r>
              <a:rPr lang="en-US" sz="1800" b="1" dirty="0" smtClean="0">
                <a:solidFill>
                  <a:schemeClr val="tx1"/>
                </a:solidFill>
              </a:rPr>
              <a:t>75%</a:t>
            </a:r>
            <a:endParaRPr lang="en-US" sz="1800" b="1" dirty="0">
              <a:solidFill>
                <a:schemeClr val="tx1"/>
              </a:solidFill>
            </a:endParaRP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D = </a:t>
            </a:r>
            <a:r>
              <a:rPr lang="en-US" sz="1800" b="1" dirty="0" smtClean="0">
                <a:solidFill>
                  <a:schemeClr val="tx1"/>
                </a:solidFill>
              </a:rPr>
              <a:t>80%</a:t>
            </a:r>
            <a:endParaRPr lang="en-US" sz="1800" b="1" dirty="0">
              <a:solidFill>
                <a:schemeClr val="tx1"/>
              </a:solidFill>
            </a:endParaRP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E = </a:t>
            </a:r>
            <a:r>
              <a:rPr lang="en-US" sz="1800" b="1" dirty="0" smtClean="0">
                <a:solidFill>
                  <a:schemeClr val="tx1"/>
                </a:solidFill>
              </a:rPr>
              <a:t>90%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8787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304" y="297932"/>
            <a:ext cx="8596668" cy="1320800"/>
          </a:xfrm>
        </p:spPr>
        <p:txBody>
          <a:bodyPr/>
          <a:lstStyle/>
          <a:p>
            <a:r>
              <a:rPr lang="en-US" dirty="0" smtClean="0"/>
              <a:t>What do Epidemiologists Find?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8996" y="646288"/>
            <a:ext cx="6599229" cy="1944888"/>
          </a:xfrm>
        </p:spPr>
        <p:txBody>
          <a:bodyPr>
            <a:normAutofit/>
          </a:bodyPr>
          <a:lstStyle/>
          <a:p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 smtClean="0"/>
              <a:t>(3) What percentage are symptomatic by age 21? </a:t>
            </a:r>
            <a:endParaRPr lang="en-US" sz="2000" b="1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6468989" y="492369"/>
          <a:ext cx="2805013" cy="1969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6570854" y="2462012"/>
          <a:ext cx="2604674" cy="1925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585100063"/>
              </p:ext>
            </p:extLst>
          </p:nvPr>
        </p:nvGraphicFramePr>
        <p:xfrm>
          <a:off x="3269201" y="2074546"/>
          <a:ext cx="4803238" cy="3683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2252743" y="2103791"/>
            <a:ext cx="6599229" cy="4443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1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442</TotalTime>
  <Words>1404</Words>
  <Application>Microsoft Office PowerPoint</Application>
  <PresentationFormat>Widescreen</PresentationFormat>
  <Paragraphs>242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 3</vt:lpstr>
      <vt:lpstr>Facet</vt:lpstr>
      <vt:lpstr>Orientation to the Problems</vt:lpstr>
      <vt:lpstr>Learning Objectives</vt:lpstr>
      <vt:lpstr>Epidemiology is our Friend</vt:lpstr>
      <vt:lpstr>What do you think? </vt:lpstr>
      <vt:lpstr>What do Epidemiologists Find?</vt:lpstr>
      <vt:lpstr>What do you think? </vt:lpstr>
      <vt:lpstr>What do Epidemiologists Find?</vt:lpstr>
      <vt:lpstr>What do you think? </vt:lpstr>
      <vt:lpstr>What do Epidemiologists Find?</vt:lpstr>
      <vt:lpstr>What do you think? </vt:lpstr>
      <vt:lpstr>What do Epidemiologists Find?</vt:lpstr>
      <vt:lpstr>Key Concepts in Epidemiology</vt:lpstr>
      <vt:lpstr>Data on MEB is Lacking</vt:lpstr>
      <vt:lpstr>Prevalence: Global estimates for young people</vt:lpstr>
      <vt:lpstr>Reflections on MEB prevalence</vt:lpstr>
      <vt:lpstr>Cumulative Prevalence</vt:lpstr>
      <vt:lpstr>What are the implications? </vt:lpstr>
      <vt:lpstr>Co-Morbidity</vt:lpstr>
      <vt:lpstr>Incidence</vt:lpstr>
      <vt:lpstr>Reaction Paper for Monday: Historical Rise and Fall of MEBs</vt:lpstr>
      <vt:lpstr>Age of Onset</vt:lpstr>
      <vt:lpstr>Risk Factors</vt:lpstr>
      <vt:lpstr>Learning Objectives</vt:lpstr>
    </vt:vector>
  </TitlesOfParts>
  <Company>Elizabethtown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to the Problems</dc:title>
  <dc:creator>Mahoney, Joseph L</dc:creator>
  <cp:lastModifiedBy>Mahoney, Joseph L</cp:lastModifiedBy>
  <cp:revision>58</cp:revision>
  <cp:lastPrinted>2015-09-10T11:11:48Z</cp:lastPrinted>
  <dcterms:created xsi:type="dcterms:W3CDTF">2015-08-13T13:06:07Z</dcterms:created>
  <dcterms:modified xsi:type="dcterms:W3CDTF">2015-09-10T11:15:21Z</dcterms:modified>
</cp:coreProperties>
</file>