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77F2A-CED4-49C8-94EC-87A945508F03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32CA-D469-497D-92AF-F758799E8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82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32CA-D469-497D-92AF-F758799E8A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7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Scope of Prevention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 372 Developmental Psychology and Social Intervention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722" y="120219"/>
            <a:ext cx="2517648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548858"/>
            <a:ext cx="10554574" cy="3636511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1983 Re-Classification by Gordon: Universal, Selective, and Indicated Prevention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“…</a:t>
            </a:r>
            <a:r>
              <a:rPr lang="en-US" b="1" dirty="0" smtClean="0">
                <a:solidFill>
                  <a:srgbClr val="FFFF00"/>
                </a:solidFill>
              </a:rPr>
              <a:t>indicated</a:t>
            </a:r>
            <a:r>
              <a:rPr lang="en-US" b="1" dirty="0"/>
              <a:t>, encompasses </a:t>
            </a:r>
            <a:r>
              <a:rPr lang="en-US" b="1" dirty="0" smtClean="0"/>
              <a:t>those that </a:t>
            </a:r>
            <a:r>
              <a:rPr lang="en-US" b="1" dirty="0"/>
              <a:t>are advisable only for persons who, on </a:t>
            </a:r>
            <a:r>
              <a:rPr lang="en-US" b="1" dirty="0" smtClean="0"/>
              <a:t>examination, are </a:t>
            </a:r>
            <a:r>
              <a:rPr lang="en-US" b="1" dirty="0"/>
              <a:t>found to manifest </a:t>
            </a:r>
            <a:r>
              <a:rPr lang="en-US" b="1" u="sng" dirty="0"/>
              <a:t>a risk factor, </a:t>
            </a:r>
            <a:r>
              <a:rPr lang="en-US" b="1" u="sng" dirty="0" smtClean="0"/>
              <a:t>condition, or </a:t>
            </a:r>
            <a:r>
              <a:rPr lang="en-US" b="1" u="sng" dirty="0"/>
              <a:t>abnormality that identifies them, individually, </a:t>
            </a:r>
            <a:r>
              <a:rPr lang="en-US" b="1" u="sng" dirty="0" smtClean="0"/>
              <a:t>as being </a:t>
            </a:r>
            <a:r>
              <a:rPr lang="en-US" b="1" u="sng" dirty="0"/>
              <a:t>at sufficiently high risk to require the </a:t>
            </a:r>
            <a:r>
              <a:rPr lang="en-US" b="1" u="sng" dirty="0" smtClean="0"/>
              <a:t>preventive intervention</a:t>
            </a:r>
            <a:r>
              <a:rPr lang="en-US" b="1" dirty="0"/>
              <a:t>. The majority of these </a:t>
            </a:r>
            <a:r>
              <a:rPr lang="en-US" b="1" dirty="0" smtClean="0"/>
              <a:t>measures </a:t>
            </a:r>
            <a:r>
              <a:rPr lang="en-US" b="1" u="sng" dirty="0" smtClean="0"/>
              <a:t>have </a:t>
            </a:r>
            <a:r>
              <a:rPr lang="en-US" b="1" u="sng" dirty="0"/>
              <a:t>been called secondary </a:t>
            </a:r>
            <a:r>
              <a:rPr lang="en-US" b="1" dirty="0"/>
              <a:t>under the </a:t>
            </a:r>
            <a:r>
              <a:rPr lang="en-US" b="1" dirty="0" smtClean="0"/>
              <a:t>classical scheme</a:t>
            </a:r>
            <a:r>
              <a:rPr lang="en-US" b="1" dirty="0"/>
              <a:t>, since in most cases the observable </a:t>
            </a:r>
            <a:r>
              <a:rPr lang="en-US" b="1" dirty="0" smtClean="0"/>
              <a:t>indication is </a:t>
            </a:r>
            <a:r>
              <a:rPr lang="en-US" b="1" dirty="0"/>
              <a:t>related to the biologic origin of disease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Preventive </a:t>
            </a:r>
            <a:r>
              <a:rPr lang="en-US" b="1" dirty="0" smtClean="0"/>
              <a:t>interventions in </a:t>
            </a:r>
            <a:r>
              <a:rPr lang="en-US" b="1" dirty="0"/>
              <a:t>this class include control of </a:t>
            </a:r>
            <a:r>
              <a:rPr lang="en-US" b="1" dirty="0" smtClean="0"/>
              <a:t>hypertension, dietary </a:t>
            </a:r>
            <a:r>
              <a:rPr lang="en-US" b="1" dirty="0"/>
              <a:t>measures to reduce </a:t>
            </a:r>
            <a:r>
              <a:rPr lang="en-US" b="1" dirty="0" smtClean="0"/>
              <a:t>hypercholesterolemia, </a:t>
            </a:r>
            <a:r>
              <a:rPr lang="en-US" b="1" dirty="0" err="1" smtClean="0"/>
              <a:t>antituberculous</a:t>
            </a:r>
            <a:r>
              <a:rPr lang="en-US" b="1" dirty="0" smtClean="0"/>
              <a:t> </a:t>
            </a:r>
            <a:r>
              <a:rPr lang="en-US" b="1" dirty="0"/>
              <a:t>drugs for recent skin test </a:t>
            </a:r>
            <a:r>
              <a:rPr lang="en-US" b="1" dirty="0" smtClean="0"/>
              <a:t>converters, the </a:t>
            </a:r>
            <a:r>
              <a:rPr lang="en-US" b="1" dirty="0"/>
              <a:t>use of </a:t>
            </a:r>
            <a:r>
              <a:rPr lang="en-US" b="1" dirty="0" err="1"/>
              <a:t>uricosuric</a:t>
            </a:r>
            <a:r>
              <a:rPr lang="en-US" b="1" dirty="0"/>
              <a:t> drugs by persons with </a:t>
            </a:r>
            <a:r>
              <a:rPr lang="en-US" b="1" dirty="0" smtClean="0"/>
              <a:t>asymptomatic </a:t>
            </a:r>
            <a:r>
              <a:rPr lang="en-US" b="1" dirty="0" err="1" smtClean="0"/>
              <a:t>hyperuricemia</a:t>
            </a:r>
            <a:r>
              <a:rPr lang="en-US" b="1" dirty="0"/>
              <a:t>, and frequent, careful </a:t>
            </a:r>
            <a:r>
              <a:rPr lang="en-US" b="1" dirty="0" smtClean="0"/>
              <a:t>reexamination of </a:t>
            </a:r>
            <a:r>
              <a:rPr lang="en-US" b="1" dirty="0"/>
              <a:t>persons from whom a basal cell skin </a:t>
            </a:r>
            <a:r>
              <a:rPr lang="en-US" b="1" dirty="0" smtClean="0"/>
              <a:t>cancer or </a:t>
            </a:r>
            <a:r>
              <a:rPr lang="en-US" b="1" dirty="0"/>
              <a:t>a colonic polyp has been removed</a:t>
            </a:r>
            <a:r>
              <a:rPr lang="en-US" b="1" dirty="0" smtClean="0"/>
              <a:t>.” </a:t>
            </a:r>
            <a:r>
              <a:rPr lang="en-US" sz="1600" b="1" dirty="0"/>
              <a:t>(Gordon, 1983; p. 108). </a:t>
            </a:r>
          </a:p>
          <a:p>
            <a:pPr marL="0" indent="0">
              <a:buNone/>
            </a:pPr>
            <a:endParaRPr lang="en-US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13656" y="6355670"/>
            <a:ext cx="107158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://www.ncbi.nlm.nih.gov/pmc/articles/PMC1424415/</a:t>
            </a:r>
          </a:p>
        </p:txBody>
      </p:sp>
    </p:spTree>
    <p:extLst>
      <p:ext uri="{BB962C8B-B14F-4D97-AF65-F5344CB8AC3E}">
        <p14:creationId xmlns:p14="http://schemas.microsoft.com/office/powerpoint/2010/main" val="399904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548858"/>
            <a:ext cx="10554574" cy="3636511"/>
          </a:xfrm>
        </p:spPr>
        <p:txBody>
          <a:bodyPr>
            <a:noAutofit/>
          </a:bodyPr>
          <a:lstStyle/>
          <a:p>
            <a:endParaRPr lang="en-US" sz="2400" b="1" dirty="0" smtClean="0"/>
          </a:p>
          <a:p>
            <a:r>
              <a:rPr lang="en-US" sz="2400" b="1" u="sng" dirty="0" smtClean="0"/>
              <a:t>Universal approaches</a:t>
            </a:r>
            <a:r>
              <a:rPr lang="en-US" sz="2400" b="1" dirty="0" smtClean="0"/>
              <a:t> are low risk and have a low expense per person. </a:t>
            </a:r>
          </a:p>
          <a:p>
            <a:endParaRPr lang="en-US" sz="2400" b="1" dirty="0"/>
          </a:p>
          <a:p>
            <a:r>
              <a:rPr lang="en-US" sz="2400" b="1" u="sng" dirty="0" smtClean="0"/>
              <a:t>Selective and indicated approaches</a:t>
            </a:r>
            <a:r>
              <a:rPr lang="en-US" sz="2400" b="1" dirty="0" smtClean="0"/>
              <a:t> are more expensive and carry greater risks for the individual. However, the potential benefits and savings per individual are also greater than universal approaches.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656" y="6355670"/>
            <a:ext cx="107158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://www.ncbi.nlm.nih.gov/pmc/articles/PMC1424415/</a:t>
            </a:r>
          </a:p>
        </p:txBody>
      </p:sp>
    </p:spTree>
    <p:extLst>
      <p:ext uri="{BB962C8B-B14F-4D97-AF65-F5344CB8AC3E}">
        <p14:creationId xmlns:p14="http://schemas.microsoft.com/office/powerpoint/2010/main" val="3120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Personalized Medicine</a:t>
            </a:r>
            <a:r>
              <a:rPr lang="en-US" b="1" dirty="0" smtClean="0"/>
              <a:t>. Uses individual-level risks (including genes and biomarkers) to identify and intervene in medical disorders. 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FF00"/>
                </a:solidFill>
              </a:rPr>
              <a:t>Preemptive Psychiatry</a:t>
            </a:r>
            <a:r>
              <a:rPr lang="en-US" b="1" dirty="0" smtClean="0"/>
              <a:t>. A branch of personalized medicine that focuses on the prevention of MEBs. </a:t>
            </a:r>
          </a:p>
          <a:p>
            <a:pPr lvl="1"/>
            <a:r>
              <a:rPr lang="en-US" b="1" dirty="0" smtClean="0"/>
              <a:t>Also makes use of biomarkers to identify risks. (see chapter 5) </a:t>
            </a:r>
          </a:p>
          <a:p>
            <a:pPr lvl="1"/>
            <a:r>
              <a:rPr lang="en-US" b="1" dirty="0" smtClean="0"/>
              <a:t>Concerns about false positives and labeling. 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Food for thought… Going to the doctor for “wellness check-ups” is common among health conscious people. Would you feel comfortable going to see a psychiatrist for a mental health check-up if you were not experiencing symptoms of a MEB?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538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Health promotion </a:t>
            </a:r>
            <a:r>
              <a:rPr lang="en-US" sz="2400" b="1" dirty="0" smtClean="0"/>
              <a:t>focuses on fostering well-being (mental and physical health) rather than on preventing MEBs. </a:t>
            </a:r>
          </a:p>
          <a:p>
            <a:endParaRPr lang="en-US" sz="2400" b="1" dirty="0"/>
          </a:p>
          <a:p>
            <a:r>
              <a:rPr lang="en-US" sz="2400" b="1" u="sng" dirty="0" smtClean="0"/>
              <a:t>Good news</a:t>
            </a:r>
            <a:r>
              <a:rPr lang="en-US" sz="2400" b="1" dirty="0" smtClean="0"/>
              <a:t>! Efforts to promote well-being may also reduce risks and prevent MEBs. </a:t>
            </a:r>
          </a:p>
        </p:txBody>
      </p:sp>
    </p:spTree>
    <p:extLst>
      <p:ext uri="{BB962C8B-B14F-4D97-AF65-F5344CB8AC3E}">
        <p14:creationId xmlns:p14="http://schemas.microsoft.com/office/powerpoint/2010/main" val="9706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Promotion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95007"/>
            <a:ext cx="10554574" cy="4029998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smtClean="0"/>
              <a:t>The outcomes for health promotion are usually focused on the </a:t>
            </a:r>
            <a:r>
              <a:rPr lang="en-US" sz="4400" b="1" u="sng" dirty="0" smtClean="0"/>
              <a:t>whole population</a:t>
            </a:r>
            <a:r>
              <a:rPr lang="en-US" sz="4400" b="1" dirty="0" smtClean="0"/>
              <a:t> (applicable to everyone).</a:t>
            </a:r>
          </a:p>
          <a:p>
            <a:r>
              <a:rPr lang="en-US" sz="4400" b="1" dirty="0" smtClean="0"/>
              <a:t>The outcomes are often different because wellness </a:t>
            </a:r>
            <a:r>
              <a:rPr lang="en-US" sz="4400" b="1" u="sng" dirty="0" smtClean="0"/>
              <a:t>goes beyond “problem free”</a:t>
            </a:r>
            <a:r>
              <a:rPr lang="en-US" sz="4400" b="1" dirty="0" smtClean="0"/>
              <a:t>.</a:t>
            </a:r>
          </a:p>
          <a:p>
            <a:r>
              <a:rPr lang="en-US" sz="4400" b="1" dirty="0" smtClean="0"/>
              <a:t>Can you think of some examples of health promotion outcomes? </a:t>
            </a:r>
          </a:p>
          <a:p>
            <a:pPr marL="0" indent="0">
              <a:buNone/>
            </a:pPr>
            <a:endParaRPr lang="en-US" sz="4400" b="1" dirty="0" smtClean="0"/>
          </a:p>
          <a:p>
            <a:pPr lvl="1"/>
            <a:r>
              <a:rPr lang="en-US" sz="2900" b="1" dirty="0" smtClean="0"/>
              <a:t>Prosocial behaviors</a:t>
            </a:r>
          </a:p>
          <a:p>
            <a:pPr lvl="1"/>
            <a:r>
              <a:rPr lang="en-US" sz="2900" b="1" dirty="0" smtClean="0"/>
              <a:t>Spiritual well-being</a:t>
            </a:r>
          </a:p>
          <a:p>
            <a:pPr lvl="1"/>
            <a:r>
              <a:rPr lang="en-US" sz="2900" b="1" dirty="0" smtClean="0"/>
              <a:t>Promoting social justice</a:t>
            </a:r>
          </a:p>
          <a:p>
            <a:pPr lvl="1"/>
            <a:r>
              <a:rPr lang="en-US" sz="2900" b="1" dirty="0" smtClean="0"/>
              <a:t>Contributing to society</a:t>
            </a:r>
          </a:p>
          <a:p>
            <a:pPr lvl="1"/>
            <a:r>
              <a:rPr lang="en-US" sz="2900" b="1" dirty="0" smtClean="0"/>
              <a:t>Physical fitness</a:t>
            </a:r>
          </a:p>
          <a:p>
            <a:pPr lvl="1"/>
            <a:endParaRPr lang="en-US" sz="2200" b="1" dirty="0" smtClean="0"/>
          </a:p>
          <a:p>
            <a:pPr lvl="1"/>
            <a:endParaRPr lang="en-US" sz="2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346713" y="4736159"/>
            <a:ext cx="7248940" cy="1323439"/>
          </a:xfrm>
          <a:prstGeom prst="rect">
            <a:avLst/>
          </a:prstGeom>
          <a:solidFill>
            <a:schemeClr val="tx1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F0"/>
                </a:solidFill>
              </a:rPr>
              <a:t>“Mental health promotion includes efforts to enhance </a:t>
            </a:r>
          </a:p>
          <a:p>
            <a:pPr algn="ctr"/>
            <a:r>
              <a:rPr lang="en-US" sz="1600" b="1" dirty="0" smtClean="0">
                <a:solidFill>
                  <a:srgbClr val="00B0F0"/>
                </a:solidFill>
              </a:rPr>
              <a:t>individuals’ ability to achieve developmentally appropriate tasks (developmental competence) and a positive sense of self-esteem, </a:t>
            </a:r>
          </a:p>
          <a:p>
            <a:pPr algn="ctr"/>
            <a:r>
              <a:rPr lang="en-US" sz="1600" b="1" dirty="0" smtClean="0">
                <a:solidFill>
                  <a:srgbClr val="00B0F0"/>
                </a:solidFill>
              </a:rPr>
              <a:t>mastery, well-being, and social inclusion and to </a:t>
            </a:r>
            <a:r>
              <a:rPr lang="en-US" sz="1600" b="1" dirty="0" err="1" smtClean="0">
                <a:solidFill>
                  <a:srgbClr val="00B0F0"/>
                </a:solidFill>
              </a:rPr>
              <a:t>strenghthen</a:t>
            </a:r>
            <a:r>
              <a:rPr lang="en-US" sz="1600" b="1" dirty="0" smtClean="0">
                <a:solidFill>
                  <a:srgbClr val="00B0F0"/>
                </a:solidFill>
              </a:rPr>
              <a:t> their </a:t>
            </a:r>
          </a:p>
          <a:p>
            <a:pPr algn="ctr"/>
            <a:r>
              <a:rPr lang="en-US" sz="1600" b="1" dirty="0" smtClean="0">
                <a:solidFill>
                  <a:srgbClr val="00B0F0"/>
                </a:solidFill>
              </a:rPr>
              <a:t>ability to cope with adversity.” (p. 67)</a:t>
            </a:r>
            <a:endParaRPr lang="en-US" sz="1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Mental Health Intervention Spectrum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70" y="2500581"/>
            <a:ext cx="6731177" cy="38294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8142" y="3138034"/>
            <a:ext cx="2597426" cy="255454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</a:rPr>
              <a:t>Critical Reflection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Would you </a:t>
            </a:r>
            <a:r>
              <a:rPr lang="en-US" sz="2000" b="1" dirty="0" smtClean="0">
                <a:solidFill>
                  <a:schemeClr val="bg1"/>
                </a:solidFill>
              </a:rPr>
              <a:t>organize </a:t>
            </a:r>
            <a:r>
              <a:rPr lang="en-US" sz="2000" b="1" dirty="0" smtClean="0">
                <a:solidFill>
                  <a:schemeClr val="bg1"/>
                </a:solidFill>
              </a:rPr>
              <a:t>this differently? 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Is anything missing?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(1) As a class, decide on a MEB to target for intervention. </a:t>
            </a:r>
          </a:p>
          <a:p>
            <a:r>
              <a:rPr lang="en-US" sz="2400" dirty="0" smtClean="0"/>
              <a:t>(2) Form groups of three. Each group will be assigned 2 “slices” of the intervention spectrum (one prevention, one treatment). </a:t>
            </a:r>
            <a:endParaRPr lang="en-US" sz="2400" dirty="0"/>
          </a:p>
          <a:p>
            <a:r>
              <a:rPr lang="en-US" sz="2400" dirty="0" smtClean="0"/>
              <a:t>(3) Once you understand your intervention slices, develop a sample intervention for each slice. </a:t>
            </a:r>
          </a:p>
          <a:p>
            <a:r>
              <a:rPr lang="en-US" sz="2400" dirty="0" smtClean="0"/>
              <a:t>(4) Be ready to describe/define your slice and share your examples.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83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(1) Understand Prevention </a:t>
            </a:r>
            <a:r>
              <a:rPr lang="en-US" sz="2000" b="1" dirty="0"/>
              <a:t>C</a:t>
            </a:r>
            <a:r>
              <a:rPr lang="en-US" sz="2000" b="1" dirty="0" smtClean="0"/>
              <a:t>lassifications</a:t>
            </a:r>
          </a:p>
          <a:p>
            <a:pPr lvl="1"/>
            <a:r>
              <a:rPr lang="en-US" dirty="0" smtClean="0"/>
              <a:t>Primary, Secondary Tertiary</a:t>
            </a:r>
          </a:p>
          <a:p>
            <a:pPr lvl="1"/>
            <a:r>
              <a:rPr lang="en-US" dirty="0" smtClean="0"/>
              <a:t>Universal, Secondary, Indicated</a:t>
            </a:r>
          </a:p>
          <a:p>
            <a:r>
              <a:rPr lang="en-US" sz="2000" b="1" dirty="0" smtClean="0"/>
              <a:t>(2) Define Health Promotion and Differentiate it from Prevention</a:t>
            </a:r>
          </a:p>
          <a:p>
            <a:pPr lvl="1"/>
            <a:r>
              <a:rPr lang="en-US" dirty="0" smtClean="0"/>
              <a:t>Describe Health Promotion Outcomes</a:t>
            </a:r>
          </a:p>
          <a:p>
            <a:r>
              <a:rPr lang="en-US" sz="2000" b="1" dirty="0" smtClean="0"/>
              <a:t>(3) Explain the Mental Health Intervention Spectrum and Give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Take-Home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Read the </a:t>
            </a:r>
            <a:r>
              <a:rPr lang="en-US" sz="2400" dirty="0" err="1" smtClean="0"/>
              <a:t>Coie</a:t>
            </a:r>
            <a:r>
              <a:rPr lang="en-US" sz="2400" dirty="0" smtClean="0"/>
              <a:t> et al. (1993) article on “The Science of Prevention.” </a:t>
            </a:r>
          </a:p>
          <a:p>
            <a:r>
              <a:rPr lang="en-US" sz="2400" dirty="0" smtClean="0"/>
              <a:t>In addition to your reaction paper, each student will be assigned to discuss a particular principle of prevention science (pp. 1014-1016) and give an example of the principle. You may use an example from the article but try to come up with your own if you can.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358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Sure to Read!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4, Table 4-2, pp. 84-91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19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(1) Understand Prevention </a:t>
            </a:r>
            <a:r>
              <a:rPr lang="en-US" sz="2000" b="1" dirty="0"/>
              <a:t>C</a:t>
            </a:r>
            <a:r>
              <a:rPr lang="en-US" sz="2000" b="1" dirty="0" smtClean="0"/>
              <a:t>lassifications</a:t>
            </a:r>
          </a:p>
          <a:p>
            <a:pPr lvl="1"/>
            <a:r>
              <a:rPr lang="en-US" dirty="0" smtClean="0"/>
              <a:t>Primary, </a:t>
            </a:r>
            <a:r>
              <a:rPr lang="en-US" dirty="0" smtClean="0"/>
              <a:t>Secondary, </a:t>
            </a:r>
            <a:r>
              <a:rPr lang="en-US" dirty="0" smtClean="0"/>
              <a:t>Tertiary</a:t>
            </a:r>
          </a:p>
          <a:p>
            <a:pPr lvl="1"/>
            <a:r>
              <a:rPr lang="en-US" dirty="0" smtClean="0"/>
              <a:t>Universal, Secondary, Indicated</a:t>
            </a:r>
          </a:p>
          <a:p>
            <a:r>
              <a:rPr lang="en-US" sz="2000" b="1" dirty="0" smtClean="0"/>
              <a:t>(2) Define Health Promotion and Differentiate it from Prevention</a:t>
            </a:r>
          </a:p>
          <a:p>
            <a:pPr lvl="1"/>
            <a:r>
              <a:rPr lang="en-US" dirty="0" smtClean="0"/>
              <a:t>Describe Health Promotion Outcomes</a:t>
            </a:r>
          </a:p>
          <a:p>
            <a:r>
              <a:rPr lang="en-US" sz="2000" b="1" dirty="0" smtClean="0"/>
              <a:t>(3) Explain the Mental Health Intervention Spectrum and Give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3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1952 Public Health Classifications: Primary, Secondary, and Tertiary Prevention</a:t>
            </a:r>
          </a:p>
          <a:p>
            <a:pPr lvl="1"/>
            <a:r>
              <a:rPr lang="en-US" sz="2200" b="1" dirty="0"/>
              <a:t>Primary prevention</a:t>
            </a:r>
            <a:r>
              <a:rPr lang="en-US" sz="2200" dirty="0"/>
              <a:t> is designed to prevent a disease or condition (such as arthritis), from occurring </a:t>
            </a:r>
            <a:r>
              <a:rPr lang="en-US" sz="2200" u="sng" dirty="0"/>
              <a:t>in the first </a:t>
            </a:r>
            <a:r>
              <a:rPr lang="en-US" sz="2200" u="sng" dirty="0" smtClean="0"/>
              <a:t>place</a:t>
            </a:r>
            <a:r>
              <a:rPr lang="en-US" sz="2200" dirty="0" smtClean="0"/>
              <a:t> (before the onset). 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u="sng" dirty="0" smtClean="0"/>
              <a:t>Examples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 smtClean="0"/>
              <a:t>(a) Regular physical activity to reduce the risk of developing </a:t>
            </a:r>
            <a:r>
              <a:rPr lang="en-US" sz="1800" b="1" dirty="0" smtClean="0"/>
              <a:t>cardiovascular disease </a:t>
            </a:r>
            <a:r>
              <a:rPr lang="en-US" sz="1800" dirty="0" smtClean="0"/>
              <a:t>and vaccination against infectious diseases are classic examples of primary prevention measures.</a:t>
            </a:r>
          </a:p>
          <a:p>
            <a:pPr lvl="1"/>
            <a:r>
              <a:rPr lang="en-US" sz="1800" dirty="0" smtClean="0"/>
              <a:t>(b) An example of a primary prevention for </a:t>
            </a:r>
            <a:r>
              <a:rPr lang="en-US" sz="1800" b="1" dirty="0" smtClean="0"/>
              <a:t>arthritis</a:t>
            </a:r>
            <a:r>
              <a:rPr lang="en-US" sz="1800" dirty="0" smtClean="0"/>
              <a:t> is protecting a joint from repetitive stresses and injuries which can lead to osteoarthritis.</a:t>
            </a:r>
          </a:p>
          <a:p>
            <a:pPr lvl="1"/>
            <a:r>
              <a:rPr lang="en-US" sz="1800" dirty="0" smtClean="0"/>
              <a:t>(c) </a:t>
            </a:r>
            <a:r>
              <a:rPr lang="en-US" sz="1800" b="1" dirty="0" smtClean="0"/>
              <a:t>Come up with examples of primary prevention for MEBs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6274" y="6355670"/>
            <a:ext cx="107158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://www.cdc.gov/arthritis/temp/pilots-201208/pilot1/online/arthritis-challenge/03-Prevention/concept.htm</a:t>
            </a:r>
          </a:p>
        </p:txBody>
      </p:sp>
    </p:spTree>
    <p:extLst>
      <p:ext uri="{BB962C8B-B14F-4D97-AF65-F5344CB8AC3E}">
        <p14:creationId xmlns:p14="http://schemas.microsoft.com/office/powerpoint/2010/main" val="422218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1952 Public Health Classifications: Primary, Secondary, and Tertiary Prevention</a:t>
            </a:r>
          </a:p>
          <a:p>
            <a:pPr lvl="1"/>
            <a:r>
              <a:rPr lang="en-US" sz="2400" b="1" dirty="0"/>
              <a:t>Secondary prevention</a:t>
            </a:r>
            <a:r>
              <a:rPr lang="en-US" sz="2400" dirty="0"/>
              <a:t> attempts to identify a disease </a:t>
            </a:r>
            <a:r>
              <a:rPr lang="en-US" sz="2400" u="sng" dirty="0"/>
              <a:t>at its earliest stage</a:t>
            </a:r>
            <a:r>
              <a:rPr lang="en-US" sz="2400" dirty="0"/>
              <a:t> so that prompt and appropriate management can be initiated. </a:t>
            </a:r>
            <a:r>
              <a:rPr lang="en-US" sz="2400" dirty="0" smtClean="0"/>
              <a:t>Detection of initial symptoms is critical. </a:t>
            </a:r>
          </a:p>
          <a:p>
            <a:pPr lvl="1"/>
            <a:endParaRPr lang="en-US" sz="2400" u="sng" dirty="0"/>
          </a:p>
          <a:p>
            <a:pPr marL="457200" lvl="1" indent="0">
              <a:buNone/>
            </a:pPr>
            <a:r>
              <a:rPr lang="en-US" sz="1800" u="sng" dirty="0" smtClean="0"/>
              <a:t>Example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 smtClean="0"/>
              <a:t>(a</a:t>
            </a:r>
            <a:r>
              <a:rPr lang="en-US" sz="1800" dirty="0"/>
              <a:t>) A person with joint symptoms sees their doctor and is diagnosed with arthritis, allowing treatment to begin at an early stage of the </a:t>
            </a:r>
            <a:r>
              <a:rPr lang="en-US" sz="1800" dirty="0" smtClean="0"/>
              <a:t>disease.</a:t>
            </a:r>
          </a:p>
          <a:p>
            <a:pPr lvl="1"/>
            <a:r>
              <a:rPr lang="en-US" sz="1800" dirty="0" smtClean="0"/>
              <a:t>(b) </a:t>
            </a:r>
            <a:r>
              <a:rPr lang="en-US" sz="1800" b="1" dirty="0" smtClean="0"/>
              <a:t>Come up with examples of secondary prevention for MEBs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274" y="6355670"/>
            <a:ext cx="107158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://www.cdc.gov/arthritis/temp/pilots-201208/pilot1/online/arthritis-challenge/03-Prevention/concept.htm</a:t>
            </a:r>
          </a:p>
        </p:txBody>
      </p:sp>
    </p:spTree>
    <p:extLst>
      <p:ext uri="{BB962C8B-B14F-4D97-AF65-F5344CB8AC3E}">
        <p14:creationId xmlns:p14="http://schemas.microsoft.com/office/powerpoint/2010/main" val="292726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09224"/>
            <a:ext cx="10554574" cy="3636511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/>
              <a:t>1952 Public Health Classifications: Primary, Secondary, and Tertiary Prevention</a:t>
            </a:r>
          </a:p>
          <a:p>
            <a:pPr lvl="1"/>
            <a:r>
              <a:rPr lang="en-US" sz="2400" b="1" dirty="0"/>
              <a:t>Tertiary prevention</a:t>
            </a:r>
            <a:r>
              <a:rPr lang="en-US" sz="2400" dirty="0"/>
              <a:t> </a:t>
            </a:r>
            <a:r>
              <a:rPr lang="en-US" sz="2400" dirty="0" smtClean="0"/>
              <a:t>(treatment) focuses </a:t>
            </a:r>
            <a:r>
              <a:rPr lang="en-US" sz="2400" dirty="0"/>
              <a:t>on reducing or minimizing the consequences of a disease </a:t>
            </a:r>
            <a:r>
              <a:rPr lang="en-US" sz="2400" u="sng" dirty="0"/>
              <a:t>once it has developed</a:t>
            </a:r>
            <a:r>
              <a:rPr lang="en-US" sz="2400" dirty="0"/>
              <a:t>. The goal of tertiary prevention is to eliminate, or at least delay, the onset of complications and disability due to the disease. Most medical interventions fall into this category. </a:t>
            </a:r>
            <a:endParaRPr lang="en-US" sz="2400" u="sng" dirty="0"/>
          </a:p>
          <a:p>
            <a:pPr marL="457200" lvl="1" indent="0">
              <a:buNone/>
            </a:pPr>
            <a:r>
              <a:rPr lang="en-US" sz="1800" u="sng" dirty="0" smtClean="0"/>
              <a:t>Example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 smtClean="0"/>
              <a:t>(a</a:t>
            </a:r>
            <a:r>
              <a:rPr lang="en-US" sz="1800" dirty="0"/>
              <a:t>) A person with diabetes keeps their blood glucose under tight control to prevent diabetic </a:t>
            </a:r>
            <a:r>
              <a:rPr lang="en-US" sz="1800" dirty="0" smtClean="0"/>
              <a:t>complications.</a:t>
            </a:r>
          </a:p>
          <a:p>
            <a:pPr lvl="1"/>
            <a:r>
              <a:rPr lang="en-US" sz="1800" dirty="0"/>
              <a:t>(b) A person with arthritis </a:t>
            </a:r>
            <a:r>
              <a:rPr lang="en-US" sz="1800" dirty="0" smtClean="0"/>
              <a:t>takes an Arthritis </a:t>
            </a:r>
            <a:r>
              <a:rPr lang="en-US" sz="1800" dirty="0"/>
              <a:t>Self-Management Program </a:t>
            </a:r>
            <a:r>
              <a:rPr lang="en-US" sz="1800" dirty="0" smtClean="0"/>
              <a:t>to </a:t>
            </a:r>
            <a:r>
              <a:rPr lang="en-US" sz="1800" dirty="0"/>
              <a:t>learn skills to help manage their </a:t>
            </a:r>
            <a:r>
              <a:rPr lang="en-US" sz="1800" dirty="0" smtClean="0"/>
              <a:t>arthritis.</a:t>
            </a:r>
          </a:p>
          <a:p>
            <a:pPr lvl="1"/>
            <a:r>
              <a:rPr lang="en-US" sz="1800" dirty="0" smtClean="0"/>
              <a:t>(c) </a:t>
            </a:r>
            <a:r>
              <a:rPr lang="en-US" sz="1800" b="1" dirty="0" smtClean="0"/>
              <a:t>Come up with examples of tertiary prevention for MEBs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6274" y="6355670"/>
            <a:ext cx="107158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://www.cdc.gov/arthritis/temp/pilots-201208/pilot1/online/arthritis-challenge/03-Prevention/concept.htm</a:t>
            </a:r>
          </a:p>
        </p:txBody>
      </p:sp>
    </p:spTree>
    <p:extLst>
      <p:ext uri="{BB962C8B-B14F-4D97-AF65-F5344CB8AC3E}">
        <p14:creationId xmlns:p14="http://schemas.microsoft.com/office/powerpoint/2010/main" val="316744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Can Get Confusing…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 current MEB can be a risk for developing a subsequent MEB.</a:t>
            </a:r>
          </a:p>
          <a:p>
            <a:pPr lvl="1"/>
            <a:r>
              <a:rPr lang="en-US" sz="1800" dirty="0" smtClean="0"/>
              <a:t>Example: </a:t>
            </a:r>
            <a:r>
              <a:rPr lang="en-US" sz="1800" b="1" dirty="0" smtClean="0"/>
              <a:t>Generalized Anxiety Disorder predicts substance use</a:t>
            </a:r>
            <a:r>
              <a:rPr lang="en-US" sz="1800" dirty="0" smtClean="0"/>
              <a:t>. If we successfully treat the GAD with medication and/or counseling, then is this primary, secondary, or tertiary prevention? </a:t>
            </a:r>
          </a:p>
          <a:p>
            <a:r>
              <a:rPr lang="en-US" sz="2000" b="1" dirty="0" smtClean="0"/>
              <a:t>After care interventions focus on preventing relapse or recurrence. </a:t>
            </a:r>
          </a:p>
          <a:p>
            <a:pPr lvl="1"/>
            <a:r>
              <a:rPr lang="en-US" sz="1800" dirty="0" smtClean="0"/>
              <a:t>Example: </a:t>
            </a:r>
            <a:r>
              <a:rPr lang="en-US" sz="1800" b="1" dirty="0" smtClean="0"/>
              <a:t>A person with a history of substance use who no longer shows any clinical symptoms of disorder attends AA meetings regularly</a:t>
            </a:r>
            <a:r>
              <a:rPr lang="en-US" sz="1800" dirty="0" smtClean="0"/>
              <a:t>. Is this primarily, secondary, or tertiary prevention?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538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1983 Re-Classification by Gordon: Universal, Selective, and Indicated Prevention</a:t>
            </a:r>
          </a:p>
          <a:p>
            <a:pPr lvl="1"/>
            <a:r>
              <a:rPr lang="en-US" sz="1900" b="1" dirty="0" smtClean="0"/>
              <a:t>The term “preventive” should not include what is referred “tertiary prevention”</a:t>
            </a:r>
          </a:p>
          <a:p>
            <a:pPr lvl="1"/>
            <a:r>
              <a:rPr lang="en-US" sz="1900" b="1" dirty="0" smtClean="0"/>
              <a:t>Prevention measures can be classified on the basis of population groups among which they are optimally used. </a:t>
            </a:r>
            <a:endParaRPr lang="en-US" sz="18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361405" y="6355670"/>
            <a:ext cx="107158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://www.ncbi.nlm.nih.gov/pmc/articles/PMC1424415/</a:t>
            </a:r>
          </a:p>
        </p:txBody>
      </p:sp>
    </p:spTree>
    <p:extLst>
      <p:ext uri="{BB962C8B-B14F-4D97-AF65-F5344CB8AC3E}">
        <p14:creationId xmlns:p14="http://schemas.microsoft.com/office/powerpoint/2010/main" val="2887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200" b="1" dirty="0" smtClean="0"/>
              <a:t>1983 Re-Classification by Gordon: Universal, Selective, and Indicated Prevention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“…</a:t>
            </a:r>
            <a:r>
              <a:rPr lang="en-US" sz="2400" b="1" dirty="0" smtClean="0">
                <a:solidFill>
                  <a:srgbClr val="FFFF00"/>
                </a:solidFill>
              </a:rPr>
              <a:t>universal</a:t>
            </a:r>
            <a:r>
              <a:rPr lang="en-US" sz="2400" b="1" dirty="0"/>
              <a:t>, is a measure that is </a:t>
            </a:r>
            <a:r>
              <a:rPr lang="en-US" sz="2400" b="1" u="sng" dirty="0" smtClean="0"/>
              <a:t>desirable for </a:t>
            </a:r>
            <a:r>
              <a:rPr lang="en-US" sz="2400" b="1" u="sng" dirty="0"/>
              <a:t>everybody</a:t>
            </a:r>
            <a:r>
              <a:rPr lang="en-US" sz="2400" b="1" dirty="0"/>
              <a:t>. In this category fall all those </a:t>
            </a:r>
            <a:r>
              <a:rPr lang="en-US" sz="2400" b="1" dirty="0" smtClean="0"/>
              <a:t>measures which </a:t>
            </a:r>
            <a:r>
              <a:rPr lang="en-US" sz="2400" b="1" dirty="0"/>
              <a:t>can be advocated confidently for </a:t>
            </a:r>
            <a:r>
              <a:rPr lang="en-US" sz="2400" b="1" dirty="0" smtClean="0"/>
              <a:t>the general </a:t>
            </a:r>
            <a:r>
              <a:rPr lang="en-US" sz="2400" b="1" dirty="0"/>
              <a:t>public and which, in many cases, can </a:t>
            </a:r>
            <a:r>
              <a:rPr lang="en-US" sz="2400" b="1" dirty="0" smtClean="0"/>
              <a:t>be applied </a:t>
            </a:r>
            <a:r>
              <a:rPr lang="en-US" sz="2400" b="1" dirty="0"/>
              <a:t>without professional advice or </a:t>
            </a:r>
            <a:r>
              <a:rPr lang="en-US" sz="2400" b="1" dirty="0" smtClean="0"/>
              <a:t>assistance.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Maintenance </a:t>
            </a:r>
            <a:r>
              <a:rPr lang="en-US" sz="2400" b="1" dirty="0"/>
              <a:t>of an adequate diet, dental </a:t>
            </a:r>
            <a:r>
              <a:rPr lang="en-US" sz="2400" b="1" dirty="0" smtClean="0"/>
              <a:t>hygiene, use </a:t>
            </a:r>
            <a:r>
              <a:rPr lang="en-US" sz="2400" b="1" dirty="0"/>
              <a:t>of seatbelts in automobiles, smoking </a:t>
            </a:r>
            <a:r>
              <a:rPr lang="en-US" sz="2400" b="1" dirty="0" smtClean="0"/>
              <a:t>cessation, and </a:t>
            </a:r>
            <a:r>
              <a:rPr lang="en-US" sz="2400" b="1" dirty="0"/>
              <a:t>many forms of immunization would fall </a:t>
            </a:r>
            <a:r>
              <a:rPr lang="en-US" sz="2400" b="1" dirty="0" smtClean="0"/>
              <a:t>clearly into </a:t>
            </a:r>
            <a:r>
              <a:rPr lang="en-US" sz="2400" b="1" dirty="0"/>
              <a:t>the universal category for which benefits </a:t>
            </a:r>
            <a:r>
              <a:rPr lang="en-US" sz="2400" b="1" dirty="0" smtClean="0"/>
              <a:t>outweigh costs </a:t>
            </a:r>
            <a:r>
              <a:rPr lang="en-US" sz="2400" b="1" dirty="0"/>
              <a:t>and risks for everyone</a:t>
            </a:r>
            <a:r>
              <a:rPr lang="en-US" sz="2400" b="1" dirty="0" smtClean="0"/>
              <a:t>.” (Gordon, 1983; p. 108). </a:t>
            </a:r>
            <a:endParaRPr lang="en-US" sz="2200" b="1" dirty="0" smtClean="0"/>
          </a:p>
          <a:p>
            <a:endParaRPr lang="en-US" sz="22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361405" y="6355670"/>
            <a:ext cx="107158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://www.ncbi.nlm.nih.gov/pmc/articles/PMC1424415/</a:t>
            </a:r>
          </a:p>
        </p:txBody>
      </p:sp>
    </p:spTree>
    <p:extLst>
      <p:ext uri="{BB962C8B-B14F-4D97-AF65-F5344CB8AC3E}">
        <p14:creationId xmlns:p14="http://schemas.microsoft.com/office/powerpoint/2010/main" val="32066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b="1" dirty="0" smtClean="0"/>
              <a:t>1983 Re-Classification by Gordon: Universal, Selective, and Indicated Prevention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FFFF00"/>
                </a:solidFill>
              </a:rPr>
              <a:t>S</a:t>
            </a:r>
            <a:r>
              <a:rPr lang="en-US" sz="2400" b="1" dirty="0" smtClean="0">
                <a:solidFill>
                  <a:srgbClr val="FFFF00"/>
                </a:solidFill>
              </a:rPr>
              <a:t>elective </a:t>
            </a:r>
            <a:r>
              <a:rPr lang="en-US" sz="2400" b="1" dirty="0" smtClean="0"/>
              <a:t>“…the balance of benefits </a:t>
            </a:r>
            <a:r>
              <a:rPr lang="en-US" sz="2400" b="1" dirty="0"/>
              <a:t>against risk and cost is such </a:t>
            </a:r>
            <a:r>
              <a:rPr lang="en-US" sz="2400" b="1" dirty="0" smtClean="0"/>
              <a:t>that the </a:t>
            </a:r>
            <a:r>
              <a:rPr lang="en-US" sz="2400" b="1" dirty="0"/>
              <a:t>procedure can be recommended only when </a:t>
            </a:r>
            <a:r>
              <a:rPr lang="en-US" sz="2400" b="1" dirty="0" smtClean="0"/>
              <a:t>the individual </a:t>
            </a:r>
            <a:r>
              <a:rPr lang="en-US" sz="2400" b="1" dirty="0"/>
              <a:t>is a </a:t>
            </a:r>
            <a:r>
              <a:rPr lang="en-US" sz="2400" b="1" u="sng" dirty="0"/>
              <a:t>member of a subgroup of the </a:t>
            </a:r>
            <a:r>
              <a:rPr lang="en-US" sz="2400" b="1" u="sng" dirty="0" smtClean="0"/>
              <a:t>population </a:t>
            </a:r>
            <a:r>
              <a:rPr lang="en-US" sz="2400" b="1" dirty="0" smtClean="0"/>
              <a:t>distinguished </a:t>
            </a:r>
            <a:r>
              <a:rPr lang="en-US" sz="2400" b="1" dirty="0"/>
              <a:t>by age, sex, occupation, </a:t>
            </a:r>
            <a:r>
              <a:rPr lang="en-US" sz="2400" b="1" dirty="0" smtClean="0"/>
              <a:t>or other </a:t>
            </a:r>
            <a:r>
              <a:rPr lang="en-US" sz="2400" b="1" dirty="0"/>
              <a:t>obvious </a:t>
            </a:r>
            <a:r>
              <a:rPr lang="en-US" sz="2400" b="1" dirty="0" smtClean="0"/>
              <a:t>characteristics </a:t>
            </a:r>
            <a:r>
              <a:rPr lang="en-US" sz="2400" b="1" u="sng" dirty="0"/>
              <a:t>whose risk of </a:t>
            </a:r>
            <a:r>
              <a:rPr lang="en-US" sz="2400" b="1" u="sng" dirty="0" smtClean="0"/>
              <a:t>becoming ill </a:t>
            </a:r>
            <a:r>
              <a:rPr lang="en-US" sz="2400" b="1" u="sng" dirty="0"/>
              <a:t>is above </a:t>
            </a:r>
            <a:r>
              <a:rPr lang="en-US" sz="2400" b="1" u="sng" dirty="0" smtClean="0"/>
              <a:t>average</a:t>
            </a:r>
            <a:r>
              <a:rPr lang="en-US" sz="2400" b="1" dirty="0" smtClean="0"/>
              <a:t>.”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“</a:t>
            </a:r>
            <a:r>
              <a:rPr lang="en-US" sz="2400" b="1" dirty="0"/>
              <a:t>Examples would be active rabies </a:t>
            </a:r>
            <a:r>
              <a:rPr lang="en-US" sz="2400" b="1" dirty="0" smtClean="0"/>
              <a:t>immunization for </a:t>
            </a:r>
            <a:r>
              <a:rPr lang="en-US" sz="2400" b="1" dirty="0"/>
              <a:t>veterinarians, annual influenza </a:t>
            </a:r>
            <a:r>
              <a:rPr lang="en-US" sz="2400" b="1" dirty="0" smtClean="0"/>
              <a:t>immunization for </a:t>
            </a:r>
            <a:r>
              <a:rPr lang="en-US" sz="2400" b="1" dirty="0"/>
              <a:t>the elderly, use of safety goggles by </a:t>
            </a:r>
            <a:r>
              <a:rPr lang="en-US" sz="2400" b="1" dirty="0" smtClean="0"/>
              <a:t>machinists, and </a:t>
            </a:r>
            <a:r>
              <a:rPr lang="en-US" sz="2400" b="1" dirty="0"/>
              <a:t>the avoidance of alcohol and many </a:t>
            </a:r>
            <a:r>
              <a:rPr lang="en-US" sz="2400" b="1" dirty="0" smtClean="0"/>
              <a:t>drugs by </a:t>
            </a:r>
            <a:r>
              <a:rPr lang="en-US" sz="2400" b="1" dirty="0"/>
              <a:t>pregnant women</a:t>
            </a:r>
            <a:r>
              <a:rPr lang="en-US" sz="2400" b="1" dirty="0" smtClean="0"/>
              <a:t>.” (Gordon, 1983; p. 108). </a:t>
            </a:r>
            <a:endParaRPr lang="en-US" sz="2200" b="1" dirty="0" smtClean="0"/>
          </a:p>
          <a:p>
            <a:endParaRPr lang="en-US" sz="22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13656" y="6355670"/>
            <a:ext cx="107158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</a:t>
            </a:r>
            <a:r>
              <a:rPr lang="en-US" sz="1400" dirty="0"/>
              <a:t>://www.ncbi.nlm.nih.gov/pmc/articles/PMC1424415/</a:t>
            </a:r>
          </a:p>
        </p:txBody>
      </p:sp>
    </p:spTree>
    <p:extLst>
      <p:ext uri="{BB962C8B-B14F-4D97-AF65-F5344CB8AC3E}">
        <p14:creationId xmlns:p14="http://schemas.microsoft.com/office/powerpoint/2010/main" val="2529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243</TotalTime>
  <Words>1444</Words>
  <Application>Microsoft Office PowerPoint</Application>
  <PresentationFormat>Widescreen</PresentationFormat>
  <Paragraphs>121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2</vt:lpstr>
      <vt:lpstr>Quotable</vt:lpstr>
      <vt:lpstr>The Scope of Prevention</vt:lpstr>
      <vt:lpstr>Learning Objectives</vt:lpstr>
      <vt:lpstr>Defining Prevention</vt:lpstr>
      <vt:lpstr>Defining Prevention</vt:lpstr>
      <vt:lpstr>Defining Prevention</vt:lpstr>
      <vt:lpstr>It Can Get Confusing…</vt:lpstr>
      <vt:lpstr>Defining Prevention</vt:lpstr>
      <vt:lpstr>Defining Prevention</vt:lpstr>
      <vt:lpstr>Defining Prevention</vt:lpstr>
      <vt:lpstr>Defining Prevention</vt:lpstr>
      <vt:lpstr>Trade Offs</vt:lpstr>
      <vt:lpstr>Emerging Concepts</vt:lpstr>
      <vt:lpstr>Health Promotion</vt:lpstr>
      <vt:lpstr>Health Promotion Outcomes</vt:lpstr>
      <vt:lpstr>The Mental Health Intervention Spectrum</vt:lpstr>
      <vt:lpstr>In-Class Assignment</vt:lpstr>
      <vt:lpstr>Learning Objectives</vt:lpstr>
      <vt:lpstr>Graded Take-Home Assignment</vt:lpstr>
      <vt:lpstr>Be Sure to Read!</vt:lpstr>
    </vt:vector>
  </TitlesOfParts>
  <Company>Elizabethtown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Scope of Prevention</dc:title>
  <dc:creator>Mahoney, Joseph L</dc:creator>
  <cp:lastModifiedBy>Mahoney, Joseph L</cp:lastModifiedBy>
  <cp:revision>37</cp:revision>
  <dcterms:created xsi:type="dcterms:W3CDTF">2015-08-17T12:39:59Z</dcterms:created>
  <dcterms:modified xsi:type="dcterms:W3CDTF">2015-09-03T13:08:05Z</dcterms:modified>
</cp:coreProperties>
</file>