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86" r:id="rId3"/>
    <p:sldId id="257" r:id="rId4"/>
    <p:sldId id="258" r:id="rId5"/>
    <p:sldId id="260" r:id="rId6"/>
    <p:sldId id="261" r:id="rId7"/>
    <p:sldId id="259" r:id="rId8"/>
    <p:sldId id="262" r:id="rId9"/>
    <p:sldId id="284" r:id="rId10"/>
    <p:sldId id="292" r:id="rId11"/>
    <p:sldId id="293" r:id="rId12"/>
    <p:sldId id="263" r:id="rId13"/>
    <p:sldId id="270" r:id="rId14"/>
    <p:sldId id="282" r:id="rId15"/>
    <p:sldId id="288" r:id="rId16"/>
    <p:sldId id="266" r:id="rId17"/>
    <p:sldId id="265" r:id="rId18"/>
    <p:sldId id="267" r:id="rId19"/>
    <p:sldId id="268" r:id="rId20"/>
    <p:sldId id="271" r:id="rId21"/>
    <p:sldId id="275" r:id="rId22"/>
    <p:sldId id="272" r:id="rId23"/>
    <p:sldId id="274" r:id="rId24"/>
    <p:sldId id="273" r:id="rId25"/>
    <p:sldId id="276" r:id="rId26"/>
    <p:sldId id="277" r:id="rId27"/>
    <p:sldId id="281" r:id="rId28"/>
    <p:sldId id="280" r:id="rId29"/>
    <p:sldId id="278" r:id="rId30"/>
    <p:sldId id="279" r:id="rId31"/>
    <p:sldId id="289" r:id="rId32"/>
    <p:sldId id="290" r:id="rId33"/>
    <p:sldId id="287" r:id="rId3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96"/>
      </p:cViewPr>
      <p:guideLst/>
    </p:cSldViewPr>
  </p:slideViewPr>
  <p:notesTextViewPr>
    <p:cViewPr>
      <p:scale>
        <a:sx n="1" d="1"/>
        <a:sy n="1" d="1"/>
      </p:scale>
      <p:origin x="0" y="0"/>
    </p:cViewPr>
  </p:notesTextViewPr>
  <p:notesViewPr>
    <p:cSldViewPr snapToGrid="0">
      <p:cViewPr>
        <p:scale>
          <a:sx n="100" d="100"/>
          <a:sy n="100" d="100"/>
        </p:scale>
        <p:origin x="1890" y="-12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8112FA1-FBB6-4B48-888D-0BE56161F011}" type="datetimeFigureOut">
              <a:rPr lang="en-US" smtClean="0"/>
              <a:t>8/27/2015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04C335C-5022-4037-8362-7A6BF76555F3}" type="slidenum">
              <a:rPr lang="en-US" smtClean="0"/>
              <a:t>‹#›</a:t>
            </a:fld>
            <a:endParaRPr lang="en-US"/>
          </a:p>
        </p:txBody>
      </p:sp>
    </p:spTree>
    <p:extLst>
      <p:ext uri="{BB962C8B-B14F-4D97-AF65-F5344CB8AC3E}">
        <p14:creationId xmlns:p14="http://schemas.microsoft.com/office/powerpoint/2010/main" val="279974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a:t>
            </a:fld>
            <a:endParaRPr lang="en-US"/>
          </a:p>
        </p:txBody>
      </p:sp>
    </p:spTree>
    <p:extLst>
      <p:ext uri="{BB962C8B-B14F-4D97-AF65-F5344CB8AC3E}">
        <p14:creationId xmlns:p14="http://schemas.microsoft.com/office/powerpoint/2010/main" val="834554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10</a:t>
            </a:fld>
            <a:endParaRPr lang="en-US"/>
          </a:p>
        </p:txBody>
      </p:sp>
    </p:spTree>
    <p:extLst>
      <p:ext uri="{BB962C8B-B14F-4D97-AF65-F5344CB8AC3E}">
        <p14:creationId xmlns:p14="http://schemas.microsoft.com/office/powerpoint/2010/main" val="66439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11</a:t>
            </a:fld>
            <a:endParaRPr lang="en-US"/>
          </a:p>
        </p:txBody>
      </p:sp>
    </p:spTree>
    <p:extLst>
      <p:ext uri="{BB962C8B-B14F-4D97-AF65-F5344CB8AC3E}">
        <p14:creationId xmlns:p14="http://schemas.microsoft.com/office/powerpoint/2010/main" val="286975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12</a:t>
            </a:fld>
            <a:endParaRPr lang="en-US"/>
          </a:p>
        </p:txBody>
      </p:sp>
    </p:spTree>
    <p:extLst>
      <p:ext uri="{BB962C8B-B14F-4D97-AF65-F5344CB8AC3E}">
        <p14:creationId xmlns:p14="http://schemas.microsoft.com/office/powerpoint/2010/main" val="153393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13</a:t>
            </a:fld>
            <a:endParaRPr lang="en-US"/>
          </a:p>
        </p:txBody>
      </p:sp>
    </p:spTree>
    <p:extLst>
      <p:ext uri="{BB962C8B-B14F-4D97-AF65-F5344CB8AC3E}">
        <p14:creationId xmlns:p14="http://schemas.microsoft.com/office/powerpoint/2010/main" val="397577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Pros</a:t>
            </a:r>
          </a:p>
          <a:p>
            <a:r>
              <a:rPr lang="en-US" dirty="0" smtClean="0"/>
              <a:t>Government should provide for the welfare of the people</a:t>
            </a:r>
          </a:p>
          <a:p>
            <a:r>
              <a:rPr lang="en-US" dirty="0" smtClean="0"/>
              <a:t>Public health has shown this can work! Social sciences just lags behind.</a:t>
            </a:r>
          </a:p>
          <a:p>
            <a:r>
              <a:rPr lang="en-US" dirty="0" smtClean="0"/>
              <a:t>Humane to prevent suffering</a:t>
            </a:r>
          </a:p>
          <a:p>
            <a:r>
              <a:rPr lang="en-US" dirty="0" smtClean="0"/>
              <a:t>Reduction of stigma</a:t>
            </a:r>
          </a:p>
          <a:p>
            <a:r>
              <a:rPr lang="en-US" dirty="0" smtClean="0"/>
              <a:t>Economically logical - Cost effective – benefits individual and society.</a:t>
            </a:r>
          </a:p>
          <a:p>
            <a:r>
              <a:rPr lang="en-US" dirty="0" smtClean="0"/>
              <a:t>Test theories of development</a:t>
            </a:r>
          </a:p>
          <a:p>
            <a:endParaRPr lang="en-US" dirty="0"/>
          </a:p>
          <a:p>
            <a:r>
              <a:rPr lang="en-US" b="1" dirty="0" smtClean="0"/>
              <a:t>Cons</a:t>
            </a:r>
          </a:p>
          <a:p>
            <a:r>
              <a:rPr lang="en-US" dirty="0" smtClean="0"/>
              <a:t>Labeling and stigma of those targeted</a:t>
            </a:r>
          </a:p>
          <a:p>
            <a:r>
              <a:rPr lang="en-US" dirty="0"/>
              <a:t>	</a:t>
            </a:r>
            <a:r>
              <a:rPr lang="en-US" dirty="0" smtClean="0"/>
              <a:t>Defective genes</a:t>
            </a:r>
          </a:p>
          <a:p>
            <a:r>
              <a:rPr lang="en-US" dirty="0" smtClean="0"/>
              <a:t>Individuals have the right to refuse treatment, why not prevention (passive consent)</a:t>
            </a:r>
          </a:p>
          <a:p>
            <a:r>
              <a:rPr lang="en-US" dirty="0" smtClean="0"/>
              <a:t>Iatrogenic effects (e.g., may symptoms worse, create new problems, suicide)</a:t>
            </a:r>
          </a:p>
          <a:p>
            <a:r>
              <a:rPr lang="en-US" dirty="0" smtClean="0"/>
              <a:t>Parenting is often involved – parenting is a private matter?</a:t>
            </a:r>
          </a:p>
          <a:p>
            <a:endParaRPr lang="en-US" dirty="0"/>
          </a:p>
        </p:txBody>
      </p:sp>
      <p:sp>
        <p:nvSpPr>
          <p:cNvPr id="4" name="Slide Number Placeholder 3"/>
          <p:cNvSpPr>
            <a:spLocks noGrp="1"/>
          </p:cNvSpPr>
          <p:nvPr>
            <p:ph type="sldNum" sz="quarter" idx="10"/>
          </p:nvPr>
        </p:nvSpPr>
        <p:spPr/>
        <p:txBody>
          <a:bodyPr/>
          <a:lstStyle/>
          <a:p>
            <a:fld id="{204C335C-5022-4037-8362-7A6BF76555F3}" type="slidenum">
              <a:rPr lang="en-US" smtClean="0"/>
              <a:t>14</a:t>
            </a:fld>
            <a:endParaRPr lang="en-US"/>
          </a:p>
        </p:txBody>
      </p:sp>
    </p:spTree>
    <p:extLst>
      <p:ext uri="{BB962C8B-B14F-4D97-AF65-F5344CB8AC3E}">
        <p14:creationId xmlns:p14="http://schemas.microsoft.com/office/powerpoint/2010/main" val="52834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15</a:t>
            </a:fld>
            <a:endParaRPr lang="en-US"/>
          </a:p>
        </p:txBody>
      </p:sp>
    </p:spTree>
    <p:extLst>
      <p:ext uri="{BB962C8B-B14F-4D97-AF65-F5344CB8AC3E}">
        <p14:creationId xmlns:p14="http://schemas.microsoft.com/office/powerpoint/2010/main" val="65035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16</a:t>
            </a:fld>
            <a:endParaRPr lang="en-US"/>
          </a:p>
        </p:txBody>
      </p:sp>
    </p:spTree>
    <p:extLst>
      <p:ext uri="{BB962C8B-B14F-4D97-AF65-F5344CB8AC3E}">
        <p14:creationId xmlns:p14="http://schemas.microsoft.com/office/powerpoint/2010/main" val="237420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17</a:t>
            </a:fld>
            <a:endParaRPr lang="en-US"/>
          </a:p>
        </p:txBody>
      </p:sp>
    </p:spTree>
    <p:extLst>
      <p:ext uri="{BB962C8B-B14F-4D97-AF65-F5344CB8AC3E}">
        <p14:creationId xmlns:p14="http://schemas.microsoft.com/office/powerpoint/2010/main" val="310786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18</a:t>
            </a:fld>
            <a:endParaRPr lang="en-US"/>
          </a:p>
        </p:txBody>
      </p:sp>
    </p:spTree>
    <p:extLst>
      <p:ext uri="{BB962C8B-B14F-4D97-AF65-F5344CB8AC3E}">
        <p14:creationId xmlns:p14="http://schemas.microsoft.com/office/powerpoint/2010/main" val="590852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19</a:t>
            </a:fld>
            <a:endParaRPr lang="en-US"/>
          </a:p>
        </p:txBody>
      </p:sp>
    </p:spTree>
    <p:extLst>
      <p:ext uri="{BB962C8B-B14F-4D97-AF65-F5344CB8AC3E}">
        <p14:creationId xmlns:p14="http://schemas.microsoft.com/office/powerpoint/2010/main" val="285785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a:t>
            </a:fld>
            <a:endParaRPr lang="en-US"/>
          </a:p>
        </p:txBody>
      </p:sp>
    </p:spTree>
    <p:extLst>
      <p:ext uri="{BB962C8B-B14F-4D97-AF65-F5344CB8AC3E}">
        <p14:creationId xmlns:p14="http://schemas.microsoft.com/office/powerpoint/2010/main" val="1163858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20</a:t>
            </a:fld>
            <a:endParaRPr lang="en-US"/>
          </a:p>
        </p:txBody>
      </p:sp>
    </p:spTree>
    <p:extLst>
      <p:ext uri="{BB962C8B-B14F-4D97-AF65-F5344CB8AC3E}">
        <p14:creationId xmlns:p14="http://schemas.microsoft.com/office/powerpoint/2010/main" val="167113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21</a:t>
            </a:fld>
            <a:endParaRPr lang="en-US"/>
          </a:p>
        </p:txBody>
      </p:sp>
    </p:spTree>
    <p:extLst>
      <p:ext uri="{BB962C8B-B14F-4D97-AF65-F5344CB8AC3E}">
        <p14:creationId xmlns:p14="http://schemas.microsoft.com/office/powerpoint/2010/main" val="316675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22</a:t>
            </a:fld>
            <a:endParaRPr lang="en-US"/>
          </a:p>
        </p:txBody>
      </p:sp>
    </p:spTree>
    <p:extLst>
      <p:ext uri="{BB962C8B-B14F-4D97-AF65-F5344CB8AC3E}">
        <p14:creationId xmlns:p14="http://schemas.microsoft.com/office/powerpoint/2010/main" val="569008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23</a:t>
            </a:fld>
            <a:endParaRPr lang="en-US"/>
          </a:p>
        </p:txBody>
      </p:sp>
    </p:spTree>
    <p:extLst>
      <p:ext uri="{BB962C8B-B14F-4D97-AF65-F5344CB8AC3E}">
        <p14:creationId xmlns:p14="http://schemas.microsoft.com/office/powerpoint/2010/main" val="385864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24</a:t>
            </a:fld>
            <a:endParaRPr lang="en-US"/>
          </a:p>
        </p:txBody>
      </p:sp>
    </p:spTree>
    <p:extLst>
      <p:ext uri="{BB962C8B-B14F-4D97-AF65-F5344CB8AC3E}">
        <p14:creationId xmlns:p14="http://schemas.microsoft.com/office/powerpoint/2010/main" val="1367364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25</a:t>
            </a:fld>
            <a:endParaRPr lang="en-US"/>
          </a:p>
        </p:txBody>
      </p:sp>
    </p:spTree>
    <p:extLst>
      <p:ext uri="{BB962C8B-B14F-4D97-AF65-F5344CB8AC3E}">
        <p14:creationId xmlns:p14="http://schemas.microsoft.com/office/powerpoint/2010/main" val="788483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26</a:t>
            </a:fld>
            <a:endParaRPr lang="en-US"/>
          </a:p>
        </p:txBody>
      </p:sp>
    </p:spTree>
    <p:extLst>
      <p:ext uri="{BB962C8B-B14F-4D97-AF65-F5344CB8AC3E}">
        <p14:creationId xmlns:p14="http://schemas.microsoft.com/office/powerpoint/2010/main" val="236493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DALYs are disability-adjusted life years, an aggregate number of years lost to premature mortality and years lost to disability, which has been used to monitor progress in public health for 291 diseases and injuries. (NIHM, 2015)</a:t>
            </a:r>
          </a:p>
          <a:p>
            <a:endParaRPr lang="en-US" dirty="0"/>
          </a:p>
          <a:p>
            <a:endParaRPr lang="en-US" dirty="0" smtClean="0"/>
          </a:p>
          <a:p>
            <a:r>
              <a:rPr lang="en-US" dirty="0" smtClean="0"/>
              <a:t>One DALY can be thought of as one lost year of "healthy" life. The sum of these DALYs across the population, or the burden of disease, can be thought of as a measurement of the gap between current health status and an ideal health situation where the entire population lives to an advanced age, free of disease and disability.  (WHO, 2015)</a:t>
            </a:r>
          </a:p>
          <a:p>
            <a:endParaRPr lang="en-US" dirty="0"/>
          </a:p>
          <a:p>
            <a:r>
              <a:rPr lang="en-US" dirty="0" smtClean="0"/>
              <a:t>WHO 2015: http://www.who.int/healthinfo/global_burden_disease/metrics_daly/en/</a:t>
            </a:r>
          </a:p>
          <a:p>
            <a:endParaRPr lang="en-US" dirty="0"/>
          </a:p>
        </p:txBody>
      </p:sp>
      <p:sp>
        <p:nvSpPr>
          <p:cNvPr id="4" name="Slide Number Placeholder 3"/>
          <p:cNvSpPr>
            <a:spLocks noGrp="1"/>
          </p:cNvSpPr>
          <p:nvPr>
            <p:ph type="sldNum" sz="quarter" idx="10"/>
          </p:nvPr>
        </p:nvSpPr>
        <p:spPr/>
        <p:txBody>
          <a:bodyPr/>
          <a:lstStyle/>
          <a:p>
            <a:fld id="{204C335C-5022-4037-8362-7A6BF76555F3}" type="slidenum">
              <a:rPr lang="en-US" smtClean="0"/>
              <a:t>27</a:t>
            </a:fld>
            <a:endParaRPr lang="en-US"/>
          </a:p>
        </p:txBody>
      </p:sp>
    </p:spTree>
    <p:extLst>
      <p:ext uri="{BB962C8B-B14F-4D97-AF65-F5344CB8AC3E}">
        <p14:creationId xmlns:p14="http://schemas.microsoft.com/office/powerpoint/2010/main" val="3851749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28</a:t>
            </a:fld>
            <a:endParaRPr lang="en-US"/>
          </a:p>
        </p:txBody>
      </p:sp>
    </p:spTree>
    <p:extLst>
      <p:ext uri="{BB962C8B-B14F-4D97-AF65-F5344CB8AC3E}">
        <p14:creationId xmlns:p14="http://schemas.microsoft.com/office/powerpoint/2010/main" val="287029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29</a:t>
            </a:fld>
            <a:endParaRPr lang="en-US"/>
          </a:p>
        </p:txBody>
      </p:sp>
    </p:spTree>
    <p:extLst>
      <p:ext uri="{BB962C8B-B14F-4D97-AF65-F5344CB8AC3E}">
        <p14:creationId xmlns:p14="http://schemas.microsoft.com/office/powerpoint/2010/main" val="313045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3</a:t>
            </a:fld>
            <a:endParaRPr lang="en-US"/>
          </a:p>
        </p:txBody>
      </p:sp>
    </p:spTree>
    <p:extLst>
      <p:ext uri="{BB962C8B-B14F-4D97-AF65-F5344CB8AC3E}">
        <p14:creationId xmlns:p14="http://schemas.microsoft.com/office/powerpoint/2010/main" val="3064892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30</a:t>
            </a:fld>
            <a:endParaRPr lang="en-US"/>
          </a:p>
        </p:txBody>
      </p:sp>
    </p:spTree>
    <p:extLst>
      <p:ext uri="{BB962C8B-B14F-4D97-AF65-F5344CB8AC3E}">
        <p14:creationId xmlns:p14="http://schemas.microsoft.com/office/powerpoint/2010/main" val="3249212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31</a:t>
            </a:fld>
            <a:endParaRPr lang="en-US"/>
          </a:p>
        </p:txBody>
      </p:sp>
    </p:spTree>
    <p:extLst>
      <p:ext uri="{BB962C8B-B14F-4D97-AF65-F5344CB8AC3E}">
        <p14:creationId xmlns:p14="http://schemas.microsoft.com/office/powerpoint/2010/main" val="665070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32</a:t>
            </a:fld>
            <a:endParaRPr lang="en-US"/>
          </a:p>
        </p:txBody>
      </p:sp>
    </p:spTree>
    <p:extLst>
      <p:ext uri="{BB962C8B-B14F-4D97-AF65-F5344CB8AC3E}">
        <p14:creationId xmlns:p14="http://schemas.microsoft.com/office/powerpoint/2010/main" val="3127932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33</a:t>
            </a:fld>
            <a:endParaRPr lang="en-US"/>
          </a:p>
        </p:txBody>
      </p:sp>
    </p:spTree>
    <p:extLst>
      <p:ext uri="{BB962C8B-B14F-4D97-AF65-F5344CB8AC3E}">
        <p14:creationId xmlns:p14="http://schemas.microsoft.com/office/powerpoint/2010/main" val="411011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4</a:t>
            </a:fld>
            <a:endParaRPr lang="en-US"/>
          </a:p>
        </p:txBody>
      </p:sp>
    </p:spTree>
    <p:extLst>
      <p:ext uri="{BB962C8B-B14F-4D97-AF65-F5344CB8AC3E}">
        <p14:creationId xmlns:p14="http://schemas.microsoft.com/office/powerpoint/2010/main" val="255823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5</a:t>
            </a:fld>
            <a:endParaRPr lang="en-US"/>
          </a:p>
        </p:txBody>
      </p:sp>
    </p:spTree>
    <p:extLst>
      <p:ext uri="{BB962C8B-B14F-4D97-AF65-F5344CB8AC3E}">
        <p14:creationId xmlns:p14="http://schemas.microsoft.com/office/powerpoint/2010/main" val="361960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6</a:t>
            </a:fld>
            <a:endParaRPr lang="en-US"/>
          </a:p>
        </p:txBody>
      </p:sp>
    </p:spTree>
    <p:extLst>
      <p:ext uri="{BB962C8B-B14F-4D97-AF65-F5344CB8AC3E}">
        <p14:creationId xmlns:p14="http://schemas.microsoft.com/office/powerpoint/2010/main" val="1042631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7</a:t>
            </a:fld>
            <a:endParaRPr lang="en-US"/>
          </a:p>
        </p:txBody>
      </p:sp>
    </p:spTree>
    <p:extLst>
      <p:ext uri="{BB962C8B-B14F-4D97-AF65-F5344CB8AC3E}">
        <p14:creationId xmlns:p14="http://schemas.microsoft.com/office/powerpoint/2010/main" val="215273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8</a:t>
            </a:fld>
            <a:endParaRPr lang="en-US"/>
          </a:p>
        </p:txBody>
      </p:sp>
    </p:spTree>
    <p:extLst>
      <p:ext uri="{BB962C8B-B14F-4D97-AF65-F5344CB8AC3E}">
        <p14:creationId xmlns:p14="http://schemas.microsoft.com/office/powerpoint/2010/main" val="2706951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4C335C-5022-4037-8362-7A6BF76555F3}" type="slidenum">
              <a:rPr lang="en-US" smtClean="0"/>
              <a:t>9</a:t>
            </a:fld>
            <a:endParaRPr lang="en-US"/>
          </a:p>
        </p:txBody>
      </p:sp>
    </p:spTree>
    <p:extLst>
      <p:ext uri="{BB962C8B-B14F-4D97-AF65-F5344CB8AC3E}">
        <p14:creationId xmlns:p14="http://schemas.microsoft.com/office/powerpoint/2010/main" val="19076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8/27/2015</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ies.ed.gov/ncee/ww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ies.ed.gov/ncee/wwc/ReviewedStudies.aspx"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samhsa.gov/preven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nrepp.samhsa.gov/"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springer.com/public+health/journal/1112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Background to the Course</a:t>
            </a:r>
            <a:endParaRPr lang="en-US" dirty="0"/>
          </a:p>
        </p:txBody>
      </p:sp>
      <p:sp>
        <p:nvSpPr>
          <p:cNvPr id="3" name="Subtitle 2"/>
          <p:cNvSpPr>
            <a:spLocks noGrp="1"/>
          </p:cNvSpPr>
          <p:nvPr>
            <p:ph type="subTitle" idx="1"/>
          </p:nvPr>
        </p:nvSpPr>
        <p:spPr/>
        <p:txBody>
          <a:bodyPr/>
          <a:lstStyle/>
          <a:p>
            <a:r>
              <a:rPr lang="en-US" dirty="0" smtClean="0"/>
              <a:t>PSY 372</a:t>
            </a:r>
          </a:p>
          <a:p>
            <a:r>
              <a:rPr lang="en-US" dirty="0" smtClean="0"/>
              <a:t>Developmental Psychology and Social Intervention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000" y="0"/>
            <a:ext cx="2518000" cy="1331488"/>
          </a:xfrm>
          <a:prstGeom prst="rect">
            <a:avLst/>
          </a:prstGeom>
        </p:spPr>
      </p:pic>
    </p:spTree>
    <p:extLst>
      <p:ext uri="{BB962C8B-B14F-4D97-AF65-F5344CB8AC3E}">
        <p14:creationId xmlns:p14="http://schemas.microsoft.com/office/powerpoint/2010/main" val="4240926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533401"/>
            <a:ext cx="7165975"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75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2743200" y="381000"/>
            <a:ext cx="7239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smtClean="0">
                <a:solidFill>
                  <a:srgbClr val="00B050"/>
                </a:solidFill>
              </a:rPr>
              <a:t>In-Class Activity</a:t>
            </a:r>
            <a:endParaRPr lang="en-US" altLang="en-US" sz="3600" b="1" dirty="0">
              <a:solidFill>
                <a:srgbClr val="00B050"/>
              </a:solidFill>
            </a:endParaRPr>
          </a:p>
          <a:p>
            <a:pPr algn="ctr"/>
            <a:endParaRPr lang="en-US" altLang="en-US" sz="2000" b="1" dirty="0"/>
          </a:p>
          <a:p>
            <a:pPr algn="ctr"/>
            <a:r>
              <a:rPr lang="en-US" altLang="en-US" sz="4400" b="1" dirty="0">
                <a:solidFill>
                  <a:srgbClr val="92D050"/>
                </a:solidFill>
              </a:rPr>
              <a:t>Treatment vs. Prevention</a:t>
            </a:r>
            <a:endParaRPr lang="en-US" altLang="en-US" sz="4000" b="1" dirty="0"/>
          </a:p>
          <a:p>
            <a:pPr algn="ctr"/>
            <a:endParaRPr lang="en-US" altLang="en-US" sz="3600" b="1" dirty="0"/>
          </a:p>
        </p:txBody>
      </p:sp>
      <p:pic>
        <p:nvPicPr>
          <p:cNvPr id="389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22" y="5215938"/>
            <a:ext cx="1931377" cy="1642062"/>
          </a:xfrm>
          <a:prstGeom prst="rect">
            <a:avLst/>
          </a:prstGeom>
        </p:spPr>
      </p:pic>
    </p:spTree>
    <p:extLst>
      <p:ext uri="{BB962C8B-B14F-4D97-AF65-F5344CB8AC3E}">
        <p14:creationId xmlns:p14="http://schemas.microsoft.com/office/powerpoint/2010/main" val="820151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68" y="353996"/>
            <a:ext cx="10018713" cy="1752599"/>
          </a:xfrm>
        </p:spPr>
        <p:txBody>
          <a:bodyPr/>
          <a:lstStyle/>
          <a:p>
            <a:r>
              <a:rPr lang="en-US" dirty="0" smtClean="0"/>
              <a:t>Background to this Course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4055" y="1987124"/>
            <a:ext cx="2666430" cy="4260363"/>
          </a:xfrm>
        </p:spPr>
      </p:pic>
      <p:sp>
        <p:nvSpPr>
          <p:cNvPr id="5" name="TextBox 4"/>
          <p:cNvSpPr txBox="1"/>
          <p:nvPr/>
        </p:nvSpPr>
        <p:spPr>
          <a:xfrm>
            <a:off x="4890228" y="2106595"/>
            <a:ext cx="6237117" cy="3416320"/>
          </a:xfrm>
          <a:prstGeom prst="rect">
            <a:avLst/>
          </a:prstGeom>
          <a:noFill/>
        </p:spPr>
        <p:txBody>
          <a:bodyPr wrap="square" rtlCol="0">
            <a:spAutoFit/>
          </a:bodyPr>
          <a:lstStyle/>
          <a:p>
            <a:r>
              <a:rPr lang="en-US" sz="2400" b="1" u="sng" dirty="0" smtClean="0"/>
              <a:t>Limitations of the 1994 IOM Report</a:t>
            </a:r>
          </a:p>
          <a:p>
            <a:endParaRPr lang="en-US" sz="2400" b="1" dirty="0"/>
          </a:p>
          <a:p>
            <a:pPr marL="285750" indent="-285750">
              <a:buFont typeface="Arial" panose="020B0604020202020204" pitchFamily="34" charset="0"/>
              <a:buChar char="•"/>
            </a:pPr>
            <a:r>
              <a:rPr lang="en-US" sz="2400" b="1" dirty="0" smtClean="0"/>
              <a:t>Lack of clear developmental framework</a:t>
            </a:r>
          </a:p>
          <a:p>
            <a:pPr marL="285750" indent="-285750">
              <a:buFont typeface="Arial" panose="020B0604020202020204" pitchFamily="34" charset="0"/>
              <a:buChar char="•"/>
            </a:pPr>
            <a:endParaRPr lang="en-US" sz="2400" b="1" dirty="0"/>
          </a:p>
          <a:p>
            <a:pPr marL="742950" lvl="1" indent="-285750">
              <a:buFont typeface="Arial" panose="020B0604020202020204" pitchFamily="34" charset="0"/>
              <a:buChar char="•"/>
            </a:pPr>
            <a:r>
              <a:rPr lang="en-US" sz="2400" b="1" dirty="0" smtClean="0"/>
              <a:t>Based on the medical model</a:t>
            </a:r>
          </a:p>
          <a:p>
            <a:pPr marL="742950" lvl="1"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Over-emphasis on genetic/biological causes</a:t>
            </a:r>
            <a:endParaRPr lang="en-US" sz="2400" b="1" dirty="0"/>
          </a:p>
          <a:p>
            <a:pPr marL="285750" indent="-285750">
              <a:buFont typeface="Arial" panose="020B0604020202020204" pitchFamily="34" charset="0"/>
              <a:buChar char="•"/>
            </a:pPr>
            <a:endParaRPr lang="en-US" sz="2400" b="1" dirty="0" smtClean="0"/>
          </a:p>
          <a:p>
            <a:pPr marL="742950" lvl="1" indent="-285750">
              <a:buFont typeface="Arial" panose="020B0604020202020204" pitchFamily="34" charset="0"/>
              <a:buChar char="•"/>
            </a:pPr>
            <a:r>
              <a:rPr lang="en-US" sz="2400" b="1" dirty="0" err="1" smtClean="0"/>
              <a:t>Acontextual</a:t>
            </a:r>
            <a:r>
              <a:rPr lang="en-US" sz="2400" b="1" dirty="0" smtClean="0"/>
              <a:t> and simplistic</a:t>
            </a:r>
          </a:p>
        </p:txBody>
      </p:sp>
    </p:spTree>
    <p:extLst>
      <p:ext uri="{BB962C8B-B14F-4D97-AF65-F5344CB8AC3E}">
        <p14:creationId xmlns:p14="http://schemas.microsoft.com/office/powerpoint/2010/main" val="32441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additive="base">
                                        <p:cTn id="2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059" y="341243"/>
            <a:ext cx="10018713" cy="1752599"/>
          </a:xfrm>
        </p:spPr>
        <p:txBody>
          <a:bodyPr/>
          <a:lstStyle/>
          <a:p>
            <a:r>
              <a:rPr lang="en-US" dirty="0" smtClean="0"/>
              <a:t>The Field has Advanced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1841" y="1658509"/>
            <a:ext cx="7767041" cy="4061269"/>
          </a:xfrm>
        </p:spPr>
      </p:pic>
      <p:sp>
        <p:nvSpPr>
          <p:cNvPr id="5" name="TextBox 4"/>
          <p:cNvSpPr txBox="1"/>
          <p:nvPr/>
        </p:nvSpPr>
        <p:spPr>
          <a:xfrm>
            <a:off x="2280295" y="5844208"/>
            <a:ext cx="7270132" cy="646331"/>
          </a:xfrm>
          <a:prstGeom prst="rect">
            <a:avLst/>
          </a:prstGeom>
          <a:noFill/>
        </p:spPr>
        <p:txBody>
          <a:bodyPr wrap="none" rtlCol="0">
            <a:spAutoFit/>
          </a:bodyPr>
          <a:lstStyle/>
          <a:p>
            <a:r>
              <a:rPr lang="en-US" b="1" dirty="0" smtClean="0"/>
              <a:t>Published RCTs of preventive interventions with young people between</a:t>
            </a:r>
          </a:p>
          <a:p>
            <a:r>
              <a:rPr lang="en-US" b="1" dirty="0" smtClean="0"/>
              <a:t>1980-2007. [Does not include treatment of promotion studies]</a:t>
            </a:r>
            <a:endParaRPr lang="en-US" b="1" dirty="0"/>
          </a:p>
        </p:txBody>
      </p:sp>
      <p:sp>
        <p:nvSpPr>
          <p:cNvPr id="6" name="TextBox 5"/>
          <p:cNvSpPr txBox="1"/>
          <p:nvPr/>
        </p:nvSpPr>
        <p:spPr>
          <a:xfrm>
            <a:off x="9798882" y="3532148"/>
            <a:ext cx="2237331" cy="646331"/>
          </a:xfrm>
          <a:prstGeom prst="rect">
            <a:avLst/>
          </a:prstGeom>
          <a:noFill/>
        </p:spPr>
        <p:txBody>
          <a:bodyPr wrap="square" rtlCol="0">
            <a:spAutoFit/>
          </a:bodyPr>
          <a:lstStyle/>
          <a:p>
            <a:pPr algn="ctr"/>
            <a:r>
              <a:rPr lang="en-US" b="1" dirty="0" smtClean="0"/>
              <a:t>Extrapolate to 2015</a:t>
            </a:r>
          </a:p>
          <a:p>
            <a:pPr algn="ctr"/>
            <a:r>
              <a:rPr lang="en-US" b="1" dirty="0" smtClean="0"/>
              <a:t>≈ 60 studies</a:t>
            </a:r>
          </a:p>
        </p:txBody>
      </p:sp>
    </p:spTree>
    <p:extLst>
      <p:ext uri="{BB962C8B-B14F-4D97-AF65-F5344CB8AC3E}">
        <p14:creationId xmlns:p14="http://schemas.microsoft.com/office/powerpoint/2010/main" val="2164259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We Prevent MEBs?</a:t>
            </a:r>
            <a:endParaRPr lang="en-US" dirty="0"/>
          </a:p>
        </p:txBody>
      </p:sp>
      <p:sp>
        <p:nvSpPr>
          <p:cNvPr id="3" name="Content Placeholder 2"/>
          <p:cNvSpPr>
            <a:spLocks noGrp="1"/>
          </p:cNvSpPr>
          <p:nvPr>
            <p:ph idx="1"/>
          </p:nvPr>
        </p:nvSpPr>
        <p:spPr>
          <a:xfrm>
            <a:off x="1484311" y="2666999"/>
            <a:ext cx="10018713" cy="3124201"/>
          </a:xfrm>
        </p:spPr>
        <p:txBody>
          <a:bodyPr>
            <a:normAutofit lnSpcReduction="10000"/>
          </a:bodyPr>
          <a:lstStyle/>
          <a:p>
            <a:pPr marL="0" indent="0">
              <a:buNone/>
            </a:pPr>
            <a:r>
              <a:rPr lang="en-US" sz="3200" u="sng" dirty="0" smtClean="0"/>
              <a:t>Directions</a:t>
            </a:r>
            <a:r>
              <a:rPr lang="en-US" sz="3200" dirty="0" smtClean="0"/>
              <a:t>: </a:t>
            </a:r>
          </a:p>
          <a:p>
            <a:r>
              <a:rPr lang="en-US" sz="3200" b="1" i="1" dirty="0" smtClean="0">
                <a:solidFill>
                  <a:schemeClr val="accent1">
                    <a:lumMod val="75000"/>
                  </a:schemeClr>
                </a:solidFill>
              </a:rPr>
              <a:t>Identify</a:t>
            </a:r>
            <a:r>
              <a:rPr lang="en-US" sz="3200" dirty="0" smtClean="0"/>
              <a:t> as many pros (reasons we should) and cons (reasons we should not – risks, concerns, or cautions) prevent MEBs. </a:t>
            </a:r>
          </a:p>
          <a:p>
            <a:r>
              <a:rPr lang="en-US" sz="3200" b="1" i="1" dirty="0" smtClean="0">
                <a:solidFill>
                  <a:schemeClr val="accent1">
                    <a:lumMod val="75000"/>
                  </a:schemeClr>
                </a:solidFill>
              </a:rPr>
              <a:t>Discuss</a:t>
            </a:r>
            <a:r>
              <a:rPr lang="en-US" sz="3200" dirty="0" smtClean="0"/>
              <a:t> your list with a neighbor or two and come up with a combined list to present to the class. </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629" y="15811"/>
            <a:ext cx="2123371" cy="3092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814" y="5313958"/>
            <a:ext cx="1826186" cy="1552628"/>
          </a:xfrm>
          <a:prstGeom prst="rect">
            <a:avLst/>
          </a:prstGeom>
        </p:spPr>
      </p:pic>
    </p:spTree>
    <p:extLst>
      <p:ext uri="{BB962C8B-B14F-4D97-AF65-F5344CB8AC3E}">
        <p14:creationId xmlns:p14="http://schemas.microsoft.com/office/powerpoint/2010/main" val="372361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Foundational Ideas </a:t>
            </a:r>
            <a:endParaRPr lang="en-US" dirty="0"/>
          </a:p>
        </p:txBody>
      </p:sp>
      <p:sp>
        <p:nvSpPr>
          <p:cNvPr id="3" name="Content Placeholder 2"/>
          <p:cNvSpPr>
            <a:spLocks noGrp="1"/>
          </p:cNvSpPr>
          <p:nvPr>
            <p:ph idx="1"/>
          </p:nvPr>
        </p:nvSpPr>
        <p:spPr>
          <a:xfrm>
            <a:off x="1729009" y="2692756"/>
            <a:ext cx="10018713" cy="3124201"/>
          </a:xfrm>
        </p:spPr>
        <p:txBody>
          <a:bodyPr>
            <a:noAutofit/>
          </a:bodyPr>
          <a:lstStyle/>
          <a:p>
            <a:r>
              <a:rPr lang="en-US" sz="2000" b="1" dirty="0" smtClean="0"/>
              <a:t>1. Childhood contexts are critical</a:t>
            </a:r>
          </a:p>
          <a:p>
            <a:r>
              <a:rPr lang="en-US" sz="2000" b="1" dirty="0" smtClean="0"/>
              <a:t>2. A developmental approach is necessary</a:t>
            </a:r>
          </a:p>
          <a:p>
            <a:r>
              <a:rPr lang="en-US" sz="2000" b="1" dirty="0" smtClean="0"/>
              <a:t>3. There are common trajectories across multiple MEBs</a:t>
            </a:r>
          </a:p>
          <a:p>
            <a:r>
              <a:rPr lang="en-US" sz="2000" b="1" dirty="0" smtClean="0"/>
              <a:t>4. A range of coordinated services are needed</a:t>
            </a:r>
          </a:p>
          <a:p>
            <a:r>
              <a:rPr lang="en-US" sz="2000" b="1" dirty="0" smtClean="0"/>
              <a:t>5. Mental and physical health are inseparable</a:t>
            </a:r>
          </a:p>
          <a:p>
            <a:r>
              <a:rPr lang="en-US" sz="2000" b="1" dirty="0" smtClean="0"/>
              <a:t>6. Translational research is critical</a:t>
            </a:r>
          </a:p>
          <a:p>
            <a:r>
              <a:rPr lang="en-US" sz="2000" b="1" dirty="0" smtClean="0"/>
              <a:t>7.  There are gaps in the knowledge base</a:t>
            </a:r>
          </a:p>
          <a:p>
            <a:r>
              <a:rPr lang="en-US" sz="2000" b="1" dirty="0" smtClean="0"/>
              <a:t>8.  We need a parity of research on prevention and treatment</a:t>
            </a:r>
          </a:p>
          <a:p>
            <a:r>
              <a:rPr lang="en-US" sz="2000" b="1" dirty="0" smtClean="0"/>
              <a:t>9.  We need you!</a:t>
            </a:r>
          </a:p>
          <a:p>
            <a:endParaRPr lang="en-US" sz="2000" b="1" dirty="0"/>
          </a:p>
        </p:txBody>
      </p:sp>
    </p:spTree>
    <p:extLst>
      <p:ext uri="{BB962C8B-B14F-4D97-AF65-F5344CB8AC3E}">
        <p14:creationId xmlns:p14="http://schemas.microsoft.com/office/powerpoint/2010/main" val="304119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5447763" y="2665927"/>
            <a:ext cx="5692462" cy="2277547"/>
          </a:xfrm>
          <a:prstGeom prst="rect">
            <a:avLst/>
          </a:prstGeom>
          <a:noFill/>
        </p:spPr>
        <p:txBody>
          <a:bodyPr wrap="square" rtlCol="0">
            <a:spAutoFit/>
          </a:bodyPr>
          <a:lstStyle/>
          <a:p>
            <a:r>
              <a:rPr lang="en-US" sz="2400" b="1" dirty="0">
                <a:solidFill>
                  <a:srgbClr val="FF0000"/>
                </a:solidFill>
              </a:rPr>
              <a:t>Childhood </a:t>
            </a:r>
            <a:r>
              <a:rPr lang="en-US" sz="2400" b="1" dirty="0" smtClean="0">
                <a:solidFill>
                  <a:srgbClr val="FF0000"/>
                </a:solidFill>
              </a:rPr>
              <a:t>contexts </a:t>
            </a:r>
            <a:r>
              <a:rPr lang="en-US" sz="2400" b="1" dirty="0">
                <a:solidFill>
                  <a:srgbClr val="FF0000"/>
                </a:solidFill>
              </a:rPr>
              <a:t>are c</a:t>
            </a:r>
            <a:r>
              <a:rPr lang="en-US" sz="2400" b="1" dirty="0" smtClean="0">
                <a:solidFill>
                  <a:srgbClr val="FF0000"/>
                </a:solidFill>
              </a:rPr>
              <a:t>ritical</a:t>
            </a:r>
          </a:p>
          <a:p>
            <a:endParaRPr lang="en-US" sz="2000" b="1" dirty="0" smtClean="0"/>
          </a:p>
          <a:p>
            <a:pPr marL="285750" indent="-285750">
              <a:buFont typeface="Arial" panose="020B0604020202020204" pitchFamily="34" charset="0"/>
              <a:buChar char="•"/>
            </a:pPr>
            <a:r>
              <a:rPr lang="en-US" sz="2000" b="1" u="sng" dirty="0"/>
              <a:t>Most</a:t>
            </a:r>
            <a:r>
              <a:rPr lang="en-US" sz="2000" b="1" dirty="0"/>
              <a:t> MEBs have their root causes in childhood</a:t>
            </a:r>
          </a:p>
          <a:p>
            <a:endParaRPr lang="en-US" sz="2000" b="1" dirty="0"/>
          </a:p>
          <a:p>
            <a:pPr marL="285750" indent="-285750">
              <a:buFont typeface="Arial" panose="020B0604020202020204" pitchFamily="34" charset="0"/>
              <a:buChar char="•"/>
            </a:pPr>
            <a:r>
              <a:rPr lang="en-US" sz="2000" b="1" dirty="0"/>
              <a:t>Early environments can have lasting influence</a:t>
            </a:r>
          </a:p>
          <a:p>
            <a:pPr lvl="1"/>
            <a:r>
              <a:rPr lang="en-US" sz="2000" b="1" dirty="0"/>
              <a:t> Prenatal, family, and school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94401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5022761" y="2506651"/>
            <a:ext cx="6362164" cy="3200876"/>
          </a:xfrm>
          <a:prstGeom prst="rect">
            <a:avLst/>
          </a:prstGeom>
          <a:noFill/>
        </p:spPr>
        <p:txBody>
          <a:bodyPr wrap="square" rtlCol="0">
            <a:spAutoFit/>
          </a:bodyPr>
          <a:lstStyle/>
          <a:p>
            <a:r>
              <a:rPr lang="en-US" sz="2400" b="1" dirty="0" smtClean="0">
                <a:solidFill>
                  <a:srgbClr val="FF0000"/>
                </a:solidFill>
              </a:rPr>
              <a:t>A </a:t>
            </a:r>
            <a:r>
              <a:rPr lang="en-US" sz="2400" b="1" dirty="0">
                <a:solidFill>
                  <a:srgbClr val="FF0000"/>
                </a:solidFill>
              </a:rPr>
              <a:t>d</a:t>
            </a:r>
            <a:r>
              <a:rPr lang="en-US" sz="2400" b="1" dirty="0" smtClean="0">
                <a:solidFill>
                  <a:srgbClr val="FF0000"/>
                </a:solidFill>
              </a:rPr>
              <a:t>evelopmental perspective is necessary</a:t>
            </a:r>
          </a:p>
          <a:p>
            <a:endParaRPr lang="en-US" sz="2000" b="1" dirty="0" smtClean="0"/>
          </a:p>
          <a:p>
            <a:pPr marL="285750" indent="-285750">
              <a:buFont typeface="Arial" panose="020B0604020202020204" pitchFamily="34" charset="0"/>
              <a:buChar char="•"/>
            </a:pPr>
            <a:r>
              <a:rPr lang="en-US" sz="2000" b="1" dirty="0" smtClean="0"/>
              <a:t>We cannot intervene effectively unless the pathways of MEBs are understood</a:t>
            </a:r>
            <a:endParaRPr lang="en-US" sz="2000" b="1" dirty="0"/>
          </a:p>
          <a:p>
            <a:endParaRPr lang="en-US" sz="2000" b="1" dirty="0"/>
          </a:p>
          <a:p>
            <a:pPr marL="285750" indent="-285750">
              <a:buFont typeface="Arial" panose="020B0604020202020204" pitchFamily="34" charset="0"/>
              <a:buChar char="•"/>
            </a:pPr>
            <a:r>
              <a:rPr lang="en-US" sz="2000" b="1" dirty="0" smtClean="0"/>
              <a:t>Early development is a “window of opportunity”</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But, many other “windows” exist (e.g., transition to adolescence) and later contexts also matter. </a:t>
            </a:r>
            <a:endParaRPr lang="en-US" sz="20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503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 calcmode="lin" valueType="num">
                                      <p:cBhvr additive="base">
                                        <p:cTn id="1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5043175" y="2278361"/>
            <a:ext cx="5847008" cy="4185761"/>
          </a:xfrm>
          <a:prstGeom prst="rect">
            <a:avLst/>
          </a:prstGeom>
          <a:noFill/>
        </p:spPr>
        <p:txBody>
          <a:bodyPr wrap="square" rtlCol="0">
            <a:spAutoFit/>
          </a:bodyPr>
          <a:lstStyle/>
          <a:p>
            <a:r>
              <a:rPr lang="en-US" sz="2400" b="1" dirty="0" smtClean="0">
                <a:solidFill>
                  <a:srgbClr val="FF0000"/>
                </a:solidFill>
              </a:rPr>
              <a:t>There are common trajectories across multiple MEBs</a:t>
            </a:r>
          </a:p>
          <a:p>
            <a:endParaRPr lang="en-US" sz="2000" b="1" dirty="0" smtClean="0"/>
          </a:p>
          <a:p>
            <a:pPr marL="285750" indent="-285750">
              <a:buFont typeface="Arial" panose="020B0604020202020204" pitchFamily="34" charset="0"/>
              <a:buChar char="•"/>
            </a:pPr>
            <a:r>
              <a:rPr lang="en-US" sz="2400" b="1" dirty="0" smtClean="0"/>
              <a:t>One intervention can affect multiple disorders</a:t>
            </a:r>
            <a:endParaRPr lang="en-US" sz="2400" b="1" dirty="0"/>
          </a:p>
          <a:p>
            <a:endParaRPr lang="en-US" sz="2000" b="1" dirty="0"/>
          </a:p>
          <a:p>
            <a:pPr marL="285750" indent="-285750">
              <a:buFont typeface="Arial" panose="020B0604020202020204" pitchFamily="34" charset="0"/>
              <a:buChar char="•"/>
            </a:pPr>
            <a:r>
              <a:rPr lang="en-US" sz="2400" b="1" dirty="0"/>
              <a:t>We need to study common risk and protective factors, shared pathways to disorder</a:t>
            </a:r>
          </a:p>
          <a:p>
            <a:pPr marL="742950" lvl="1" indent="-285750">
              <a:buFont typeface="Arial" panose="020B0604020202020204" pitchFamily="34" charset="0"/>
              <a:buChar char="•"/>
            </a:pPr>
            <a:endParaRPr lang="en-US" sz="2000" b="1" dirty="0" smtClean="0"/>
          </a:p>
          <a:p>
            <a:pPr marL="742950" lvl="1" indent="-285750">
              <a:buFont typeface="Arial" panose="020B0604020202020204" pitchFamily="34" charset="0"/>
              <a:buChar char="•"/>
            </a:pPr>
            <a:r>
              <a:rPr lang="en-US" sz="2000" b="1" dirty="0" smtClean="0"/>
              <a:t>Most research still targets single problems</a:t>
            </a:r>
          </a:p>
          <a:p>
            <a:pPr lvl="1"/>
            <a:endParaRPr lang="en-US" b="1" dirty="0" smtClean="0"/>
          </a:p>
        </p:txBody>
      </p:sp>
    </p:spTree>
    <p:extLst>
      <p:ext uri="{BB962C8B-B14F-4D97-AF65-F5344CB8AC3E}">
        <p14:creationId xmlns:p14="http://schemas.microsoft.com/office/powerpoint/2010/main" val="19600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432" y="230832"/>
            <a:ext cx="10018713" cy="1752599"/>
          </a:xfrm>
        </p:spPr>
        <p:txBody>
          <a:bodyPr/>
          <a:lstStyle/>
          <a:p>
            <a:r>
              <a:rPr lang="en-US" dirty="0" smtClean="0"/>
              <a:t>4.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5043175" y="1798765"/>
            <a:ext cx="5847008" cy="4739759"/>
          </a:xfrm>
          <a:prstGeom prst="rect">
            <a:avLst/>
          </a:prstGeom>
          <a:noFill/>
        </p:spPr>
        <p:txBody>
          <a:bodyPr wrap="square" rtlCol="0">
            <a:spAutoFit/>
          </a:bodyPr>
          <a:lstStyle/>
          <a:p>
            <a:r>
              <a:rPr lang="en-US" sz="2400" b="1" dirty="0" smtClean="0">
                <a:solidFill>
                  <a:srgbClr val="FF0000"/>
                </a:solidFill>
              </a:rPr>
              <a:t>A range of coordinated services are </a:t>
            </a:r>
            <a:r>
              <a:rPr lang="en-US" sz="2400" b="1" dirty="0" smtClean="0">
                <a:solidFill>
                  <a:srgbClr val="FF0000"/>
                </a:solidFill>
              </a:rPr>
              <a:t>needed to provide services and share knowledge</a:t>
            </a:r>
            <a:endParaRPr lang="en-US" sz="2400" b="1" dirty="0" smtClean="0">
              <a:solidFill>
                <a:srgbClr val="FF0000"/>
              </a:solidFill>
            </a:endParaRPr>
          </a:p>
          <a:p>
            <a:endParaRPr lang="en-US" b="1" dirty="0" smtClean="0"/>
          </a:p>
          <a:p>
            <a:pPr marL="285750" indent="-285750">
              <a:buFont typeface="Arial" panose="020B0604020202020204" pitchFamily="34" charset="0"/>
              <a:buChar char="•"/>
            </a:pPr>
            <a:r>
              <a:rPr lang="en-US" sz="2400" b="1" dirty="0" smtClean="0"/>
              <a:t>25% of MEB costs for children are incurred in the school and justice systems</a:t>
            </a:r>
            <a:endParaRPr lang="en-US" sz="2400" b="1" dirty="0"/>
          </a:p>
          <a:p>
            <a:endParaRPr lang="en-US" sz="2000" b="1" dirty="0"/>
          </a:p>
          <a:p>
            <a:pPr marL="285750" indent="-285750">
              <a:buFont typeface="Arial" panose="020B0604020202020204" pitchFamily="34" charset="0"/>
              <a:buChar char="•"/>
            </a:pPr>
            <a:r>
              <a:rPr lang="en-US" sz="2400" b="1" dirty="0" smtClean="0"/>
              <a:t>25% of pediatric care visits are about child behavior problems</a:t>
            </a:r>
            <a:endParaRPr lang="en-US" sz="2000" b="1" dirty="0"/>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Information on “what works” may not be obvious to people working with these children</a:t>
            </a:r>
            <a:endParaRPr lang="en-US" sz="2400" b="1" dirty="0"/>
          </a:p>
        </p:txBody>
      </p:sp>
    </p:spTree>
    <p:extLst>
      <p:ext uri="{BB962C8B-B14F-4D97-AF65-F5344CB8AC3E}">
        <p14:creationId xmlns:p14="http://schemas.microsoft.com/office/powerpoint/2010/main" val="3968125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Learning Objectives</a:t>
            </a:r>
            <a:endParaRPr lang="en-US" b="1" dirty="0">
              <a:solidFill>
                <a:schemeClr val="accent1">
                  <a:lumMod val="75000"/>
                </a:schemeClr>
              </a:solidFill>
            </a:endParaRPr>
          </a:p>
        </p:txBody>
      </p:sp>
      <p:sp>
        <p:nvSpPr>
          <p:cNvPr id="3" name="Content Placeholder 2"/>
          <p:cNvSpPr>
            <a:spLocks noGrp="1"/>
          </p:cNvSpPr>
          <p:nvPr>
            <p:ph idx="1"/>
          </p:nvPr>
        </p:nvSpPr>
        <p:spPr>
          <a:xfrm>
            <a:off x="1484311" y="2216238"/>
            <a:ext cx="10018713" cy="3124201"/>
          </a:xfrm>
        </p:spPr>
        <p:txBody>
          <a:bodyPr>
            <a:noAutofit/>
          </a:bodyPr>
          <a:lstStyle/>
          <a:p>
            <a:r>
              <a:rPr lang="en-US" b="1" dirty="0" smtClean="0"/>
              <a:t>Know the prevalence of MEBs and discuss the seeming paradox between the high prevalence and stigma. </a:t>
            </a:r>
          </a:p>
          <a:p>
            <a:r>
              <a:rPr lang="en-US" b="1" dirty="0" smtClean="0"/>
              <a:t>Understand goals and limitations of the 1994 IOM report. </a:t>
            </a:r>
          </a:p>
          <a:p>
            <a:r>
              <a:rPr lang="en-US" b="1" dirty="0" smtClean="0"/>
              <a:t>Know and be able to describe (with an example) each of the nine (9) foundational ideas for the current NRC-IOM report (your text). </a:t>
            </a:r>
          </a:p>
          <a:p>
            <a:pPr lvl="1"/>
            <a:r>
              <a:rPr lang="en-US" b="1" dirty="0" smtClean="0"/>
              <a:t>Discuss pros and cons to preventing MEBs for young people.</a:t>
            </a:r>
          </a:p>
          <a:p>
            <a:pPr lvl="1"/>
            <a:r>
              <a:rPr lang="en-US" b="1" dirty="0" smtClean="0"/>
              <a:t>Understand how the critical thinking and active learning activities relate to particular foundational ideas. </a:t>
            </a:r>
            <a:endParaRPr lang="en-US" b="1" dirty="0"/>
          </a:p>
        </p:txBody>
      </p:sp>
    </p:spTree>
    <p:extLst>
      <p:ext uri="{BB962C8B-B14F-4D97-AF65-F5344CB8AC3E}">
        <p14:creationId xmlns:p14="http://schemas.microsoft.com/office/powerpoint/2010/main" val="31351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Assignment”:</a:t>
            </a:r>
            <a:br>
              <a:rPr lang="en-US" dirty="0" smtClean="0"/>
            </a:br>
            <a:r>
              <a:rPr lang="en-US" b="1" dirty="0" smtClean="0"/>
              <a:t>Using Prevention Resources</a:t>
            </a:r>
            <a:endParaRPr lang="en-US" b="1" dirty="0"/>
          </a:p>
        </p:txBody>
      </p:sp>
      <p:sp>
        <p:nvSpPr>
          <p:cNvPr id="3" name="Content Placeholder 2"/>
          <p:cNvSpPr>
            <a:spLocks noGrp="1"/>
          </p:cNvSpPr>
          <p:nvPr>
            <p:ph idx="1"/>
          </p:nvPr>
        </p:nvSpPr>
        <p:spPr/>
        <p:txBody>
          <a:bodyPr/>
          <a:lstStyle/>
          <a:p>
            <a:r>
              <a:rPr lang="en-US" b="1" u="sng" dirty="0" smtClean="0"/>
              <a:t>Long-term learning objective</a:t>
            </a:r>
            <a:r>
              <a:rPr lang="en-US" b="1" dirty="0" smtClean="0"/>
              <a:t>: Develop your knowledge and skills to research, implement, and disseminate interventions in diverse community contexts.</a:t>
            </a:r>
          </a:p>
          <a:p>
            <a:r>
              <a:rPr lang="en-US" b="1" u="sng" dirty="0" smtClean="0"/>
              <a:t>Short-term learning objective</a:t>
            </a:r>
            <a:r>
              <a:rPr lang="en-US" b="1" dirty="0" smtClean="0"/>
              <a:t>: Become acquainted with three common resources used by prevention scientists. </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913" y="0"/>
            <a:ext cx="2507087" cy="1669720"/>
          </a:xfrm>
          <a:prstGeom prst="rect">
            <a:avLst/>
          </a:prstGeom>
        </p:spPr>
      </p:pic>
    </p:spTree>
    <p:extLst>
      <p:ext uri="{BB962C8B-B14F-4D97-AF65-F5344CB8AC3E}">
        <p14:creationId xmlns:p14="http://schemas.microsoft.com/office/powerpoint/2010/main" val="4089409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a:t>
            </a:r>
            <a:endParaRPr lang="en-US" dirty="0"/>
          </a:p>
        </p:txBody>
      </p:sp>
      <p:sp>
        <p:nvSpPr>
          <p:cNvPr id="3" name="Content Placeholder 2"/>
          <p:cNvSpPr>
            <a:spLocks noGrp="1"/>
          </p:cNvSpPr>
          <p:nvPr>
            <p:ph idx="1"/>
          </p:nvPr>
        </p:nvSpPr>
        <p:spPr/>
        <p:txBody>
          <a:bodyPr>
            <a:normAutofit lnSpcReduction="10000"/>
          </a:bodyPr>
          <a:lstStyle/>
          <a:p>
            <a:r>
              <a:rPr lang="en-US" dirty="0" smtClean="0"/>
              <a:t>The Elizabethtown Area School District (EASD) is concerned about the high prevalence of MEBs among local high school students. They are asking you to help identify and discuss effective prevention programs the school district should consider implementing. </a:t>
            </a:r>
          </a:p>
          <a:p>
            <a:r>
              <a:rPr lang="en-US" dirty="0" smtClean="0"/>
              <a:t>Choose a MEB to focus your search.</a:t>
            </a:r>
          </a:p>
          <a:p>
            <a:r>
              <a:rPr lang="en-US" dirty="0" smtClean="0"/>
              <a:t>Consult </a:t>
            </a:r>
            <a:r>
              <a:rPr lang="en-US" u="sng" dirty="0" smtClean="0"/>
              <a:t>each</a:t>
            </a:r>
            <a:r>
              <a:rPr lang="en-US" dirty="0" smtClean="0"/>
              <a:t> of the following 3 prevention resources for a few minutes and pick a prevention program that you think EASD should consider. Be prepared to say how and why you chose the program.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913" y="0"/>
            <a:ext cx="2507087" cy="1669720"/>
          </a:xfrm>
          <a:prstGeom prst="rect">
            <a:avLst/>
          </a:prstGeom>
        </p:spPr>
      </p:pic>
    </p:spTree>
    <p:extLst>
      <p:ext uri="{BB962C8B-B14F-4D97-AF65-F5344CB8AC3E}">
        <p14:creationId xmlns:p14="http://schemas.microsoft.com/office/powerpoint/2010/main" val="4068131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IES “What Works” Clearinghouse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hlinkClick r:id="rId3"/>
              </a:rPr>
              <a:t>http</a:t>
            </a:r>
            <a:r>
              <a:rPr lang="en-US" dirty="0">
                <a:hlinkClick r:id="rId3"/>
              </a:rPr>
              <a:t>://ies.ed.gov/ncee/wwc</a:t>
            </a:r>
            <a:r>
              <a:rPr lang="en-US" dirty="0" smtClean="0">
                <a:hlinkClick r:id="rId3"/>
              </a:rPr>
              <a:t>/</a:t>
            </a:r>
            <a:endParaRPr lang="en-US" dirty="0" smtClean="0"/>
          </a:p>
          <a:p>
            <a:r>
              <a:rPr lang="en-US" dirty="0" smtClean="0"/>
              <a:t>The </a:t>
            </a:r>
            <a:r>
              <a:rPr lang="en-US" dirty="0"/>
              <a:t>goal of the WWC is to be a resource for informed education decision making. To reach this goal, the WWC identifies studies that provide credible and reliable evidence of the effectiveness of a given practice, program, or policy (referred to as “interventions”), and disseminates summary information and free reports on the WWC website. With over 700 publications available and more than </a:t>
            </a:r>
            <a:r>
              <a:rPr lang="en-US" b="1" dirty="0">
                <a:hlinkClick r:id="rId4"/>
              </a:rPr>
              <a:t>10,500</a:t>
            </a:r>
            <a:r>
              <a:rPr lang="en-US" dirty="0"/>
              <a:t> reviewed studies in the online searchable database, the WWC aims to inform researchers, educators, and policymakers as they work toward improving education for students.</a:t>
            </a:r>
            <a:endParaRPr lang="en-US" dirty="0" smtClean="0"/>
          </a:p>
        </p:txBody>
      </p:sp>
    </p:spTree>
    <p:extLst>
      <p:ext uri="{BB962C8B-B14F-4D97-AF65-F5344CB8AC3E}">
        <p14:creationId xmlns:p14="http://schemas.microsoft.com/office/powerpoint/2010/main" val="2595268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SAMHSA’s </a:t>
            </a:r>
            <a:r>
              <a:rPr lang="en-US" dirty="0"/>
              <a:t>Prevention of Substance Abuse and Mental Illness</a:t>
            </a:r>
            <a:r>
              <a:rPr lang="en-US" b="1" dirty="0"/>
              <a:t/>
            </a:r>
            <a:br>
              <a:rPr lang="en-US" b="1" dirty="0"/>
            </a:br>
            <a:endParaRPr lang="en-US" dirty="0"/>
          </a:p>
        </p:txBody>
      </p:sp>
      <p:sp>
        <p:nvSpPr>
          <p:cNvPr id="3" name="Content Placeholder 2"/>
          <p:cNvSpPr>
            <a:spLocks noGrp="1"/>
          </p:cNvSpPr>
          <p:nvPr>
            <p:ph idx="1"/>
          </p:nvPr>
        </p:nvSpPr>
        <p:spPr/>
        <p:txBody>
          <a:bodyPr/>
          <a:lstStyle/>
          <a:p>
            <a:r>
              <a:rPr lang="en-US" dirty="0" smtClean="0"/>
              <a:t>SAMHSA = Substance Abuse and Mental </a:t>
            </a:r>
            <a:r>
              <a:rPr lang="en-US" dirty="0" smtClean="0"/>
              <a:t>Health </a:t>
            </a:r>
            <a:r>
              <a:rPr lang="en-US" dirty="0" smtClean="0"/>
              <a:t>Services </a:t>
            </a:r>
            <a:r>
              <a:rPr lang="en-US" dirty="0" err="1" smtClean="0"/>
              <a:t>Adminstration</a:t>
            </a:r>
            <a:endParaRPr lang="en-US" dirty="0" smtClean="0"/>
          </a:p>
          <a:p>
            <a:r>
              <a:rPr lang="en-US" dirty="0" smtClean="0">
                <a:hlinkClick r:id="rId3"/>
              </a:rPr>
              <a:t>http</a:t>
            </a:r>
            <a:r>
              <a:rPr lang="en-US" dirty="0">
                <a:hlinkClick r:id="rId3"/>
              </a:rPr>
              <a:t>://</a:t>
            </a:r>
            <a:r>
              <a:rPr lang="en-US" dirty="0" smtClean="0">
                <a:hlinkClick r:id="rId3"/>
              </a:rPr>
              <a:t>www.samhsa.gov/prevention</a:t>
            </a:r>
            <a:endParaRPr lang="en-US" dirty="0" smtClean="0"/>
          </a:p>
          <a:p>
            <a:r>
              <a:rPr lang="en-US" dirty="0"/>
              <a:t>Promoting mental health and preventing mental and/or substance use disorders are fundamental to SAMHSA’s mission to reduce the impact of behavioral health conditions in America’s communities</a:t>
            </a:r>
            <a:r>
              <a:rPr lang="en-US" dirty="0" smtClean="0"/>
              <a:t>.</a:t>
            </a:r>
          </a:p>
          <a:p>
            <a:r>
              <a:rPr lang="en-US" dirty="0" smtClean="0"/>
              <a:t>Hint: check out the “NREPP” </a:t>
            </a:r>
            <a:r>
              <a:rPr lang="en-US" dirty="0"/>
              <a:t>database: </a:t>
            </a:r>
            <a:r>
              <a:rPr lang="en-US" dirty="0">
                <a:hlinkClick r:id="rId4"/>
              </a:rPr>
              <a:t>http://nrepp.samhsa.gov</a:t>
            </a:r>
            <a:r>
              <a:rPr lang="en-US" dirty="0" smtClean="0">
                <a:hlinkClick r:id="rId4"/>
              </a:rPr>
              <a:t>/</a:t>
            </a:r>
            <a:endParaRPr lang="en-US" dirty="0" smtClean="0"/>
          </a:p>
          <a:p>
            <a:pPr marL="0" indent="0">
              <a:buNone/>
            </a:pPr>
            <a:endParaRPr lang="en-US" dirty="0"/>
          </a:p>
        </p:txBody>
      </p:sp>
    </p:spTree>
    <p:extLst>
      <p:ext uri="{BB962C8B-B14F-4D97-AF65-F5344CB8AC3E}">
        <p14:creationId xmlns:p14="http://schemas.microsoft.com/office/powerpoint/2010/main" val="2815723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SPR’s “Prevention Science”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a:hlinkClick r:id="rId3"/>
              </a:rPr>
              <a:t>http://</a:t>
            </a:r>
            <a:r>
              <a:rPr lang="en-US" dirty="0" smtClean="0">
                <a:hlinkClick r:id="rId3"/>
              </a:rPr>
              <a:t>www.springer.com/public+health/journal/11121</a:t>
            </a:r>
            <a:endParaRPr lang="en-US" dirty="0" smtClean="0"/>
          </a:p>
          <a:p>
            <a:r>
              <a:rPr lang="en-US" dirty="0"/>
              <a:t>Prevention sciences encompassing etiology, epidemiology and intervention are represented through peer-reviewed original research articles on a variety of health and social problems, including but not limited to substance abuse, mental health, HIV/AIDS, violence, accidents, teenage pregnancy, suicide, delinquency, STD's, obesity, diet/nutrition, exercise, and chronic illness. The journal also publishes literature reviews, theoretical articles, meta-analyses, systematic reviews, and papers concerning new developments in methodology</a:t>
            </a:r>
            <a:r>
              <a:rPr lang="en-US" dirty="0" smtClean="0"/>
              <a:t>.</a:t>
            </a:r>
          </a:p>
          <a:p>
            <a:r>
              <a:rPr lang="en-US" dirty="0" smtClean="0"/>
              <a:t>Hint: use the “search within this journal” box</a:t>
            </a:r>
            <a:endParaRPr lang="en-US" dirty="0"/>
          </a:p>
        </p:txBody>
      </p:sp>
    </p:spTree>
    <p:extLst>
      <p:ext uri="{BB962C8B-B14F-4D97-AF65-F5344CB8AC3E}">
        <p14:creationId xmlns:p14="http://schemas.microsoft.com/office/powerpoint/2010/main" val="3419550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8110449" cy="1752599"/>
          </a:xfrm>
        </p:spPr>
        <p:txBody>
          <a:bodyPr>
            <a:normAutofit fontScale="90000"/>
          </a:bodyPr>
          <a:lstStyle/>
          <a:p>
            <a:pPr algn="l"/>
            <a:r>
              <a:rPr lang="en-US" i="1" dirty="0" smtClean="0"/>
              <a:t/>
            </a:r>
            <a:br>
              <a:rPr lang="en-US" i="1" dirty="0" smtClean="0"/>
            </a:br>
            <a:r>
              <a:rPr lang="en-US" dirty="0" smtClean="0"/>
              <a:t>Some Federal Agencies that Award Funding to Prevention Programs (states, counties, and local communities)</a:t>
            </a:r>
            <a:endParaRPr lang="en-US" dirty="0"/>
          </a:p>
        </p:txBody>
      </p:sp>
      <p:sp>
        <p:nvSpPr>
          <p:cNvPr id="3" name="Content Placeholder 2"/>
          <p:cNvSpPr>
            <a:spLocks noGrp="1"/>
          </p:cNvSpPr>
          <p:nvPr>
            <p:ph idx="1"/>
          </p:nvPr>
        </p:nvSpPr>
        <p:spPr/>
        <p:txBody>
          <a:bodyPr>
            <a:noAutofit/>
          </a:bodyPr>
          <a:lstStyle/>
          <a:p>
            <a:endParaRPr lang="en-US" sz="2000" dirty="0" smtClean="0"/>
          </a:p>
          <a:p>
            <a:endParaRPr lang="en-US" sz="2000" dirty="0"/>
          </a:p>
          <a:p>
            <a:endParaRPr lang="en-US" sz="2000" b="1" dirty="0" smtClean="0"/>
          </a:p>
          <a:p>
            <a:r>
              <a:rPr lang="en-US" sz="2000" b="1" dirty="0" smtClean="0"/>
              <a:t>Substance Abuse and Mental Health Services Admiration (SAMSHA)</a:t>
            </a:r>
          </a:p>
          <a:p>
            <a:pPr lvl="1"/>
            <a:r>
              <a:rPr lang="en-US" sz="1800" dirty="0" smtClean="0"/>
              <a:t>Department of Health and Human Services</a:t>
            </a:r>
          </a:p>
          <a:p>
            <a:r>
              <a:rPr lang="en-US" sz="2000" b="1" dirty="0" smtClean="0"/>
              <a:t>Office of Safe and Drug Free Schools</a:t>
            </a:r>
          </a:p>
          <a:p>
            <a:pPr lvl="1"/>
            <a:r>
              <a:rPr lang="en-US" sz="1800" dirty="0" smtClean="0"/>
              <a:t>Department of Education</a:t>
            </a:r>
          </a:p>
          <a:p>
            <a:r>
              <a:rPr lang="en-US" sz="2000" b="1" dirty="0" smtClean="0"/>
              <a:t>Office of Juvenile Justice and Delinquency Prevention</a:t>
            </a:r>
          </a:p>
          <a:p>
            <a:pPr lvl="1"/>
            <a:r>
              <a:rPr lang="en-US" sz="1800" dirty="0" smtClean="0"/>
              <a:t>Department of Justice</a:t>
            </a:r>
            <a:endParaRPr lang="en-US" sz="2000" dirty="0"/>
          </a:p>
          <a:p>
            <a:pPr marL="0" indent="0">
              <a:buNone/>
            </a:pPr>
            <a:endParaRPr lang="en-US" sz="2000" dirty="0" smtClean="0"/>
          </a:p>
          <a:p>
            <a:pPr marL="0" indent="0">
              <a:buNone/>
            </a:pPr>
            <a:endParaRPr lang="en-US" sz="2000" dirty="0"/>
          </a:p>
          <a:p>
            <a:pPr marL="0" indent="0">
              <a:buNone/>
            </a:pPr>
            <a:endParaRPr lang="en-US" sz="2000" dirty="0"/>
          </a:p>
        </p:txBody>
      </p:sp>
      <p:sp>
        <p:nvSpPr>
          <p:cNvPr id="4" name="TextBox 3"/>
          <p:cNvSpPr txBox="1"/>
          <p:nvPr/>
        </p:nvSpPr>
        <p:spPr>
          <a:xfrm rot="5400000">
            <a:off x="8025352" y="2946813"/>
            <a:ext cx="6351803" cy="1015663"/>
          </a:xfrm>
          <a:prstGeom prst="rect">
            <a:avLst/>
          </a:prstGeom>
          <a:solidFill>
            <a:schemeClr val="accent1">
              <a:lumMod val="60000"/>
              <a:lumOff val="40000"/>
            </a:schemeClr>
          </a:solidFill>
        </p:spPr>
        <p:txBody>
          <a:bodyPr wrap="none" rtlCol="0">
            <a:spAutoFit/>
          </a:bodyPr>
          <a:lstStyle/>
          <a:p>
            <a:r>
              <a:rPr lang="en-US" sz="6000" b="1" i="1" u="sng" dirty="0"/>
              <a:t>Prevention Sidebar</a:t>
            </a:r>
            <a:endParaRPr lang="en-US" sz="6000" dirty="0"/>
          </a:p>
        </p:txBody>
      </p:sp>
    </p:spTree>
    <p:extLst>
      <p:ext uri="{BB962C8B-B14F-4D97-AF65-F5344CB8AC3E}">
        <p14:creationId xmlns:p14="http://schemas.microsoft.com/office/powerpoint/2010/main" val="1699505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8368027" cy="1752599"/>
          </a:xfrm>
        </p:spPr>
        <p:txBody>
          <a:bodyPr>
            <a:normAutofit fontScale="90000"/>
          </a:bodyPr>
          <a:lstStyle/>
          <a:p>
            <a:pPr algn="l"/>
            <a:r>
              <a:rPr lang="en-US" dirty="0" smtClean="0"/>
              <a:t>Some Federal Agencies that </a:t>
            </a:r>
            <a:br>
              <a:rPr lang="en-US" dirty="0" smtClean="0"/>
            </a:br>
            <a:r>
              <a:rPr lang="en-US" dirty="0" smtClean="0"/>
              <a:t>Research/Evaluate Federal Prevention Programs</a:t>
            </a:r>
            <a:endParaRPr lang="en-US" dirty="0"/>
          </a:p>
        </p:txBody>
      </p:sp>
      <p:sp>
        <p:nvSpPr>
          <p:cNvPr id="3" name="Content Placeholder 2"/>
          <p:cNvSpPr>
            <a:spLocks noGrp="1"/>
          </p:cNvSpPr>
          <p:nvPr>
            <p:ph idx="1"/>
          </p:nvPr>
        </p:nvSpPr>
        <p:spPr/>
        <p:txBody>
          <a:bodyPr/>
          <a:lstStyle/>
          <a:p>
            <a:r>
              <a:rPr lang="en-US" b="1" dirty="0" smtClean="0"/>
              <a:t>National Institutes of Health (includes NIMH)</a:t>
            </a:r>
          </a:p>
          <a:p>
            <a:pPr lvl="1"/>
            <a:r>
              <a:rPr lang="en-US" dirty="0" smtClean="0"/>
              <a:t>Department of Health and Human Services</a:t>
            </a:r>
          </a:p>
          <a:p>
            <a:r>
              <a:rPr lang="en-US" b="1" dirty="0" smtClean="0"/>
              <a:t>Institute of Educational Sciences</a:t>
            </a:r>
          </a:p>
          <a:p>
            <a:pPr lvl="1"/>
            <a:r>
              <a:rPr lang="en-US" dirty="0" smtClean="0"/>
              <a:t>Department of Education</a:t>
            </a:r>
          </a:p>
          <a:p>
            <a:r>
              <a:rPr lang="en-US" b="1" dirty="0" smtClean="0"/>
              <a:t>National Institute of Justice</a:t>
            </a:r>
          </a:p>
          <a:p>
            <a:pPr lvl="1"/>
            <a:r>
              <a:rPr lang="en-US" dirty="0" smtClean="0"/>
              <a:t>Department of Justice</a:t>
            </a:r>
            <a:endParaRPr lang="en-US" dirty="0"/>
          </a:p>
        </p:txBody>
      </p:sp>
      <p:sp>
        <p:nvSpPr>
          <p:cNvPr id="4" name="TextBox 3"/>
          <p:cNvSpPr txBox="1"/>
          <p:nvPr/>
        </p:nvSpPr>
        <p:spPr>
          <a:xfrm rot="5400000">
            <a:off x="8025352" y="2946813"/>
            <a:ext cx="6351803" cy="1015663"/>
          </a:xfrm>
          <a:prstGeom prst="rect">
            <a:avLst/>
          </a:prstGeom>
          <a:solidFill>
            <a:schemeClr val="accent1">
              <a:lumMod val="60000"/>
              <a:lumOff val="40000"/>
            </a:schemeClr>
          </a:solidFill>
        </p:spPr>
        <p:txBody>
          <a:bodyPr wrap="none" rtlCol="0">
            <a:spAutoFit/>
          </a:bodyPr>
          <a:lstStyle/>
          <a:p>
            <a:r>
              <a:rPr lang="en-US" sz="6000" b="1" i="1" u="sng" dirty="0"/>
              <a:t>Prevention Sidebar</a:t>
            </a:r>
            <a:endParaRPr lang="en-US" sz="6000" dirty="0"/>
          </a:p>
        </p:txBody>
      </p:sp>
    </p:spTree>
    <p:extLst>
      <p:ext uri="{BB962C8B-B14F-4D97-AF65-F5344CB8AC3E}">
        <p14:creationId xmlns:p14="http://schemas.microsoft.com/office/powerpoint/2010/main" val="1832169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5617"/>
            <a:ext cx="10018713" cy="1752599"/>
          </a:xfrm>
        </p:spPr>
        <p:txBody>
          <a:bodyPr/>
          <a:lstStyle/>
          <a:p>
            <a:r>
              <a:rPr lang="en-US" dirty="0" smtClean="0"/>
              <a:t>5.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4940144" y="1589033"/>
            <a:ext cx="6122807" cy="4708981"/>
          </a:xfrm>
          <a:prstGeom prst="rect">
            <a:avLst/>
          </a:prstGeom>
          <a:noFill/>
        </p:spPr>
        <p:txBody>
          <a:bodyPr wrap="square" rtlCol="0">
            <a:spAutoFit/>
          </a:bodyPr>
          <a:lstStyle/>
          <a:p>
            <a:r>
              <a:rPr lang="en-US" sz="2400" b="1" dirty="0" smtClean="0">
                <a:solidFill>
                  <a:srgbClr val="FF0000"/>
                </a:solidFill>
              </a:rPr>
              <a:t>Mental and physical </a:t>
            </a:r>
            <a:r>
              <a:rPr lang="en-US" sz="2400" b="1" dirty="0">
                <a:solidFill>
                  <a:srgbClr val="FF0000"/>
                </a:solidFill>
              </a:rPr>
              <a:t>h</a:t>
            </a:r>
            <a:r>
              <a:rPr lang="en-US" sz="2400" b="1" dirty="0" smtClean="0">
                <a:solidFill>
                  <a:srgbClr val="FF0000"/>
                </a:solidFill>
              </a:rPr>
              <a:t>ealth are inseparable</a:t>
            </a:r>
          </a:p>
          <a:p>
            <a:endParaRPr lang="en-US" b="1" dirty="0" smtClean="0"/>
          </a:p>
          <a:p>
            <a:pPr marL="285750" indent="-285750">
              <a:buFont typeface="Arial" panose="020B0604020202020204" pitchFamily="34" charset="0"/>
              <a:buChar char="•"/>
            </a:pPr>
            <a:r>
              <a:rPr lang="en-US" sz="2000" b="1" dirty="0" smtClean="0"/>
              <a:t>Young people are physically healthy group, but…</a:t>
            </a:r>
            <a:endParaRPr lang="en-US" sz="2000" b="1" dirty="0"/>
          </a:p>
          <a:p>
            <a:endParaRPr lang="en-US" b="1" dirty="0"/>
          </a:p>
          <a:p>
            <a:pPr marL="285750" indent="-285750">
              <a:buFont typeface="Arial" panose="020B0604020202020204" pitchFamily="34" charset="0"/>
              <a:buChar char="•"/>
            </a:pPr>
            <a:r>
              <a:rPr lang="en-US" sz="2000" b="1" u="sng" dirty="0" smtClean="0"/>
              <a:t>Most</a:t>
            </a:r>
            <a:r>
              <a:rPr lang="en-US" sz="2000" b="1" dirty="0" smtClean="0"/>
              <a:t> DALYs (disability-adjusted life years) for 15-24 year-olds are due directly to MEBs, substance use, suicide, homicide, or car accidents that are strongly connected to MEBs. </a:t>
            </a:r>
          </a:p>
          <a:p>
            <a:pPr marL="742950" lvl="1" indent="-285750">
              <a:buFont typeface="Arial" panose="020B0604020202020204" pitchFamily="34" charset="0"/>
              <a:buChar char="•"/>
            </a:pPr>
            <a:r>
              <a:rPr lang="en-US" sz="2000" b="1" dirty="0" smtClean="0"/>
              <a:t>Most DALYs can be targeted for prevention</a:t>
            </a:r>
          </a:p>
          <a:p>
            <a:pPr marL="285750" indent="-285750">
              <a:buFont typeface="Arial" panose="020B0604020202020204" pitchFamily="34" charset="0"/>
              <a:buChar char="•"/>
            </a:pPr>
            <a:endParaRPr lang="en-US" sz="2000" b="1" u="sng" dirty="0"/>
          </a:p>
          <a:p>
            <a:pPr marL="285750" indent="-285750">
              <a:buFont typeface="Arial" panose="020B0604020202020204" pitchFamily="34" charset="0"/>
              <a:buChar char="•"/>
            </a:pPr>
            <a:r>
              <a:rPr lang="en-US" sz="2000" b="1" dirty="0" smtClean="0"/>
              <a:t>24% pediatric care visits are for behavior problems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Physical health problems can cause MEBs and MEBs can cause physical health problems</a:t>
            </a:r>
          </a:p>
          <a:p>
            <a:pPr marL="742950" lvl="1" indent="-285750">
              <a:buFont typeface="Arial" panose="020B0604020202020204" pitchFamily="34" charset="0"/>
              <a:buChar char="•"/>
            </a:pPr>
            <a:r>
              <a:rPr lang="en-US" sz="2000" b="1" dirty="0" smtClean="0"/>
              <a:t>Examples? </a:t>
            </a:r>
            <a:endParaRPr lang="en-US" sz="2000" b="1" dirty="0"/>
          </a:p>
        </p:txBody>
      </p:sp>
    </p:spTree>
    <p:extLst>
      <p:ext uri="{BB962C8B-B14F-4D97-AF65-F5344CB8AC3E}">
        <p14:creationId xmlns:p14="http://schemas.microsoft.com/office/powerpoint/2010/main" val="39670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 calcmode="lin" valueType="num">
                                      <p:cBhvr additive="base">
                                        <p:cTn id="1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 calcmode="lin" valueType="num">
                                      <p:cBhvr additive="base">
                                        <p:cTn id="3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5617"/>
            <a:ext cx="10018713" cy="1752599"/>
          </a:xfrm>
        </p:spPr>
        <p:txBody>
          <a:bodyPr/>
          <a:lstStyle/>
          <a:p>
            <a:r>
              <a:rPr lang="en-US" dirty="0"/>
              <a:t>6</a:t>
            </a:r>
            <a:r>
              <a:rPr lang="en-US" dirty="0" smtClean="0"/>
              <a:t>.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4965902" y="1590791"/>
            <a:ext cx="5847008" cy="4708981"/>
          </a:xfrm>
          <a:prstGeom prst="rect">
            <a:avLst/>
          </a:prstGeom>
          <a:noFill/>
        </p:spPr>
        <p:txBody>
          <a:bodyPr wrap="square" rtlCol="0">
            <a:spAutoFit/>
          </a:bodyPr>
          <a:lstStyle/>
          <a:p>
            <a:r>
              <a:rPr lang="en-US" sz="2400" b="1" dirty="0" smtClean="0">
                <a:solidFill>
                  <a:srgbClr val="FF0000"/>
                </a:solidFill>
              </a:rPr>
              <a:t>Translational research is critical</a:t>
            </a:r>
          </a:p>
          <a:p>
            <a:endParaRPr lang="en-US" sz="2400" b="1" dirty="0"/>
          </a:p>
          <a:p>
            <a:r>
              <a:rPr lang="en-US" sz="2400" dirty="0" smtClean="0"/>
              <a:t>The </a:t>
            </a:r>
            <a:r>
              <a:rPr lang="en-US" sz="2400" dirty="0"/>
              <a:t>process of turning observations in the laboratory, clinic and community into interventions that improve the health of individuals and the </a:t>
            </a:r>
            <a:r>
              <a:rPr lang="en-US" sz="2400" dirty="0" smtClean="0"/>
              <a:t>public. (DHHS, 2015)</a:t>
            </a:r>
            <a:endParaRPr lang="en-US" sz="2400" b="1" dirty="0" smtClean="0"/>
          </a:p>
          <a:p>
            <a:endParaRPr lang="en-US" b="1" dirty="0" smtClean="0"/>
          </a:p>
          <a:p>
            <a:pPr marL="285750" indent="-285750">
              <a:buFont typeface="Arial" panose="020B0604020202020204" pitchFamily="34" charset="0"/>
              <a:buChar char="•"/>
            </a:pPr>
            <a:r>
              <a:rPr lang="en-US" sz="2000" b="1" dirty="0" smtClean="0"/>
              <a:t>How can we adopt/adapt effective interventions to work in different communities?</a:t>
            </a:r>
            <a:endParaRPr lang="en-US" sz="2000" b="1" dirty="0"/>
          </a:p>
          <a:p>
            <a:endParaRPr lang="en-US" b="1" dirty="0"/>
          </a:p>
          <a:p>
            <a:pPr marL="285750" indent="-285750">
              <a:buFont typeface="Arial" panose="020B0604020202020204" pitchFamily="34" charset="0"/>
              <a:buChar char="•"/>
            </a:pPr>
            <a:r>
              <a:rPr lang="en-US" sz="2000" b="1" dirty="0" smtClean="0"/>
              <a:t>How can we identify and evaluate local efforts that work? </a:t>
            </a:r>
            <a:endParaRPr lang="en-US" b="1" dirty="0"/>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u="sng" dirty="0" smtClean="0"/>
              <a:t>Answer</a:t>
            </a:r>
            <a:r>
              <a:rPr lang="en-US" sz="2000" b="1" dirty="0" smtClean="0"/>
              <a:t>: Research-Community partnerships</a:t>
            </a:r>
            <a:endParaRPr lang="en-US" sz="2000" b="1" dirty="0"/>
          </a:p>
        </p:txBody>
      </p:sp>
    </p:spTree>
    <p:extLst>
      <p:ext uri="{BB962C8B-B14F-4D97-AF65-F5344CB8AC3E}">
        <p14:creationId xmlns:p14="http://schemas.microsoft.com/office/powerpoint/2010/main" val="20069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 calcmode="lin" valueType="num">
                                      <p:cBhvr additive="base">
                                        <p:cTn id="1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 calcmode="lin" valueType="num">
                                      <p:cBhvr additive="base">
                                        <p:cTn id="1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432" y="286555"/>
            <a:ext cx="10018713" cy="1752599"/>
          </a:xfrm>
        </p:spPr>
        <p:txBody>
          <a:bodyPr/>
          <a:lstStyle/>
          <a:p>
            <a:r>
              <a:rPr lang="en-US" dirty="0"/>
              <a:t>7</a:t>
            </a:r>
            <a:r>
              <a:rPr lang="en-US" dirty="0" smtClean="0"/>
              <a:t>.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5146206" y="2180945"/>
            <a:ext cx="5847008" cy="3785652"/>
          </a:xfrm>
          <a:prstGeom prst="rect">
            <a:avLst/>
          </a:prstGeom>
          <a:noFill/>
        </p:spPr>
        <p:txBody>
          <a:bodyPr wrap="square" rtlCol="0">
            <a:spAutoFit/>
          </a:bodyPr>
          <a:lstStyle/>
          <a:p>
            <a:r>
              <a:rPr lang="en-US" sz="2400" b="1" dirty="0" smtClean="0">
                <a:solidFill>
                  <a:srgbClr val="FF0000"/>
                </a:solidFill>
              </a:rPr>
              <a:t>There are </a:t>
            </a:r>
            <a:r>
              <a:rPr lang="en-US" sz="2400" b="1" dirty="0">
                <a:solidFill>
                  <a:srgbClr val="FF0000"/>
                </a:solidFill>
              </a:rPr>
              <a:t>g</a:t>
            </a:r>
            <a:r>
              <a:rPr lang="en-US" sz="2400" b="1" dirty="0" smtClean="0">
                <a:solidFill>
                  <a:srgbClr val="FF0000"/>
                </a:solidFill>
              </a:rPr>
              <a:t>aps </a:t>
            </a:r>
            <a:r>
              <a:rPr lang="en-US" sz="2400" b="1" dirty="0">
                <a:solidFill>
                  <a:srgbClr val="FF0000"/>
                </a:solidFill>
              </a:rPr>
              <a:t>in the </a:t>
            </a:r>
            <a:r>
              <a:rPr lang="en-US" sz="2400" b="1" dirty="0" smtClean="0">
                <a:solidFill>
                  <a:srgbClr val="FF0000"/>
                </a:solidFill>
              </a:rPr>
              <a:t>knowledge </a:t>
            </a:r>
            <a:r>
              <a:rPr lang="en-US" sz="2400" b="1" dirty="0">
                <a:solidFill>
                  <a:srgbClr val="FF0000"/>
                </a:solidFill>
              </a:rPr>
              <a:t>b</a:t>
            </a:r>
            <a:r>
              <a:rPr lang="en-US" sz="2400" b="1" dirty="0" smtClean="0">
                <a:solidFill>
                  <a:srgbClr val="FF0000"/>
                </a:solidFill>
              </a:rPr>
              <a:t>ase</a:t>
            </a:r>
            <a:endParaRPr lang="en-US" sz="2400" b="1" dirty="0">
              <a:solidFill>
                <a:srgbClr val="FF0000"/>
              </a:solidFill>
            </a:endParaRPr>
          </a:p>
          <a:p>
            <a:endParaRPr lang="en-US" b="1" dirty="0" smtClean="0"/>
          </a:p>
          <a:p>
            <a:pPr marL="285750" indent="-285750">
              <a:buFont typeface="Arial" panose="020B0604020202020204" pitchFamily="34" charset="0"/>
              <a:buChar char="•"/>
            </a:pPr>
            <a:r>
              <a:rPr lang="en-US" sz="2000" b="1" dirty="0" smtClean="0"/>
              <a:t>The true prevalence of different MEBs in young people is unknown</a:t>
            </a:r>
            <a:endParaRPr lang="en-US" sz="2000" b="1" dirty="0"/>
          </a:p>
          <a:p>
            <a:endParaRPr lang="en-US" b="1" dirty="0"/>
          </a:p>
          <a:p>
            <a:pPr marL="285750" indent="-285750">
              <a:buFont typeface="Arial" panose="020B0604020202020204" pitchFamily="34" charset="0"/>
              <a:buChar char="•"/>
            </a:pPr>
            <a:r>
              <a:rPr lang="en-US" sz="2000" b="1" dirty="0" smtClean="0"/>
              <a:t>The risks for many MEBs are poorly understood</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The prevention workforce to study MEBs is inadequate</a:t>
            </a:r>
            <a:endParaRPr lang="en-US" b="1" dirty="0"/>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The systems needed to </a:t>
            </a:r>
            <a:r>
              <a:rPr lang="en-US" sz="2000" b="1" dirty="0" smtClean="0"/>
              <a:t>effectively </a:t>
            </a:r>
            <a:r>
              <a:rPr lang="en-US" sz="2000" b="1" dirty="0" smtClean="0"/>
              <a:t>prevent MEBs may not be developed or well-coordinated</a:t>
            </a:r>
            <a:endParaRPr lang="en-US" sz="2000" b="1" dirty="0"/>
          </a:p>
        </p:txBody>
      </p:sp>
    </p:spTree>
    <p:extLst>
      <p:ext uri="{BB962C8B-B14F-4D97-AF65-F5344CB8AC3E}">
        <p14:creationId xmlns:p14="http://schemas.microsoft.com/office/powerpoint/2010/main" val="3565901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Rate how uncomfortable would you feel sharing the following information with your peers.</a:t>
            </a:r>
            <a:r>
              <a:rPr lang="en-US" dirty="0" smtClean="0"/>
              <a:t/>
            </a:r>
            <a:br>
              <a:rPr lang="en-US" dirty="0" smtClean="0"/>
            </a:br>
            <a:r>
              <a:rPr lang="en-US" sz="3100" dirty="0" smtClean="0"/>
              <a:t>5-point scale (1 = not at all uncomfortable ; 5 = very uncomfortable)</a:t>
            </a:r>
            <a:endParaRPr lang="en-US" sz="3100" dirty="0"/>
          </a:p>
        </p:txBody>
      </p:sp>
      <p:sp>
        <p:nvSpPr>
          <p:cNvPr id="3" name="Content Placeholder 2"/>
          <p:cNvSpPr>
            <a:spLocks noGrp="1"/>
          </p:cNvSpPr>
          <p:nvPr>
            <p:ph idx="1"/>
          </p:nvPr>
        </p:nvSpPr>
        <p:spPr/>
        <p:txBody>
          <a:bodyPr/>
          <a:lstStyle/>
          <a:p>
            <a:r>
              <a:rPr lang="en-US" dirty="0" smtClean="0"/>
              <a:t>My mom broke her ankle and has to wear a cast right now. </a:t>
            </a:r>
          </a:p>
          <a:p>
            <a:r>
              <a:rPr lang="en-US" dirty="0" smtClean="0"/>
              <a:t>I have a chronic ear infection and take medication everyday to stay symptom free. </a:t>
            </a:r>
          </a:p>
          <a:p>
            <a:r>
              <a:rPr lang="en-US" dirty="0" smtClean="0"/>
              <a:t>My mom has major depression and goes to counseling right now. </a:t>
            </a:r>
          </a:p>
          <a:p>
            <a:r>
              <a:rPr lang="en-US" dirty="0" smtClean="0"/>
              <a:t>I have bipolar disorder take medication everyday to stay symptom free. </a:t>
            </a:r>
            <a:endParaRPr lang="en-US" dirty="0"/>
          </a:p>
        </p:txBody>
      </p:sp>
    </p:spTree>
    <p:extLst>
      <p:ext uri="{BB962C8B-B14F-4D97-AF65-F5344CB8AC3E}">
        <p14:creationId xmlns:p14="http://schemas.microsoft.com/office/powerpoint/2010/main" val="12609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a:t>
            </a:r>
            <a:r>
              <a:rPr lang="en-US" dirty="0" smtClean="0"/>
              <a:t>.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4578290" y="2120966"/>
            <a:ext cx="7241663" cy="4370427"/>
          </a:xfrm>
          <a:prstGeom prst="rect">
            <a:avLst/>
          </a:prstGeom>
          <a:noFill/>
        </p:spPr>
        <p:txBody>
          <a:bodyPr wrap="square" rtlCol="0">
            <a:spAutoFit/>
          </a:bodyPr>
          <a:lstStyle/>
          <a:p>
            <a:r>
              <a:rPr lang="en-US" sz="2400" b="1" dirty="0" smtClean="0">
                <a:solidFill>
                  <a:srgbClr val="FF0000"/>
                </a:solidFill>
              </a:rPr>
              <a:t>We Need a Parity of Research on Prevention and Treatment </a:t>
            </a:r>
          </a:p>
          <a:p>
            <a:endParaRPr lang="en-US" b="1" dirty="0" smtClean="0"/>
          </a:p>
          <a:p>
            <a:pPr marL="285750" indent="-285750">
              <a:buFont typeface="Arial" panose="020B0604020202020204" pitchFamily="34" charset="0"/>
              <a:buChar char="•"/>
            </a:pPr>
            <a:r>
              <a:rPr lang="en-US" sz="2400" b="1" dirty="0" smtClean="0"/>
              <a:t>Screening populations and high-risk communities</a:t>
            </a:r>
          </a:p>
          <a:p>
            <a:pPr marL="285750" indent="-285750">
              <a:buFont typeface="Arial" panose="020B0604020202020204" pitchFamily="34" charset="0"/>
              <a:buChar char="•"/>
            </a:pPr>
            <a:r>
              <a:rPr lang="en-US" sz="2400" b="1" dirty="0" smtClean="0"/>
              <a:t>Implementation, including ethnic minority communities</a:t>
            </a:r>
          </a:p>
          <a:p>
            <a:pPr marL="285750" indent="-285750">
              <a:buFont typeface="Arial" panose="020B0604020202020204" pitchFamily="34" charset="0"/>
              <a:buChar char="•"/>
            </a:pPr>
            <a:r>
              <a:rPr lang="en-US" sz="2400" b="1" dirty="0" smtClean="0"/>
              <a:t>Dissemination</a:t>
            </a:r>
          </a:p>
          <a:p>
            <a:pPr marL="285750" indent="-285750">
              <a:buFont typeface="Arial" panose="020B0604020202020204" pitchFamily="34" charset="0"/>
              <a:buChar char="•"/>
            </a:pPr>
            <a:r>
              <a:rPr lang="en-US" sz="2400" b="1" dirty="0" smtClean="0"/>
              <a:t>Neuroscience and epigenetic linkages</a:t>
            </a:r>
          </a:p>
          <a:p>
            <a:pPr marL="285750" indent="-285750">
              <a:buFont typeface="Arial" panose="020B0604020202020204" pitchFamily="34" charset="0"/>
              <a:buChar char="•"/>
            </a:pPr>
            <a:r>
              <a:rPr lang="en-US" sz="2400" b="1" dirty="0" smtClean="0"/>
              <a:t>Use of technology</a:t>
            </a:r>
          </a:p>
          <a:p>
            <a:pPr marL="285750" indent="-285750">
              <a:buFont typeface="Arial" panose="020B0604020202020204" pitchFamily="34" charset="0"/>
              <a:buChar char="•"/>
            </a:pPr>
            <a:r>
              <a:rPr lang="en-US" sz="2400" b="1" dirty="0" smtClean="0"/>
              <a:t>Assessment of iatrogenic effects</a:t>
            </a:r>
          </a:p>
          <a:p>
            <a:pPr marL="285750" indent="-285750">
              <a:buFont typeface="Arial" panose="020B0604020202020204" pitchFamily="34" charset="0"/>
              <a:buChar char="•"/>
            </a:pPr>
            <a:r>
              <a:rPr lang="en-US" sz="2400" b="1" dirty="0"/>
              <a:t>Mental health </a:t>
            </a:r>
            <a:r>
              <a:rPr lang="en-US" sz="2400" b="1" dirty="0" smtClean="0"/>
              <a:t>promotion</a:t>
            </a:r>
          </a:p>
          <a:p>
            <a:endParaRPr lang="en-US" sz="2000" b="1" dirty="0"/>
          </a:p>
        </p:txBody>
      </p:sp>
    </p:spTree>
    <p:extLst>
      <p:ext uri="{BB962C8B-B14F-4D97-AF65-F5344CB8AC3E}">
        <p14:creationId xmlns:p14="http://schemas.microsoft.com/office/powerpoint/2010/main" val="260301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706" y="93372"/>
            <a:ext cx="10018713" cy="1752599"/>
          </a:xfrm>
        </p:spPr>
        <p:txBody>
          <a:bodyPr/>
          <a:lstStyle/>
          <a:p>
            <a:r>
              <a:rPr lang="en-US" dirty="0" smtClean="0"/>
              <a:t>Mental Health Promotion</a:t>
            </a:r>
            <a:endParaRPr lang="en-US" dirty="0"/>
          </a:p>
        </p:txBody>
      </p:sp>
      <p:sp>
        <p:nvSpPr>
          <p:cNvPr id="3" name="Content Placeholder 2"/>
          <p:cNvSpPr>
            <a:spLocks noGrp="1"/>
          </p:cNvSpPr>
          <p:nvPr>
            <p:ph idx="1"/>
          </p:nvPr>
        </p:nvSpPr>
        <p:spPr>
          <a:xfrm>
            <a:off x="1548705" y="529106"/>
            <a:ext cx="10018713" cy="3124201"/>
          </a:xfrm>
        </p:spPr>
        <p:txBody>
          <a:bodyPr/>
          <a:lstStyle/>
          <a:p>
            <a:r>
              <a:rPr lang="en-US" dirty="0" smtClean="0"/>
              <a:t>“…there is no bright line separating promotion from prevention or prevention from treatment. [They] lie on a continuum, with each aspect of the continuum warranting attention.” (p. 31)</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46" y="2828924"/>
            <a:ext cx="6731177" cy="3829453"/>
          </a:xfrm>
          <a:prstGeom prst="rect">
            <a:avLst/>
          </a:prstGeom>
        </p:spPr>
      </p:pic>
    </p:spTree>
    <p:extLst>
      <p:ext uri="{BB962C8B-B14F-4D97-AF65-F5344CB8AC3E}">
        <p14:creationId xmlns:p14="http://schemas.microsoft.com/office/powerpoint/2010/main" val="3801392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Foundational Ideas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1240" y="2180945"/>
            <a:ext cx="2629094" cy="3975401"/>
          </a:xfrm>
        </p:spPr>
      </p:pic>
      <p:sp>
        <p:nvSpPr>
          <p:cNvPr id="5" name="TextBox 4"/>
          <p:cNvSpPr txBox="1"/>
          <p:nvPr/>
        </p:nvSpPr>
        <p:spPr>
          <a:xfrm>
            <a:off x="4578290" y="2120966"/>
            <a:ext cx="7241663" cy="3385542"/>
          </a:xfrm>
          <a:prstGeom prst="rect">
            <a:avLst/>
          </a:prstGeom>
          <a:noFill/>
        </p:spPr>
        <p:txBody>
          <a:bodyPr wrap="square" rtlCol="0">
            <a:spAutoFit/>
          </a:bodyPr>
          <a:lstStyle/>
          <a:p>
            <a:r>
              <a:rPr lang="en-US" sz="2800" b="1" dirty="0" smtClean="0">
                <a:solidFill>
                  <a:srgbClr val="FF0000"/>
                </a:solidFill>
              </a:rPr>
              <a:t>We need you!</a:t>
            </a:r>
          </a:p>
          <a:p>
            <a:endParaRPr lang="en-US" b="1" dirty="0" smtClean="0"/>
          </a:p>
          <a:p>
            <a:pPr marL="342900" indent="-342900">
              <a:buFont typeface="Arial" panose="020B0604020202020204" pitchFamily="34" charset="0"/>
              <a:buChar char="•"/>
            </a:pPr>
            <a:r>
              <a:rPr lang="en-US" sz="2400" b="1" dirty="0" smtClean="0"/>
              <a:t>We need training programs to prepare the workforce to fill the gaps.</a:t>
            </a:r>
          </a:p>
          <a:p>
            <a:pPr marL="342900"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smtClean="0"/>
              <a:t>Retrain professionals</a:t>
            </a:r>
          </a:p>
          <a:p>
            <a:pPr marL="800100" lvl="1" indent="-342900">
              <a:buFont typeface="Arial" panose="020B0604020202020204" pitchFamily="34" charset="0"/>
              <a:buChar char="•"/>
            </a:pPr>
            <a:r>
              <a:rPr lang="en-US" sz="2400" b="1" dirty="0" smtClean="0"/>
              <a:t>Establish training centers</a:t>
            </a:r>
          </a:p>
          <a:p>
            <a:pPr marL="800100" lvl="1" indent="-342900">
              <a:buFont typeface="Arial" panose="020B0604020202020204" pitchFamily="34" charset="0"/>
              <a:buChar char="•"/>
            </a:pPr>
            <a:r>
              <a:rPr lang="en-US" sz="2400" b="1" dirty="0" smtClean="0"/>
              <a:t>Establish graduate programs</a:t>
            </a:r>
          </a:p>
          <a:p>
            <a:pPr marL="800100" lvl="1" indent="-342900">
              <a:buFont typeface="Arial" panose="020B0604020202020204" pitchFamily="34" charset="0"/>
              <a:buChar char="•"/>
            </a:pPr>
            <a:r>
              <a:rPr lang="en-US" sz="2400" b="1" dirty="0" smtClean="0"/>
              <a:t>Start early (undergraduates)</a:t>
            </a:r>
            <a:endParaRPr lang="en-US" sz="2400" b="1" dirty="0"/>
          </a:p>
        </p:txBody>
      </p:sp>
    </p:spTree>
    <p:extLst>
      <p:ext uri="{BB962C8B-B14F-4D97-AF65-F5344CB8AC3E}">
        <p14:creationId xmlns:p14="http://schemas.microsoft.com/office/powerpoint/2010/main" val="14969273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Learning Objectives</a:t>
            </a:r>
            <a:endParaRPr lang="en-US" b="1" dirty="0">
              <a:solidFill>
                <a:schemeClr val="accent1">
                  <a:lumMod val="75000"/>
                </a:schemeClr>
              </a:solidFill>
            </a:endParaRPr>
          </a:p>
        </p:txBody>
      </p:sp>
      <p:sp>
        <p:nvSpPr>
          <p:cNvPr id="3" name="Content Placeholder 2"/>
          <p:cNvSpPr>
            <a:spLocks noGrp="1"/>
          </p:cNvSpPr>
          <p:nvPr>
            <p:ph idx="1"/>
          </p:nvPr>
        </p:nvSpPr>
        <p:spPr>
          <a:xfrm>
            <a:off x="1484311" y="2216238"/>
            <a:ext cx="10018713" cy="3124201"/>
          </a:xfrm>
        </p:spPr>
        <p:txBody>
          <a:bodyPr>
            <a:noAutofit/>
          </a:bodyPr>
          <a:lstStyle/>
          <a:p>
            <a:r>
              <a:rPr lang="en-US" b="1" dirty="0" smtClean="0"/>
              <a:t>Know the commonality of MEBs and discuss the seeming paradox between prevalence and stigma. </a:t>
            </a:r>
          </a:p>
          <a:p>
            <a:r>
              <a:rPr lang="en-US" b="1" dirty="0" smtClean="0"/>
              <a:t>Understand goals and limitations of the 1994 IOM report. </a:t>
            </a:r>
          </a:p>
          <a:p>
            <a:r>
              <a:rPr lang="en-US" b="1" dirty="0" smtClean="0"/>
              <a:t>Know and be able to describe (with an example) the 9 foundational ideas for the current report (your text). </a:t>
            </a:r>
          </a:p>
          <a:p>
            <a:pPr lvl="1"/>
            <a:r>
              <a:rPr lang="en-US" b="1" dirty="0" smtClean="0"/>
              <a:t>Discuss pros and cons to preventing MEBs for young people.</a:t>
            </a:r>
          </a:p>
          <a:p>
            <a:pPr lvl="1"/>
            <a:r>
              <a:rPr lang="en-US" b="1" dirty="0" smtClean="0"/>
              <a:t>Understand how the critical thinking and active learning activities relate to particular foundational ideas. </a:t>
            </a:r>
            <a:endParaRPr lang="en-US" b="1" dirty="0"/>
          </a:p>
        </p:txBody>
      </p:sp>
    </p:spTree>
    <p:extLst>
      <p:ext uri="{BB962C8B-B14F-4D97-AF65-F5344CB8AC3E}">
        <p14:creationId xmlns:p14="http://schemas.microsoft.com/office/powerpoint/2010/main" val="1868519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Mental, Emotional, and Behavioral Disorders (MEBs)</a:t>
            </a:r>
            <a:br>
              <a:rPr lang="en-US" b="1" dirty="0" smtClean="0"/>
            </a:br>
            <a:r>
              <a:rPr lang="en-US" b="1" dirty="0" smtClean="0"/>
              <a:t>are Very Common</a:t>
            </a:r>
            <a:endParaRPr lang="en-US" b="1" dirty="0"/>
          </a:p>
        </p:txBody>
      </p:sp>
      <p:sp>
        <p:nvSpPr>
          <p:cNvPr id="3" name="Content Placeholder 2"/>
          <p:cNvSpPr>
            <a:spLocks noGrp="1"/>
          </p:cNvSpPr>
          <p:nvPr>
            <p:ph idx="1"/>
          </p:nvPr>
        </p:nvSpPr>
        <p:spPr/>
        <p:txBody>
          <a:bodyPr/>
          <a:lstStyle/>
          <a:p>
            <a:r>
              <a:rPr lang="en-US" dirty="0" smtClean="0"/>
              <a:t>Right now, 14-20% (1 in 5) young people (to age 25) has a diagnosable MEB.</a:t>
            </a:r>
          </a:p>
          <a:p>
            <a:r>
              <a:rPr lang="en-US" dirty="0" smtClean="0"/>
              <a:t>40% have had a MEB by age 16.</a:t>
            </a:r>
          </a:p>
          <a:p>
            <a:r>
              <a:rPr lang="en-US" dirty="0" smtClean="0"/>
              <a:t>≈ 80% will have had a MEB by age 21 (Copeland).</a:t>
            </a:r>
          </a:p>
          <a:p>
            <a:endParaRPr lang="en-US" dirty="0"/>
          </a:p>
          <a:p>
            <a:r>
              <a:rPr lang="en-US" dirty="0" smtClean="0"/>
              <a:t>Most of these young people will not get the help they need. Why not?</a:t>
            </a:r>
            <a:endParaRPr lang="en-US" dirty="0"/>
          </a:p>
        </p:txBody>
      </p:sp>
      <p:sp>
        <p:nvSpPr>
          <p:cNvPr id="4" name="Rectangle 3"/>
          <p:cNvSpPr/>
          <p:nvPr/>
        </p:nvSpPr>
        <p:spPr>
          <a:xfrm>
            <a:off x="1397739" y="2666999"/>
            <a:ext cx="10536195" cy="3072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34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4220" y="522666"/>
            <a:ext cx="9371017" cy="5787982"/>
          </a:xfrm>
        </p:spPr>
      </p:pic>
    </p:spTree>
    <p:extLst>
      <p:ext uri="{BB962C8B-B14F-4D97-AF65-F5344CB8AC3E}">
        <p14:creationId xmlns:p14="http://schemas.microsoft.com/office/powerpoint/2010/main" val="1208028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080" y="-358835"/>
            <a:ext cx="10018713" cy="1752599"/>
          </a:xfrm>
        </p:spPr>
        <p:txBody>
          <a:bodyPr>
            <a:normAutofit/>
          </a:bodyPr>
          <a:lstStyle/>
          <a:p>
            <a:r>
              <a:rPr lang="en-US" sz="2800" dirty="0"/>
              <a:t>Filmed May 2013 at </a:t>
            </a:r>
            <a:r>
              <a:rPr lang="en-US" sz="2800" dirty="0" err="1"/>
              <a:t>TEDxKids@Ambleside</a:t>
            </a:r>
            <a:r>
              <a:rPr lang="en-US" sz="2800" dirty="0"/>
              <a:t> </a:t>
            </a:r>
            <a:br>
              <a:rPr lang="en-US" sz="2800" dirty="0"/>
            </a:br>
            <a:r>
              <a:rPr lang="en-US" sz="2800" b="1" dirty="0"/>
              <a:t>Kevin </a:t>
            </a:r>
            <a:r>
              <a:rPr lang="en-US" sz="2800" b="1" dirty="0" err="1"/>
              <a:t>Breel</a:t>
            </a:r>
            <a:r>
              <a:rPr lang="en-US" sz="2800" b="1" dirty="0"/>
              <a:t>: Confessions of a depressed comic</a:t>
            </a:r>
          </a:p>
        </p:txBody>
      </p:sp>
      <p:pic>
        <p:nvPicPr>
          <p:cNvPr id="6" name="KevinBreel_2013X-4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45769" y="943004"/>
            <a:ext cx="8907334" cy="5007036"/>
          </a:xfrm>
        </p:spPr>
      </p:pic>
      <p:sp>
        <p:nvSpPr>
          <p:cNvPr id="4" name="TextBox 3"/>
          <p:cNvSpPr txBox="1"/>
          <p:nvPr/>
        </p:nvSpPr>
        <p:spPr>
          <a:xfrm>
            <a:off x="11050073" y="6400800"/>
            <a:ext cx="700833" cy="369332"/>
          </a:xfrm>
          <a:prstGeom prst="rect">
            <a:avLst/>
          </a:prstGeom>
          <a:noFill/>
        </p:spPr>
        <p:txBody>
          <a:bodyPr wrap="none" rtlCol="0">
            <a:spAutoFit/>
          </a:bodyPr>
          <a:lstStyle/>
          <a:p>
            <a:r>
              <a:rPr lang="en-US" dirty="0" smtClean="0"/>
              <a:t>10:56</a:t>
            </a:r>
            <a:endParaRPr lang="en-US" dirty="0"/>
          </a:p>
        </p:txBody>
      </p:sp>
      <p:sp>
        <p:nvSpPr>
          <p:cNvPr id="5" name="TextBox 4"/>
          <p:cNvSpPr txBox="1"/>
          <p:nvPr/>
        </p:nvSpPr>
        <p:spPr>
          <a:xfrm>
            <a:off x="3713962" y="6400800"/>
            <a:ext cx="7336111" cy="369332"/>
          </a:xfrm>
          <a:prstGeom prst="rect">
            <a:avLst/>
          </a:prstGeom>
          <a:noFill/>
        </p:spPr>
        <p:txBody>
          <a:bodyPr wrap="none" rtlCol="0">
            <a:spAutoFit/>
          </a:bodyPr>
          <a:lstStyle/>
          <a:p>
            <a:r>
              <a:rPr lang="en-US" dirty="0"/>
              <a:t>http://www.ted.com/talks/kevin_breel_confessions_of_a_depressed_comic</a:t>
            </a:r>
          </a:p>
        </p:txBody>
      </p:sp>
    </p:spTree>
    <p:extLst>
      <p:ext uri="{BB962C8B-B14F-4D97-AF65-F5344CB8AC3E}">
        <p14:creationId xmlns:p14="http://schemas.microsoft.com/office/powerpoint/2010/main" val="388279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MEBs are Very Expensive</a:t>
            </a:r>
            <a:endParaRPr lang="en-US" dirty="0"/>
          </a:p>
        </p:txBody>
      </p:sp>
      <p:sp>
        <p:nvSpPr>
          <p:cNvPr id="3" name="Content Placeholder 2"/>
          <p:cNvSpPr>
            <a:spLocks noGrp="1"/>
          </p:cNvSpPr>
          <p:nvPr>
            <p:ph idx="1"/>
          </p:nvPr>
        </p:nvSpPr>
        <p:spPr>
          <a:xfrm>
            <a:off x="1484311" y="1816994"/>
            <a:ext cx="10018713" cy="3124201"/>
          </a:xfrm>
        </p:spPr>
        <p:txBody>
          <a:bodyPr/>
          <a:lstStyle/>
          <a:p>
            <a:r>
              <a:rPr lang="en-US" sz="3200" b="1" dirty="0" smtClean="0"/>
              <a:t>$288 </a:t>
            </a:r>
            <a:r>
              <a:rPr lang="en-US" sz="3200" b="1" dirty="0"/>
              <a:t>b</a:t>
            </a:r>
            <a:r>
              <a:rPr lang="en-US" sz="3200" b="1" dirty="0" smtClean="0"/>
              <a:t>illion </a:t>
            </a:r>
            <a:r>
              <a:rPr lang="en-US" sz="3200" dirty="0" smtClean="0"/>
              <a:t>annually is a conservative 2015 estimate</a:t>
            </a:r>
          </a:p>
          <a:p>
            <a:pPr lvl="1"/>
            <a:r>
              <a:rPr lang="en-US" sz="2800" dirty="0" smtClean="0"/>
              <a:t>The 2014 U.S. Department of Education budget = $67.3 billion</a:t>
            </a:r>
          </a:p>
        </p:txBody>
      </p:sp>
    </p:spTree>
    <p:extLst>
      <p:ext uri="{BB962C8B-B14F-4D97-AF65-F5344CB8AC3E}">
        <p14:creationId xmlns:p14="http://schemas.microsoft.com/office/powerpoint/2010/main" val="3847650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68" y="353996"/>
            <a:ext cx="10018713" cy="1752599"/>
          </a:xfrm>
        </p:spPr>
        <p:txBody>
          <a:bodyPr/>
          <a:lstStyle/>
          <a:p>
            <a:r>
              <a:rPr lang="en-US" dirty="0" smtClean="0"/>
              <a:t>Background to this Course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4055" y="1987124"/>
            <a:ext cx="2666430" cy="4260363"/>
          </a:xfrm>
        </p:spPr>
      </p:pic>
      <p:sp>
        <p:nvSpPr>
          <p:cNvPr id="5" name="TextBox 4"/>
          <p:cNvSpPr txBox="1"/>
          <p:nvPr/>
        </p:nvSpPr>
        <p:spPr>
          <a:xfrm>
            <a:off x="4864472" y="2007342"/>
            <a:ext cx="6031056" cy="3785652"/>
          </a:xfrm>
          <a:prstGeom prst="rect">
            <a:avLst/>
          </a:prstGeom>
          <a:noFill/>
        </p:spPr>
        <p:txBody>
          <a:bodyPr wrap="square" rtlCol="0">
            <a:spAutoFit/>
          </a:bodyPr>
          <a:lstStyle/>
          <a:p>
            <a:r>
              <a:rPr lang="en-US" sz="2000" b="1" u="sng" dirty="0" smtClean="0"/>
              <a:t>Goals of the 1994 IOM Report</a:t>
            </a:r>
          </a:p>
          <a:p>
            <a:endParaRPr lang="en-US" sz="2000" b="1" dirty="0"/>
          </a:p>
          <a:p>
            <a:pPr marL="285750" indent="-285750">
              <a:buFont typeface="Arial" panose="020B0604020202020204" pitchFamily="34" charset="0"/>
              <a:buChar char="•"/>
            </a:pPr>
            <a:r>
              <a:rPr lang="en-US" sz="2000" b="1" dirty="0" smtClean="0"/>
              <a:t>Clarify the distinction between prevention and treatment</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Prevention means addressing the risks prior to the onset of illness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Addressing “general risks” is critical (e.g., maternal depression, poverty, family disruption)</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Intervention includes mental health promotion</a:t>
            </a:r>
            <a:endParaRPr lang="en-US" sz="2000" b="1" dirty="0"/>
          </a:p>
        </p:txBody>
      </p:sp>
    </p:spTree>
    <p:extLst>
      <p:ext uri="{BB962C8B-B14F-4D97-AF65-F5344CB8AC3E}">
        <p14:creationId xmlns:p14="http://schemas.microsoft.com/office/powerpoint/2010/main" val="118694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to this Course</a:t>
            </a:r>
            <a:endParaRPr lang="en-US" dirty="0"/>
          </a:p>
        </p:txBody>
      </p:sp>
      <p:sp>
        <p:nvSpPr>
          <p:cNvPr id="5" name="TextBox 4"/>
          <p:cNvSpPr txBox="1"/>
          <p:nvPr/>
        </p:nvSpPr>
        <p:spPr>
          <a:xfrm>
            <a:off x="5447763" y="2665927"/>
            <a:ext cx="5692462" cy="3354765"/>
          </a:xfrm>
          <a:prstGeom prst="rect">
            <a:avLst/>
          </a:prstGeom>
          <a:noFill/>
        </p:spPr>
        <p:txBody>
          <a:bodyPr wrap="square" rtlCol="0">
            <a:spAutoFit/>
          </a:bodyPr>
          <a:lstStyle/>
          <a:p>
            <a:r>
              <a:rPr lang="en-US" sz="2400" b="1" dirty="0" smtClean="0"/>
              <a:t>Prevention is not Treatment</a:t>
            </a:r>
          </a:p>
          <a:p>
            <a:endParaRPr lang="en-US" sz="2000" b="1" dirty="0" smtClean="0"/>
          </a:p>
          <a:p>
            <a:pPr marL="285750" indent="-285750">
              <a:buFont typeface="Arial" panose="020B0604020202020204" pitchFamily="34" charset="0"/>
              <a:buChar char="•"/>
            </a:pPr>
            <a:r>
              <a:rPr lang="en-US" sz="2400" b="1" u="sng" dirty="0" smtClean="0"/>
              <a:t>Treatment is retroactive</a:t>
            </a:r>
            <a:r>
              <a:rPr lang="en-US" sz="2400" b="1" dirty="0" smtClean="0"/>
              <a:t>, waiting for an illness to develop before action is taken.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u="sng" dirty="0" smtClean="0"/>
              <a:t>Prevention is proactive </a:t>
            </a:r>
            <a:r>
              <a:rPr lang="en-US" sz="2400" b="1" dirty="0" smtClean="0"/>
              <a:t>and focused on maintaining and promoting current and future well-being. </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055" y="1987124"/>
            <a:ext cx="2666430" cy="4260363"/>
          </a:xfrm>
          <a:prstGeom prst="rect">
            <a:avLst/>
          </a:prstGeom>
        </p:spPr>
      </p:pic>
    </p:spTree>
    <p:extLst>
      <p:ext uri="{BB962C8B-B14F-4D97-AF65-F5344CB8AC3E}">
        <p14:creationId xmlns:p14="http://schemas.microsoft.com/office/powerpoint/2010/main" val="9398236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472</TotalTime>
  <Words>1791</Words>
  <Application>Microsoft Office PowerPoint</Application>
  <PresentationFormat>Widescreen</PresentationFormat>
  <Paragraphs>256</Paragraphs>
  <Slides>33</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Corbel</vt:lpstr>
      <vt:lpstr>Parallax</vt:lpstr>
      <vt:lpstr>Background to the Course</vt:lpstr>
      <vt:lpstr>Learning Objectives</vt:lpstr>
      <vt:lpstr>Rate how uncomfortable would you feel sharing the following information with your peers. 5-point scale (1 = not at all uncomfortable ; 5 = very uncomfortable)</vt:lpstr>
      <vt:lpstr>Mental, Emotional, and Behavioral Disorders (MEBs) are Very Common</vt:lpstr>
      <vt:lpstr>PowerPoint Presentation</vt:lpstr>
      <vt:lpstr>Filmed May 2013 at TEDxKids@Ambleside  Kevin Breel: Confessions of a depressed comic</vt:lpstr>
      <vt:lpstr>MEBs are Very Expensive</vt:lpstr>
      <vt:lpstr>Background to this Course</vt:lpstr>
      <vt:lpstr>Background to this Course</vt:lpstr>
      <vt:lpstr>PowerPoint Presentation</vt:lpstr>
      <vt:lpstr>PowerPoint Presentation</vt:lpstr>
      <vt:lpstr>Background to this Course</vt:lpstr>
      <vt:lpstr>The Field has Advanced</vt:lpstr>
      <vt:lpstr>Why Should We Prevent MEBs?</vt:lpstr>
      <vt:lpstr>9 Foundational Ideas </vt:lpstr>
      <vt:lpstr>1. Foundational Ideas</vt:lpstr>
      <vt:lpstr>2. Foundational Ideas</vt:lpstr>
      <vt:lpstr>3. Foundational Ideas</vt:lpstr>
      <vt:lpstr>4. Foundational Ideas</vt:lpstr>
      <vt:lpstr>“Pop Assignment”: Using Prevention Resources</vt:lpstr>
      <vt:lpstr>Directions</vt:lpstr>
      <vt:lpstr>The IES “What Works” Clearinghouse</vt:lpstr>
      <vt:lpstr>SAMHSA’s Prevention of Substance Abuse and Mental Illness </vt:lpstr>
      <vt:lpstr>SPR’s “Prevention Science”</vt:lpstr>
      <vt:lpstr> Some Federal Agencies that Award Funding to Prevention Programs (states, counties, and local communities)</vt:lpstr>
      <vt:lpstr>Some Federal Agencies that  Research/Evaluate Federal Prevention Programs</vt:lpstr>
      <vt:lpstr>5. Foundational Ideas</vt:lpstr>
      <vt:lpstr>6. Foundational Ideas</vt:lpstr>
      <vt:lpstr>7. Foundational Ideas</vt:lpstr>
      <vt:lpstr>8. Foundational Ideas</vt:lpstr>
      <vt:lpstr>Mental Health Promotion</vt:lpstr>
      <vt:lpstr>9. Foundational Ideas</vt:lpstr>
      <vt:lpstr>Learning Objectives</vt:lpstr>
    </vt:vector>
  </TitlesOfParts>
  <Company>Elizabethtown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Background and Orientation to the Problems</dc:title>
  <dc:creator>Mahoney, Joseph L</dc:creator>
  <cp:lastModifiedBy>Mahoney, Joseph L</cp:lastModifiedBy>
  <cp:revision>71</cp:revision>
  <cp:lastPrinted>2015-08-27T12:21:16Z</cp:lastPrinted>
  <dcterms:created xsi:type="dcterms:W3CDTF">2015-08-10T13:44:25Z</dcterms:created>
  <dcterms:modified xsi:type="dcterms:W3CDTF">2015-08-27T12:45:32Z</dcterms:modified>
</cp:coreProperties>
</file>