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9" r:id="rId3"/>
    <p:sldId id="268" r:id="rId4"/>
    <p:sldId id="274" r:id="rId5"/>
    <p:sldId id="264" r:id="rId6"/>
    <p:sldId id="266" r:id="rId7"/>
    <p:sldId id="257" r:id="rId8"/>
    <p:sldId id="261" r:id="rId9"/>
    <p:sldId id="259" r:id="rId10"/>
    <p:sldId id="260" r:id="rId11"/>
    <p:sldId id="262" r:id="rId12"/>
    <p:sldId id="265" r:id="rId13"/>
    <p:sldId id="263" r:id="rId14"/>
    <p:sldId id="267" r:id="rId15"/>
    <p:sldId id="275" r:id="rId16"/>
    <p:sldId id="270" r:id="rId17"/>
    <p:sldId id="271" r:id="rId18"/>
    <p:sldId id="276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November 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November 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November 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November 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November 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November 8,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November 8,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November 8,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November 8,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November 8,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November 8,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November 8,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Senior Seminar:</a:t>
            </a:r>
            <a:br>
              <a:rPr lang="en-US" dirty="0" smtClean="0"/>
            </a:br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 495</a:t>
            </a:r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3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6222"/>
            <a:ext cx="8229600" cy="139307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AR: Consider using Tables for 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292934"/>
                </a:solidFill>
              </a:rPr>
              <a:t>Table 2: Student’s WPM Scores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700857"/>
              </p:ext>
            </p:extLst>
          </p:nvPr>
        </p:nvGraphicFramePr>
        <p:xfrm>
          <a:off x="457200" y="2019300"/>
          <a:ext cx="8229600" cy="35380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379018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WPM Week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WPM Week 2</a:t>
                      </a:r>
                      <a:endParaRPr lang="en-US" dirty="0"/>
                    </a:p>
                  </a:txBody>
                  <a:tcPr/>
                </a:tc>
              </a:tr>
              <a:tr h="789764">
                <a:tc>
                  <a:txBody>
                    <a:bodyPr/>
                    <a:lstStyle/>
                    <a:p>
                      <a:r>
                        <a:rPr lang="en-US" dirty="0" smtClean="0"/>
                        <a:t>Jane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7897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Joselyn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789764">
                <a:tc>
                  <a:txBody>
                    <a:bodyPr/>
                    <a:lstStyle/>
                    <a:p>
                      <a:r>
                        <a:rPr lang="en-US" dirty="0" smtClean="0"/>
                        <a:t>Marco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789764">
                <a:tc>
                  <a:txBody>
                    <a:bodyPr/>
                    <a:lstStyle/>
                    <a:p>
                      <a:r>
                        <a:rPr lang="en-US" dirty="0" smtClean="0"/>
                        <a:t>Dave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91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AR: Include an APPENDIX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7316"/>
          </a:xfrm>
        </p:spPr>
        <p:txBody>
          <a:bodyPr>
            <a:normAutofit/>
          </a:bodyPr>
          <a:lstStyle/>
          <a:p>
            <a:r>
              <a:rPr lang="en-US" dirty="0" smtClean="0"/>
              <a:t>Your </a:t>
            </a:r>
            <a:r>
              <a:rPr lang="en-US" dirty="0"/>
              <a:t>A</a:t>
            </a:r>
            <a:r>
              <a:rPr lang="en-US" dirty="0" smtClean="0"/>
              <a:t>ppendix should be placed </a:t>
            </a:r>
            <a:r>
              <a:rPr lang="en-US" dirty="0" smtClean="0">
                <a:solidFill>
                  <a:srgbClr val="0000FF"/>
                </a:solidFill>
              </a:rPr>
              <a:t>after Entry 5</a:t>
            </a:r>
            <a:r>
              <a:rPr lang="en-US" dirty="0" smtClean="0"/>
              <a:t>.</a:t>
            </a:r>
          </a:p>
          <a:p>
            <a:endParaRPr lang="en-US" sz="1200" dirty="0" smtClean="0"/>
          </a:p>
          <a:p>
            <a:r>
              <a:rPr lang="en-US" dirty="0"/>
              <a:t>Each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document included in the appendix should have its own 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page(s), letter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of the 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alphabet,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and a 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title centered:</a:t>
            </a:r>
          </a:p>
          <a:p>
            <a:endParaRPr lang="en-US" sz="1200" dirty="0"/>
          </a:p>
          <a:p>
            <a:pPr marL="731520" lvl="1" indent="0" algn="ctr">
              <a:lnSpc>
                <a:spcPct val="200000"/>
              </a:lnSpc>
              <a:buNone/>
            </a:pPr>
            <a:r>
              <a:rPr lang="en-US" dirty="0"/>
              <a:t>Appendix A: Jane’s Journal Writing</a:t>
            </a:r>
          </a:p>
          <a:p>
            <a:pPr marL="731520" lvl="1" indent="0" algn="ctr">
              <a:lnSpc>
                <a:spcPct val="200000"/>
              </a:lnSpc>
              <a:buNone/>
            </a:pPr>
            <a:r>
              <a:rPr lang="en-US" dirty="0" smtClean="0"/>
              <a:t>Appendix </a:t>
            </a:r>
            <a:r>
              <a:rPr lang="en-US" dirty="0"/>
              <a:t>B: </a:t>
            </a:r>
            <a:r>
              <a:rPr lang="en-US" dirty="0" err="1" smtClean="0"/>
              <a:t>Joselyn’s</a:t>
            </a:r>
            <a:r>
              <a:rPr lang="en-US" dirty="0" smtClean="0"/>
              <a:t> </a:t>
            </a:r>
            <a:r>
              <a:rPr lang="en-US" dirty="0"/>
              <a:t>Journal Writing</a:t>
            </a:r>
          </a:p>
          <a:p>
            <a:pPr marL="731520" lvl="1" indent="0" algn="ctr">
              <a:lnSpc>
                <a:spcPct val="200000"/>
              </a:lnSpc>
              <a:buNone/>
            </a:pPr>
            <a:r>
              <a:rPr lang="en-US" dirty="0"/>
              <a:t>Appendix C: Marco’s Journal Writing</a:t>
            </a:r>
          </a:p>
          <a:p>
            <a:pPr marL="731520" lvl="1" indent="0" algn="ctr">
              <a:lnSpc>
                <a:spcPct val="200000"/>
              </a:lnSpc>
              <a:buNone/>
            </a:pPr>
            <a:r>
              <a:rPr lang="en-US" dirty="0"/>
              <a:t>Appendix D: Dave’s Journal </a:t>
            </a:r>
            <a:r>
              <a:rPr lang="en-US" dirty="0" smtClean="0"/>
              <a:t>Writing</a:t>
            </a:r>
          </a:p>
          <a:p>
            <a:pPr lvl="1"/>
            <a:endParaRPr lang="en-US" sz="1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AR: Refer to your Appendix 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 to each Appendix in the body of your entries as follows: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en-US" sz="2400" dirty="0">
                <a:solidFill>
                  <a:srgbClr val="0000FF"/>
                </a:solidFill>
              </a:rPr>
              <a:t>Jane demonstrated an awareness of audience in her writing when she wrote, “You can clearly see that I want to be an astronaut when I grow up” in </a:t>
            </a:r>
            <a:r>
              <a:rPr lang="en-US" sz="2400" dirty="0" smtClean="0">
                <a:solidFill>
                  <a:srgbClr val="0000FF"/>
                </a:solidFill>
              </a:rPr>
              <a:t>her October 1</a:t>
            </a:r>
            <a:r>
              <a:rPr lang="en-US" sz="2400" baseline="30000" dirty="0" smtClean="0">
                <a:solidFill>
                  <a:srgbClr val="0000FF"/>
                </a:solidFill>
              </a:rPr>
              <a:t>st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journal entry (see Appendix A).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5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AR: Reference List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Appendix, include a Reference list in APA for any references you cite.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6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AR: Entry 5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Note</a:t>
            </a:r>
            <a:r>
              <a:rPr lang="en-US" dirty="0" smtClean="0"/>
              <a:t>: There is no feedback on Entry 5 prior to submission. It gets submitted with the final submission for a final grade.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0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solidFill>
                <a:srgbClr val="C0504D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C0504D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C0504D"/>
                </a:solidFill>
              </a:rPr>
              <a:t> Brochure</a:t>
            </a:r>
            <a:endParaRPr lang="en-US" sz="48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705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2. Brochure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Cover</a:t>
            </a:r>
            <a:endParaRPr lang="en-US" dirty="0"/>
          </a:p>
          <a:p>
            <a:pPr marL="731520"/>
            <a:r>
              <a:rPr lang="en-US" dirty="0" smtClean="0"/>
              <a:t>A professional picture of yourself</a:t>
            </a:r>
          </a:p>
          <a:p>
            <a:pPr marL="731520"/>
            <a:r>
              <a:rPr lang="en-US" dirty="0"/>
              <a:t>Your degree program </a:t>
            </a:r>
          </a:p>
          <a:p>
            <a:pPr marL="731520"/>
            <a:r>
              <a:rPr lang="en-US" dirty="0"/>
              <a:t>Elizabethtown College (name or logo</a:t>
            </a:r>
            <a:r>
              <a:rPr lang="en-US" dirty="0" smtClean="0"/>
              <a:t>)</a:t>
            </a:r>
          </a:p>
          <a:p>
            <a:pPr marL="731520"/>
            <a:r>
              <a:rPr lang="en-US" dirty="0" smtClean="0"/>
              <a:t>An overall professional design/color/font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Back Cover</a:t>
            </a:r>
          </a:p>
          <a:p>
            <a:pPr marL="731520"/>
            <a:r>
              <a:rPr lang="en-US" dirty="0" smtClean="0"/>
              <a:t>Contact information</a:t>
            </a:r>
          </a:p>
          <a:p>
            <a:pPr marL="731520"/>
            <a:r>
              <a:rPr lang="en-US" dirty="0" smtClean="0"/>
              <a:t>Clearances and tests passed</a:t>
            </a:r>
          </a:p>
          <a:p>
            <a:pPr marL="731520"/>
            <a:r>
              <a:rPr lang="en-US" dirty="0" smtClean="0"/>
              <a:t>Professional references</a:t>
            </a:r>
          </a:p>
          <a:p>
            <a:pPr marL="731520"/>
            <a:r>
              <a:rPr lang="en-US" dirty="0" smtClean="0"/>
              <a:t>Link or QR code to your </a:t>
            </a:r>
            <a:r>
              <a:rPr lang="en-US" dirty="0" err="1" smtClean="0"/>
              <a:t>Digication</a:t>
            </a:r>
            <a:r>
              <a:rPr lang="en-US" dirty="0" smtClean="0"/>
              <a:t> portfolio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07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2. Brochure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Danielson’s 4 Domains</a:t>
            </a:r>
          </a:p>
          <a:p>
            <a:pPr marL="731520"/>
            <a:r>
              <a:rPr lang="en-US" dirty="0" smtClean="0"/>
              <a:t>2-3 artifacts per domain</a:t>
            </a:r>
          </a:p>
          <a:p>
            <a:pPr marL="731520"/>
            <a:r>
              <a:rPr lang="en-US" dirty="0" smtClean="0"/>
              <a:t>Artifacts from a range of grade levels</a:t>
            </a:r>
          </a:p>
          <a:p>
            <a:pPr marL="731520"/>
            <a:r>
              <a:rPr lang="en-US" dirty="0" smtClean="0"/>
              <a:t>Artifacts from a range of subject areas</a:t>
            </a:r>
          </a:p>
          <a:p>
            <a:pPr marL="731520"/>
            <a:r>
              <a:rPr lang="en-US" dirty="0" smtClean="0"/>
              <a:t>Artifacts from all your areas of certification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</a:t>
            </a:r>
            <a:r>
              <a:rPr lang="en-US" dirty="0" smtClean="0"/>
              <a:t>ach Artifact</a:t>
            </a:r>
          </a:p>
          <a:p>
            <a:pPr marL="731520"/>
            <a:r>
              <a:rPr lang="en-US" dirty="0"/>
              <a:t>A</a:t>
            </a:r>
            <a:r>
              <a:rPr lang="en-US" dirty="0" smtClean="0"/>
              <a:t> brief description of what it is </a:t>
            </a:r>
          </a:p>
          <a:p>
            <a:pPr marL="731520"/>
            <a:r>
              <a:rPr lang="en-US" dirty="0"/>
              <a:t>A</a:t>
            </a:r>
            <a:r>
              <a:rPr lang="en-US" dirty="0" smtClean="0"/>
              <a:t>n explicit statement about your competence this artifact highlights in this domain (vary your verbs: shows, demonstrates, exemplifies, represents…)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6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solidFill>
                <a:srgbClr val="C0504D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C0504D"/>
              </a:solidFill>
            </a:endParaRPr>
          </a:p>
          <a:p>
            <a:pPr marL="0" indent="0" algn="ctr">
              <a:buNone/>
            </a:pPr>
            <a:r>
              <a:rPr lang="en-US" sz="4800" dirty="0" err="1" smtClean="0">
                <a:solidFill>
                  <a:srgbClr val="C0504D"/>
                </a:solidFill>
              </a:rPr>
              <a:t>Digication</a:t>
            </a:r>
            <a:endParaRPr lang="en-US" sz="48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08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3. </a:t>
            </a:r>
            <a:r>
              <a:rPr lang="en-US" dirty="0" err="1" smtClean="0">
                <a:solidFill>
                  <a:srgbClr val="C0504D"/>
                </a:solidFill>
              </a:rPr>
              <a:t>Digication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696" y="1994905"/>
            <a:ext cx="7880103" cy="4303214"/>
          </a:xfrm>
        </p:spPr>
        <p:txBody>
          <a:bodyPr/>
          <a:lstStyle/>
          <a:p>
            <a:r>
              <a:rPr lang="en-US" dirty="0" smtClean="0"/>
              <a:t>4-6 artifacts for each domain</a:t>
            </a:r>
          </a:p>
          <a:p>
            <a:r>
              <a:rPr lang="en-US" dirty="0" smtClean="0"/>
              <a:t>Artifacts representing a range of grade levels and subject areas</a:t>
            </a:r>
          </a:p>
          <a:p>
            <a:r>
              <a:rPr lang="en-US" dirty="0" smtClean="0"/>
              <a:t>Artifacts that vary in form (e.g., written text, images, video, …)</a:t>
            </a:r>
          </a:p>
          <a:p>
            <a:r>
              <a:rPr lang="en-US" dirty="0" smtClean="0"/>
              <a:t>A reflection on each artifact: What it is and what it demonstrates about your competence in this domain.</a:t>
            </a:r>
          </a:p>
          <a:p>
            <a:r>
              <a:rPr lang="en-US" dirty="0" smtClean="0"/>
              <a:t>Additional image Gallery tab (add captions for each image)</a:t>
            </a:r>
          </a:p>
        </p:txBody>
      </p:sp>
    </p:spTree>
    <p:extLst>
      <p:ext uri="{BB962C8B-B14F-4D97-AF65-F5344CB8AC3E}">
        <p14:creationId xmlns:p14="http://schemas.microsoft.com/office/powerpoint/2010/main" val="1865270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Senior Seminar Final Projects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4887" y="1840456"/>
            <a:ext cx="6505069" cy="2312528"/>
          </a:xfrm>
        </p:spPr>
        <p:txBody>
          <a:bodyPr>
            <a:noAutofit/>
          </a:bodyPr>
          <a:lstStyle/>
          <a:p>
            <a:pPr marL="457200" indent="-457200">
              <a:lnSpc>
                <a:spcPct val="200000"/>
              </a:lnSpc>
              <a:buClrTx/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</a:rPr>
              <a:t>Action Research Project</a:t>
            </a:r>
          </a:p>
          <a:p>
            <a:pPr marL="457200" indent="-457200">
              <a:lnSpc>
                <a:spcPct val="200000"/>
              </a:lnSpc>
              <a:buClrTx/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</a:rPr>
              <a:t>Portfolio Brochure</a:t>
            </a:r>
          </a:p>
          <a:p>
            <a:pPr marL="457200" indent="-457200">
              <a:lnSpc>
                <a:spcPct val="20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2"/>
                </a:solidFill>
              </a:rPr>
              <a:t>Digication</a:t>
            </a:r>
            <a:r>
              <a:rPr lang="en-US" sz="3200" dirty="0" smtClean="0">
                <a:solidFill>
                  <a:schemeClr val="tx2"/>
                </a:solidFill>
              </a:rPr>
              <a:t> Portfolio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7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3. </a:t>
            </a:r>
            <a:r>
              <a:rPr lang="en-US" dirty="0" err="1" smtClean="0">
                <a:solidFill>
                  <a:schemeClr val="accent2"/>
                </a:solidFill>
              </a:rPr>
              <a:t>Digication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post-it notes to plan your distribution of artifacts across all four domains: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396609"/>
              </p:ext>
            </p:extLst>
          </p:nvPr>
        </p:nvGraphicFramePr>
        <p:xfrm>
          <a:off x="1369526" y="2838531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Color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Literacy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Special</a:t>
                      </a:r>
                      <a:r>
                        <a:rPr lang="en-US" baseline="0" dirty="0" smtClean="0"/>
                        <a:t> E</a:t>
                      </a:r>
                      <a:r>
                        <a:rPr lang="en-US" dirty="0" smtClean="0"/>
                        <a:t>ducation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33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Final Countdown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431131"/>
              </p:ext>
            </p:extLst>
          </p:nvPr>
        </p:nvGraphicFramePr>
        <p:xfrm>
          <a:off x="457200" y="1600201"/>
          <a:ext cx="8229600" cy="4848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867"/>
                <a:gridCol w="3398427"/>
                <a:gridCol w="3709306"/>
              </a:tblGrid>
              <a:tr h="435872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Topics &amp; Readings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Assignments Due</a:t>
                      </a:r>
                      <a:endParaRPr lang="en-US" dirty="0"/>
                    </a:p>
                  </a:txBody>
                  <a:tcPr/>
                </a:tc>
              </a:tr>
              <a:tr h="752327">
                <a:tc>
                  <a:txBody>
                    <a:bodyPr/>
                    <a:lstStyle/>
                    <a:p>
                      <a:r>
                        <a:rPr lang="en-US" dirty="0" smtClean="0"/>
                        <a:t>11/16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Ethics &amp; the Law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no readings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Portfolio Artifacts (2</a:t>
                      </a:r>
                      <a:r>
                        <a:rPr lang="en-US" baseline="0" dirty="0" smtClean="0"/>
                        <a:t> domains)</a:t>
                      </a:r>
                      <a:endParaRPr lang="en-US" dirty="0"/>
                    </a:p>
                  </a:txBody>
                  <a:tcPr/>
                </a:tc>
              </a:tr>
              <a:tr h="1719605">
                <a:tc>
                  <a:txBody>
                    <a:bodyPr/>
                    <a:lstStyle/>
                    <a:p>
                      <a:r>
                        <a:rPr lang="en-US" dirty="0" smtClean="0"/>
                        <a:t>11/23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Keeping</a:t>
                      </a:r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Together</a:t>
                      </a:r>
                      <a:endParaRPr lang="fr-F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Burant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al. (2010)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Chapter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(pp. 67-82)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Chapter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 (pp. 180-181)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Chapter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 (pp. 251-283)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Portfolio</a:t>
                      </a:r>
                      <a:r>
                        <a:rPr lang="en-US" baseline="0" dirty="0" smtClean="0"/>
                        <a:t> Artifacts (2 domains)</a:t>
                      </a:r>
                      <a:endParaRPr lang="en-US" dirty="0"/>
                    </a:p>
                  </a:txBody>
                  <a:tcPr/>
                </a:tc>
              </a:tr>
              <a:tr h="1140755">
                <a:tc>
                  <a:txBody>
                    <a:bodyPr/>
                    <a:lstStyle/>
                    <a:p>
                      <a:r>
                        <a:rPr lang="en-US" dirty="0" smtClean="0"/>
                        <a:t>11/30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Brochure </a:t>
                      </a:r>
                      <a:r>
                        <a:rPr lang="fr-FR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Presentations</a:t>
                      </a:r>
                      <a:endParaRPr lang="fr-F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(Our last class)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Burant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Chapter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 (pp. 339-353)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Action Research 5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dirty="0" smtClean="0"/>
                        <a:t>FINAL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Brochure FINAL (bring 1 hard copy to class)</a:t>
                      </a:r>
                    </a:p>
                  </a:txBody>
                  <a:tcPr/>
                </a:tc>
              </a:tr>
              <a:tr h="752327">
                <a:tc>
                  <a:txBody>
                    <a:bodyPr/>
                    <a:lstStyle/>
                    <a:p>
                      <a:r>
                        <a:rPr lang="en-US" dirty="0" smtClean="0"/>
                        <a:t>12/7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lieu of a final exam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err="1" smtClean="0"/>
                        <a:t>Digication</a:t>
                      </a:r>
                      <a:r>
                        <a:rPr lang="en-US" dirty="0" smtClean="0"/>
                        <a:t> Portfolio FINAL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3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solidFill>
                <a:srgbClr val="C0504D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C0504D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C0504D"/>
                </a:solidFill>
              </a:rPr>
              <a:t>Action Research Project</a:t>
            </a:r>
            <a:endParaRPr lang="en-US" sz="48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83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1. Action Research Final Submission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0706"/>
            <a:ext cx="8229600" cy="4659152"/>
          </a:xfrm>
        </p:spPr>
        <p:txBody>
          <a:bodyPr>
            <a:normAutofit/>
          </a:bodyPr>
          <a:lstStyle/>
          <a:p>
            <a:r>
              <a:rPr lang="en-US" dirty="0" smtClean="0"/>
              <a:t>Submit all 5 entries and your appendix as </a:t>
            </a:r>
            <a:r>
              <a:rPr lang="en-US" dirty="0" smtClean="0">
                <a:solidFill>
                  <a:srgbClr val="0000FF"/>
                </a:solidFill>
              </a:rPr>
              <a:t>one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document.</a:t>
            </a:r>
          </a:p>
          <a:p>
            <a:endParaRPr lang="en-US" sz="1200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Double-space </a:t>
            </a:r>
            <a:r>
              <a:rPr lang="en-US" dirty="0" smtClean="0"/>
              <a:t>your entries.</a:t>
            </a:r>
          </a:p>
          <a:p>
            <a:endParaRPr lang="en-US" sz="1200" dirty="0" smtClean="0"/>
          </a:p>
          <a:p>
            <a:r>
              <a:rPr lang="en-US" dirty="0"/>
              <a:t>Add a </a:t>
            </a:r>
            <a:r>
              <a:rPr lang="en-US" dirty="0">
                <a:solidFill>
                  <a:srgbClr val="0000FF"/>
                </a:solidFill>
              </a:rPr>
              <a:t>cover page </a:t>
            </a:r>
            <a:r>
              <a:rPr lang="en-US" dirty="0"/>
              <a:t>that includes: </a:t>
            </a:r>
            <a:endParaRPr lang="en-US" dirty="0" smtClean="0"/>
          </a:p>
          <a:p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482866"/>
              </p:ext>
            </p:extLst>
          </p:nvPr>
        </p:nvGraphicFramePr>
        <p:xfrm>
          <a:off x="1524000" y="4091291"/>
          <a:ext cx="6096000" cy="2225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marL="274320" lvl="1" indent="0" algn="ctr">
                        <a:buNone/>
                      </a:pPr>
                      <a:endParaRPr lang="en-US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  <a:p>
                      <a:pPr marL="274320" lvl="1" indent="0" algn="ctr">
                        <a:buNone/>
                      </a:pPr>
                      <a:endParaRPr lang="en-US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  <a:p>
                      <a:pPr marL="274320" lvl="1" indent="0" algn="ctr">
                        <a:buNone/>
                      </a:pPr>
                      <a:r>
                        <a:rPr lang="en-US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The Title of Your Action Research Project</a:t>
                      </a:r>
                    </a:p>
                    <a:p>
                      <a:pPr marL="274320" lvl="1" indent="0" algn="ctr">
                        <a:buNone/>
                      </a:pPr>
                      <a:endParaRPr lang="en-US" sz="14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  <a:p>
                      <a:pPr marL="274320" lvl="1" indent="0" algn="ctr">
                        <a:buNone/>
                      </a:pPr>
                      <a:r>
                        <a:rPr lang="en-US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Your Name</a:t>
                      </a:r>
                    </a:p>
                    <a:p>
                      <a:pPr marL="274320" lvl="1" indent="0" algn="ctr">
                        <a:buNone/>
                      </a:pPr>
                      <a:r>
                        <a:rPr lang="en-US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November 30, 2015</a:t>
                      </a:r>
                    </a:p>
                    <a:p>
                      <a:pPr marL="274320" lvl="1" indent="0" algn="ctr">
                        <a:buNone/>
                      </a:pPr>
                      <a:r>
                        <a:rPr lang="en-US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ED 495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74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 Final Submission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44711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Title </a:t>
            </a:r>
            <a:r>
              <a:rPr lang="en-US" dirty="0"/>
              <a:t>each entry by </a:t>
            </a:r>
            <a:r>
              <a:rPr lang="en-US" dirty="0" smtClean="0"/>
              <a:t>number, name, and original entry date: </a:t>
            </a:r>
          </a:p>
          <a:p>
            <a:pPr marL="822960" lvl="1"/>
            <a:r>
              <a:rPr lang="en-US" dirty="0" smtClean="0">
                <a:solidFill>
                  <a:srgbClr val="0000FF"/>
                </a:solidFill>
              </a:rPr>
              <a:t>Entry #1: Introduction (September 21, 2015)</a:t>
            </a:r>
          </a:p>
          <a:p>
            <a:pPr marL="822960" lvl="1"/>
            <a:r>
              <a:rPr lang="en-US" dirty="0" smtClean="0">
                <a:solidFill>
                  <a:srgbClr val="0000FF"/>
                </a:solidFill>
              </a:rPr>
              <a:t>Entry #2: Action Plan (date)</a:t>
            </a:r>
          </a:p>
          <a:p>
            <a:pPr marL="822960" lvl="1"/>
            <a:r>
              <a:rPr lang="en-US" dirty="0" smtClean="0">
                <a:solidFill>
                  <a:srgbClr val="0000FF"/>
                </a:solidFill>
              </a:rPr>
              <a:t>Entry #3: Reflections on Intervention, Part I (date)</a:t>
            </a:r>
          </a:p>
          <a:p>
            <a:pPr marL="822960" lvl="1"/>
            <a:r>
              <a:rPr lang="en-US" dirty="0" smtClean="0">
                <a:solidFill>
                  <a:srgbClr val="0000FF"/>
                </a:solidFill>
              </a:rPr>
              <a:t>Entry #4: Reflections on Intervention, Part II (date)</a:t>
            </a:r>
          </a:p>
          <a:p>
            <a:pPr marL="822960" lvl="1"/>
            <a:r>
              <a:rPr lang="en-US" dirty="0" smtClean="0">
                <a:solidFill>
                  <a:srgbClr val="0000FF"/>
                </a:solidFill>
              </a:rPr>
              <a:t>Entry #5: Conclusions and Final Reflection (date)</a:t>
            </a:r>
            <a:endParaRPr lang="en-US" dirty="0" smtClean="0"/>
          </a:p>
          <a:p>
            <a:endParaRPr lang="en-US" sz="1300" dirty="0"/>
          </a:p>
          <a:p>
            <a:r>
              <a:rPr lang="en-US" dirty="0" smtClean="0"/>
              <a:t>You do not need to start a </a:t>
            </a:r>
            <a:r>
              <a:rPr lang="en-US" dirty="0" smtClean="0">
                <a:solidFill>
                  <a:srgbClr val="0000FF"/>
                </a:solidFill>
              </a:rPr>
              <a:t>new page </a:t>
            </a:r>
            <a:r>
              <a:rPr lang="en-US" dirty="0" smtClean="0"/>
              <a:t>for each new entry, though you may.</a:t>
            </a:r>
          </a:p>
          <a:p>
            <a:endParaRPr lang="en-US" sz="1300" dirty="0"/>
          </a:p>
          <a:p>
            <a:r>
              <a:rPr lang="en-US" dirty="0"/>
              <a:t>Include an 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ppendix</a:t>
            </a:r>
            <a:r>
              <a:rPr lang="en-US" dirty="0" smtClean="0"/>
              <a:t>. Start a </a:t>
            </a:r>
            <a:r>
              <a:rPr lang="en-US" dirty="0" smtClean="0">
                <a:solidFill>
                  <a:srgbClr val="0000FF"/>
                </a:solidFill>
              </a:rPr>
              <a:t>new </a:t>
            </a:r>
            <a:r>
              <a:rPr lang="en-US" dirty="0">
                <a:solidFill>
                  <a:srgbClr val="0000FF"/>
                </a:solidFill>
              </a:rPr>
              <a:t>page </a:t>
            </a:r>
            <a:r>
              <a:rPr lang="en-US" dirty="0" smtClean="0"/>
              <a:t>for each appendix and label it </a:t>
            </a:r>
            <a:r>
              <a:rPr lang="en-US" dirty="0"/>
              <a:t>with a letter of the alphabet and a title</a:t>
            </a:r>
            <a:r>
              <a:rPr lang="en-US" dirty="0" smtClean="0"/>
              <a:t>.</a:t>
            </a:r>
          </a:p>
          <a:p>
            <a:endParaRPr lang="en-US" sz="1300" dirty="0"/>
          </a:p>
          <a:p>
            <a:r>
              <a:rPr lang="en-US" dirty="0" smtClean="0"/>
              <a:t>Include a </a:t>
            </a:r>
            <a:r>
              <a:rPr lang="en-US" dirty="0" smtClean="0">
                <a:solidFill>
                  <a:srgbClr val="0000FF"/>
                </a:solidFill>
              </a:rPr>
              <a:t>Reference list </a:t>
            </a:r>
            <a:r>
              <a:rPr lang="en-US" dirty="0" smtClean="0"/>
              <a:t>in APA as the last page of the 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46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AR: Use Pseudonyms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Give each student a </a:t>
            </a:r>
            <a:r>
              <a:rPr lang="en-US" dirty="0" smtClean="0">
                <a:solidFill>
                  <a:srgbClr val="0000FF"/>
                </a:solidFill>
              </a:rPr>
              <a:t>pseudonym</a:t>
            </a:r>
            <a:r>
              <a:rPr lang="en-US" dirty="0" smtClean="0"/>
              <a:t> consistent with the child’s gender and ethnic heritage.</a:t>
            </a:r>
          </a:p>
          <a:p>
            <a:endParaRPr lang="en-US" dirty="0" smtClean="0"/>
          </a:p>
          <a:p>
            <a:r>
              <a:rPr lang="en-US" dirty="0" smtClean="0"/>
              <a:t>DO NOT use the students’ real names or abbreviations that de-humanize the children (e.g., Student </a:t>
            </a:r>
            <a:r>
              <a:rPr lang="en-US" dirty="0"/>
              <a:t>X</a:t>
            </a:r>
            <a:r>
              <a:rPr lang="en-US" dirty="0" smtClean="0"/>
              <a:t> or </a:t>
            </a:r>
            <a:r>
              <a:rPr lang="en-US" dirty="0"/>
              <a:t>S</a:t>
            </a:r>
            <a:r>
              <a:rPr lang="en-US" dirty="0" smtClean="0"/>
              <a:t>tudent #3).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02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AR: Eliminate Identifying Information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you include student work samples, place a post-it over the child’s name before photographing or scanning the image.</a:t>
            </a:r>
          </a:p>
          <a:p>
            <a:endParaRPr lang="en-US" dirty="0" smtClean="0"/>
          </a:p>
          <a:p>
            <a:r>
              <a:rPr lang="en-US" dirty="0" smtClean="0"/>
              <a:t>If you have already scanned an image with a child’s actual name, crop it or cover the name with a black box using a paint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8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202367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AR: Consider using Tables for Student Populations</a:t>
            </a:r>
            <a:br>
              <a:rPr lang="en-US" dirty="0" smtClean="0">
                <a:solidFill>
                  <a:srgbClr val="1F497D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tx1"/>
                </a:solidFill>
              </a:rPr>
              <a:t>Table 1: Student Participants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874283"/>
              </p:ext>
            </p:extLst>
          </p:nvPr>
        </p:nvGraphicFramePr>
        <p:xfrm>
          <a:off x="457200" y="2730878"/>
          <a:ext cx="8067052" cy="35661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763"/>
                <a:gridCol w="2016763"/>
                <a:gridCol w="2016763"/>
                <a:gridCol w="2016763"/>
              </a:tblGrid>
              <a:tr h="7132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 Participants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Ethnicity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L1/L2</a:t>
                      </a:r>
                      <a:endParaRPr lang="en-US" dirty="0"/>
                    </a:p>
                  </a:txBody>
                  <a:tcPr/>
                </a:tc>
              </a:tr>
              <a:tr h="713226">
                <a:tc>
                  <a:txBody>
                    <a:bodyPr/>
                    <a:lstStyle/>
                    <a:p>
                      <a:r>
                        <a:rPr lang="en-US" dirty="0" smtClean="0"/>
                        <a:t>Jane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</a:tr>
              <a:tr h="71322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Joselyn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Latina (Puerto Rican descent)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Spanish/English</a:t>
                      </a:r>
                      <a:endParaRPr lang="en-US" dirty="0"/>
                    </a:p>
                  </a:txBody>
                  <a:tcPr/>
                </a:tc>
              </a:tr>
              <a:tr h="713226">
                <a:tc>
                  <a:txBody>
                    <a:bodyPr/>
                    <a:lstStyle/>
                    <a:p>
                      <a:r>
                        <a:rPr lang="en-US" dirty="0" smtClean="0"/>
                        <a:t>Marco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Latino (Mexican</a:t>
                      </a:r>
                      <a:r>
                        <a:rPr lang="en-US" baseline="0" dirty="0" smtClean="0"/>
                        <a:t> descent)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Spanish/English</a:t>
                      </a:r>
                      <a:endParaRPr lang="en-US" dirty="0"/>
                    </a:p>
                  </a:txBody>
                  <a:tcPr/>
                </a:tc>
              </a:tr>
              <a:tr h="713226">
                <a:tc>
                  <a:txBody>
                    <a:bodyPr/>
                    <a:lstStyle/>
                    <a:p>
                      <a:r>
                        <a:rPr lang="en-US" dirty="0" smtClean="0"/>
                        <a:t>Dave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076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196</TotalTime>
  <Words>881</Words>
  <Application>Microsoft Macintosh PowerPoint</Application>
  <PresentationFormat>On-screen Show (4:3)</PresentationFormat>
  <Paragraphs>176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Senior Seminar: Final Projects</vt:lpstr>
      <vt:lpstr>Senior Seminar Final Projects</vt:lpstr>
      <vt:lpstr>Final Countdown</vt:lpstr>
      <vt:lpstr>PowerPoint Presentation</vt:lpstr>
      <vt:lpstr>1. Action Research Final Submission</vt:lpstr>
      <vt:lpstr>AR Final Submission Format</vt:lpstr>
      <vt:lpstr>AR: Use Pseudonyms</vt:lpstr>
      <vt:lpstr>AR: Eliminate Identifying Information</vt:lpstr>
      <vt:lpstr>AR: Consider using Tables for Student Populations  Table 1: Student Participants</vt:lpstr>
      <vt:lpstr>AR: Consider using Tables for Data Table 2: Student’s WPM Scores  </vt:lpstr>
      <vt:lpstr>AR: Include an APPENDIX</vt:lpstr>
      <vt:lpstr>AR: Refer to your Appendix </vt:lpstr>
      <vt:lpstr>AR: Reference List</vt:lpstr>
      <vt:lpstr>AR: Entry 5</vt:lpstr>
      <vt:lpstr>PowerPoint Presentation</vt:lpstr>
      <vt:lpstr>2. Brochure</vt:lpstr>
      <vt:lpstr>2. Brochure</vt:lpstr>
      <vt:lpstr>PowerPoint Presentation</vt:lpstr>
      <vt:lpstr>3. Digication</vt:lpstr>
      <vt:lpstr>3. Digication</vt:lpstr>
    </vt:vector>
  </TitlesOfParts>
  <Company>Elizabethtown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Research Final Submission</dc:title>
  <dc:creator>Monica Belfatti</dc:creator>
  <cp:lastModifiedBy>Monica Belfatti</cp:lastModifiedBy>
  <cp:revision>52</cp:revision>
  <dcterms:created xsi:type="dcterms:W3CDTF">2015-04-06T00:55:08Z</dcterms:created>
  <dcterms:modified xsi:type="dcterms:W3CDTF">2015-11-08T23:53:08Z</dcterms:modified>
</cp:coreProperties>
</file>