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74" r:id="rId3"/>
    <p:sldId id="276" r:id="rId4"/>
    <p:sldId id="279" r:id="rId5"/>
    <p:sldId id="277" r:id="rId6"/>
    <p:sldId id="280" r:id="rId7"/>
    <p:sldId id="281" r:id="rId8"/>
    <p:sldId id="283" r:id="rId9"/>
    <p:sldId id="284" r:id="rId10"/>
    <p:sldId id="285" r:id="rId11"/>
    <p:sldId id="286" r:id="rId12"/>
    <p:sldId id="287" r:id="rId13"/>
    <p:sldId id="288" r:id="rId14"/>
    <p:sldId id="289" r:id="rId15"/>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92"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30FF9F9D-4523-4F26-971A-FFF6C9BD6B80}" type="datetimeFigureOut">
              <a:rPr lang="en-US" smtClean="0"/>
              <a:t>9/5/15</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085A3044-8456-4A0C-B599-3F53B6AE8E21}" type="slidenum">
              <a:rPr lang="en-US" smtClean="0"/>
              <a:t>‹#›</a:t>
            </a:fld>
            <a:endParaRPr lang="en-US"/>
          </a:p>
        </p:txBody>
      </p:sp>
    </p:spTree>
    <p:extLst>
      <p:ext uri="{BB962C8B-B14F-4D97-AF65-F5344CB8AC3E}">
        <p14:creationId xmlns:p14="http://schemas.microsoft.com/office/powerpoint/2010/main" val="20629547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2D6772-D3E6-4091-8B1E-4AACADE9FFFA}" type="datetimeFigureOut">
              <a:rPr lang="en-US" smtClean="0"/>
              <a:t>9/5/15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B0DF8-4ED2-43D0-A24C-0995CA25CC57}"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D6772-D3E6-4091-8B1E-4AACADE9FFFA}" type="datetimeFigureOut">
              <a:rPr lang="en-US" smtClean="0"/>
              <a:t>9/5/15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B0DF8-4ED2-43D0-A24C-0995CA25CC5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2D6772-D3E6-4091-8B1E-4AACADE9FFFA}" type="datetimeFigureOut">
              <a:rPr lang="en-US" smtClean="0"/>
              <a:t>9/5/15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B0DF8-4ED2-43D0-A24C-0995CA25CC5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D6772-D3E6-4091-8B1E-4AACADE9FFFA}" type="datetimeFigureOut">
              <a:rPr lang="en-US" smtClean="0"/>
              <a:t>9/5/15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B0DF8-4ED2-43D0-A24C-0995CA25CC5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2D6772-D3E6-4091-8B1E-4AACADE9FFFA}" type="datetimeFigureOut">
              <a:rPr lang="en-US" smtClean="0"/>
              <a:t>9/5/15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B0DF8-4ED2-43D0-A24C-0995CA25CC57}"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2D6772-D3E6-4091-8B1E-4AACADE9FFFA}" type="datetimeFigureOut">
              <a:rPr lang="en-US" smtClean="0"/>
              <a:t>9/5/15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1B0DF8-4ED2-43D0-A24C-0995CA25CC5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2D6772-D3E6-4091-8B1E-4AACADE9FFFA}" type="datetimeFigureOut">
              <a:rPr lang="en-US" smtClean="0"/>
              <a:t>9/5/15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1B0DF8-4ED2-43D0-A24C-0995CA25CC57}"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2D6772-D3E6-4091-8B1E-4AACADE9FFFA}" type="datetimeFigureOut">
              <a:rPr lang="en-US" smtClean="0"/>
              <a:t>9/5/15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1B0DF8-4ED2-43D0-A24C-0995CA25CC5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D6772-D3E6-4091-8B1E-4AACADE9FFFA}" type="datetimeFigureOut">
              <a:rPr lang="en-US" smtClean="0"/>
              <a:t>9/5/15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1B0DF8-4ED2-43D0-A24C-0995CA25CC5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D6772-D3E6-4091-8B1E-4AACADE9FFFA}" type="datetimeFigureOut">
              <a:rPr lang="en-US" smtClean="0"/>
              <a:t>9/5/15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1B0DF8-4ED2-43D0-A24C-0995CA25CC57}"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D6772-D3E6-4091-8B1E-4AACADE9FFFA}" type="datetimeFigureOut">
              <a:rPr lang="en-US" smtClean="0"/>
              <a:t>9/5/15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1B0DF8-4ED2-43D0-A24C-0995CA25CC5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32D6772-D3E6-4091-8B1E-4AACADE9FFFA}" type="datetimeFigureOut">
              <a:rPr lang="en-US" smtClean="0"/>
              <a:t>9/5/15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71B0DF8-4ED2-43D0-A24C-0995CA25CC5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Action Research Project</a:t>
            </a:r>
            <a:endParaRPr lang="en-US" dirty="0"/>
          </a:p>
        </p:txBody>
      </p:sp>
      <p:sp>
        <p:nvSpPr>
          <p:cNvPr id="3" name="Subtitle 2"/>
          <p:cNvSpPr>
            <a:spLocks noGrp="1"/>
          </p:cNvSpPr>
          <p:nvPr>
            <p:ph type="subTitle" idx="1"/>
          </p:nvPr>
        </p:nvSpPr>
        <p:spPr/>
        <p:txBody>
          <a:bodyPr>
            <a:normAutofit/>
          </a:bodyPr>
          <a:lstStyle/>
          <a:p>
            <a:r>
              <a:rPr lang="en-US" sz="3200" dirty="0" smtClean="0"/>
              <a:t>Requirements</a:t>
            </a:r>
          </a:p>
          <a:p>
            <a:r>
              <a:rPr lang="en-US" sz="3200" dirty="0" smtClean="0"/>
              <a:t>ED 495</a:t>
            </a:r>
            <a:endParaRPr lang="en-US" dirty="0"/>
          </a:p>
          <a:p>
            <a:r>
              <a:rPr lang="en-US" sz="3200" dirty="0" smtClean="0"/>
              <a:t>Fall 2015</a:t>
            </a:r>
          </a:p>
        </p:txBody>
      </p:sp>
    </p:spTree>
    <p:extLst>
      <p:ext uri="{BB962C8B-B14F-4D97-AF65-F5344CB8AC3E}">
        <p14:creationId xmlns:p14="http://schemas.microsoft.com/office/powerpoint/2010/main" val="26903187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ENTRY 5: Conclusions &amp; Final Reflection</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marL="457200" indent="-457200">
              <a:buAutoNum type="arabicPeriod"/>
            </a:pPr>
            <a:r>
              <a:rPr lang="en-US" b="1" dirty="0" smtClean="0">
                <a:latin typeface="Times New Roman"/>
                <a:cs typeface="Times New Roman"/>
              </a:rPr>
              <a:t>RESTATE YOUR STUDY DESIGN: </a:t>
            </a:r>
          </a:p>
          <a:p>
            <a:pPr lvl="1">
              <a:buFont typeface="Arial"/>
              <a:buChar char="•"/>
            </a:pPr>
            <a:r>
              <a:rPr lang="en-US" sz="2400" dirty="0">
                <a:latin typeface="Times New Roman"/>
                <a:cs typeface="Times New Roman"/>
              </a:rPr>
              <a:t>What </a:t>
            </a:r>
            <a:r>
              <a:rPr lang="en-US" sz="2400" dirty="0" smtClean="0">
                <a:latin typeface="Times New Roman"/>
                <a:cs typeface="Times New Roman"/>
              </a:rPr>
              <a:t>was the purpose of your action research?</a:t>
            </a:r>
          </a:p>
          <a:p>
            <a:pPr lvl="1">
              <a:buFont typeface="Arial"/>
              <a:buChar char="•"/>
            </a:pPr>
            <a:r>
              <a:rPr lang="en-US" sz="2400" dirty="0" smtClean="0">
                <a:latin typeface="Times New Roman"/>
                <a:cs typeface="Times New Roman"/>
              </a:rPr>
              <a:t>What was the initial (and final– if changed) question you were trying to answer?</a:t>
            </a:r>
          </a:p>
          <a:p>
            <a:pPr lvl="1">
              <a:buFont typeface="Arial"/>
              <a:buChar char="•"/>
            </a:pPr>
            <a:r>
              <a:rPr lang="en-US" sz="2400" dirty="0" smtClean="0">
                <a:latin typeface="Times New Roman"/>
                <a:cs typeface="Times New Roman"/>
              </a:rPr>
              <a:t>Summarize in 1-3 sentences the plan you put in place to answer the question.</a:t>
            </a:r>
            <a:endParaRPr lang="en-US" sz="2400" dirty="0" smtClean="0"/>
          </a:p>
          <a:p>
            <a:pPr lvl="1">
              <a:buFont typeface="Arial"/>
              <a:buChar char="•"/>
            </a:pPr>
            <a:endParaRPr lang="en-US" sz="1800" dirty="0">
              <a:latin typeface="Times New Roman"/>
              <a:cs typeface="Times New Roman"/>
            </a:endParaRPr>
          </a:p>
          <a:p>
            <a:pPr marL="457200" indent="-457200">
              <a:buAutoNum type="arabicPeriod"/>
            </a:pPr>
            <a:r>
              <a:rPr lang="en-US" b="1" dirty="0" smtClean="0">
                <a:latin typeface="Times New Roman"/>
                <a:cs typeface="Times New Roman"/>
              </a:rPr>
              <a:t>FINDINGS &amp; CONCLUSIONS</a:t>
            </a:r>
            <a:endParaRPr lang="en-US" b="1" dirty="0">
              <a:latin typeface="Times New Roman"/>
              <a:cs typeface="Times New Roman"/>
            </a:endParaRPr>
          </a:p>
          <a:p>
            <a:pPr lvl="1">
              <a:buFont typeface="Arial"/>
              <a:buChar char="•"/>
            </a:pPr>
            <a:r>
              <a:rPr lang="en-US" sz="2400" dirty="0">
                <a:latin typeface="Times New Roman"/>
                <a:cs typeface="Times New Roman"/>
              </a:rPr>
              <a:t>What </a:t>
            </a:r>
            <a:r>
              <a:rPr lang="en-US" sz="2400" dirty="0" smtClean="0">
                <a:latin typeface="Times New Roman"/>
                <a:cs typeface="Times New Roman"/>
              </a:rPr>
              <a:t>did you find in answer to your research question? What is your evidence? </a:t>
            </a:r>
          </a:p>
          <a:p>
            <a:pPr lvl="1">
              <a:buFont typeface="Arial"/>
              <a:buChar char="•"/>
            </a:pPr>
            <a:r>
              <a:rPr lang="en-US" sz="2400" dirty="0" smtClean="0">
                <a:latin typeface="Times New Roman"/>
                <a:cs typeface="Times New Roman"/>
              </a:rPr>
              <a:t>What patterns are in </a:t>
            </a:r>
            <a:r>
              <a:rPr lang="en-US" sz="2400" dirty="0">
                <a:latin typeface="Times New Roman"/>
                <a:cs typeface="Times New Roman"/>
              </a:rPr>
              <a:t>your data? </a:t>
            </a:r>
            <a:endParaRPr lang="en-US" sz="2400" dirty="0" smtClean="0">
              <a:latin typeface="Times New Roman"/>
              <a:cs typeface="Times New Roman"/>
            </a:endParaRPr>
          </a:p>
          <a:p>
            <a:pPr lvl="1">
              <a:buFont typeface="Arial"/>
              <a:buChar char="•"/>
            </a:pPr>
            <a:r>
              <a:rPr lang="en-US" sz="2400" dirty="0" smtClean="0">
                <a:latin typeface="Times New Roman"/>
                <a:cs typeface="Times New Roman"/>
              </a:rPr>
              <a:t>What were you unable to find out? Why?</a:t>
            </a:r>
          </a:p>
          <a:p>
            <a:pPr lvl="1">
              <a:buFont typeface="Arial"/>
              <a:buChar char="•"/>
            </a:pPr>
            <a:r>
              <a:rPr lang="en-US" sz="2400" dirty="0" smtClean="0">
                <a:latin typeface="Times New Roman"/>
                <a:cs typeface="Times New Roman"/>
              </a:rPr>
              <a:t>What are your conclusions based on your data analysis?</a:t>
            </a:r>
          </a:p>
          <a:p>
            <a:pPr lvl="1">
              <a:buFont typeface="Arial"/>
              <a:buChar char="•"/>
            </a:pPr>
            <a:endParaRPr lang="en-US" sz="2400" dirty="0" smtClean="0">
              <a:latin typeface="Times New Roman"/>
              <a:cs typeface="Times New Roman"/>
            </a:endParaRPr>
          </a:p>
          <a:p>
            <a:pPr lvl="1">
              <a:buFont typeface="Arial"/>
              <a:buChar char="•"/>
            </a:pPr>
            <a:endParaRPr lang="en-US" sz="2400" dirty="0">
              <a:latin typeface="Times New Roman"/>
              <a:cs typeface="Times New Roman"/>
            </a:endParaRPr>
          </a:p>
          <a:p>
            <a:endParaRPr lang="en-US" dirty="0"/>
          </a:p>
        </p:txBody>
      </p:sp>
    </p:spTree>
    <p:extLst>
      <p:ext uri="{BB962C8B-B14F-4D97-AF65-F5344CB8AC3E}">
        <p14:creationId xmlns:p14="http://schemas.microsoft.com/office/powerpoint/2010/main" val="2557956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ENTRY 5</a:t>
            </a:r>
            <a:r>
              <a:rPr lang="en-US" dirty="0" smtClean="0"/>
              <a:t>: Conclusions &amp; Final Reflection</a:t>
            </a:r>
            <a:br>
              <a:rPr lang="en-US" dirty="0" smtClean="0"/>
            </a:br>
            <a:r>
              <a:rPr lang="en-US" dirty="0" smtClean="0"/>
              <a:t>Part II (continued)</a:t>
            </a:r>
            <a:endParaRPr lang="en-US" dirty="0"/>
          </a:p>
        </p:txBody>
      </p:sp>
      <p:sp>
        <p:nvSpPr>
          <p:cNvPr id="3" name="Content Placeholder 2"/>
          <p:cNvSpPr>
            <a:spLocks noGrp="1"/>
          </p:cNvSpPr>
          <p:nvPr>
            <p:ph idx="1"/>
          </p:nvPr>
        </p:nvSpPr>
        <p:spPr>
          <a:xfrm>
            <a:off x="533400" y="2057400"/>
            <a:ext cx="8229600" cy="4343400"/>
          </a:xfrm>
        </p:spPr>
        <p:txBody>
          <a:bodyPr>
            <a:noAutofit/>
          </a:bodyPr>
          <a:lstStyle/>
          <a:p>
            <a:pPr marL="457200" indent="-457200">
              <a:buFont typeface="+mj-lt"/>
              <a:buAutoNum type="arabicPeriod" startAt="3"/>
            </a:pPr>
            <a:r>
              <a:rPr lang="en-US" b="1" dirty="0" smtClean="0">
                <a:latin typeface="Times New Roman"/>
                <a:cs typeface="Times New Roman"/>
              </a:rPr>
              <a:t>ACTION PLAN EVALUATION: </a:t>
            </a:r>
          </a:p>
          <a:p>
            <a:pPr lvl="1">
              <a:buFont typeface="Arial"/>
              <a:buChar char="•"/>
            </a:pPr>
            <a:r>
              <a:rPr lang="en-US" sz="2400" dirty="0">
                <a:latin typeface="Times New Roman"/>
                <a:cs typeface="Times New Roman"/>
              </a:rPr>
              <a:t>What aspects of your plan </a:t>
            </a:r>
            <a:r>
              <a:rPr lang="en-US" sz="2400" dirty="0" smtClean="0">
                <a:latin typeface="Times New Roman"/>
                <a:cs typeface="Times New Roman"/>
              </a:rPr>
              <a:t>worked well? What is your evidence?</a:t>
            </a:r>
          </a:p>
          <a:p>
            <a:pPr lvl="1">
              <a:buFont typeface="Arial"/>
              <a:buChar char="•"/>
            </a:pPr>
            <a:r>
              <a:rPr lang="en-US" sz="2400" dirty="0" smtClean="0">
                <a:latin typeface="Times New Roman"/>
                <a:cs typeface="Times New Roman"/>
              </a:rPr>
              <a:t>What aspects of your plan did you need to change in the midst of the action research? Why?</a:t>
            </a:r>
          </a:p>
          <a:p>
            <a:pPr lvl="1">
              <a:buFont typeface="Arial"/>
              <a:buChar char="•"/>
            </a:pPr>
            <a:r>
              <a:rPr lang="en-US" sz="2400" dirty="0" smtClean="0">
                <a:latin typeface="Times New Roman"/>
                <a:cs typeface="Times New Roman"/>
              </a:rPr>
              <a:t>What aspects of your plan did not go as smoothly as expected?  Why do you think so? What is your evidence?</a:t>
            </a:r>
          </a:p>
          <a:p>
            <a:pPr lvl="1">
              <a:buFont typeface="Arial"/>
              <a:buChar char="•"/>
            </a:pPr>
            <a:r>
              <a:rPr lang="en-US" sz="2400" dirty="0" smtClean="0">
                <a:latin typeface="Times New Roman"/>
                <a:cs typeface="Times New Roman"/>
              </a:rPr>
              <a:t>If you were to implement this plan again, what would you do differently? Why?</a:t>
            </a:r>
            <a:endParaRPr lang="en-US" sz="2400" dirty="0">
              <a:latin typeface="Times New Roman"/>
              <a:cs typeface="Times New Roman"/>
            </a:endParaRPr>
          </a:p>
          <a:p>
            <a:pPr marL="457200" indent="-457200">
              <a:buFont typeface="+mj-lt"/>
              <a:buAutoNum type="arabicPeriod" startAt="3"/>
            </a:pPr>
            <a:endParaRPr lang="en-US" sz="1400" dirty="0" smtClean="0">
              <a:latin typeface="Times New Roman"/>
              <a:cs typeface="Times New Roman"/>
            </a:endParaRPr>
          </a:p>
        </p:txBody>
      </p:sp>
    </p:spTree>
    <p:extLst>
      <p:ext uri="{BB962C8B-B14F-4D97-AF65-F5344CB8AC3E}">
        <p14:creationId xmlns:p14="http://schemas.microsoft.com/office/powerpoint/2010/main" val="996070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ENTRY 5</a:t>
            </a:r>
            <a:r>
              <a:rPr lang="en-US" dirty="0" smtClean="0"/>
              <a:t>: Conclusions &amp; Final Reflection</a:t>
            </a:r>
            <a:br>
              <a:rPr lang="en-US" dirty="0" smtClean="0"/>
            </a:br>
            <a:r>
              <a:rPr lang="en-US" dirty="0" smtClean="0"/>
              <a:t>Part III (continued)</a:t>
            </a:r>
            <a:endParaRPr lang="en-US" dirty="0"/>
          </a:p>
        </p:txBody>
      </p:sp>
      <p:sp>
        <p:nvSpPr>
          <p:cNvPr id="3" name="Content Placeholder 2"/>
          <p:cNvSpPr>
            <a:spLocks noGrp="1"/>
          </p:cNvSpPr>
          <p:nvPr>
            <p:ph idx="1"/>
          </p:nvPr>
        </p:nvSpPr>
        <p:spPr>
          <a:xfrm>
            <a:off x="457200" y="1524000"/>
            <a:ext cx="8229600" cy="5334000"/>
          </a:xfrm>
        </p:spPr>
        <p:txBody>
          <a:bodyPr>
            <a:noAutofit/>
          </a:bodyPr>
          <a:lstStyle/>
          <a:p>
            <a:pPr marL="0" indent="0">
              <a:buNone/>
            </a:pPr>
            <a:endParaRPr lang="en-US" b="1" dirty="0" smtClean="0">
              <a:latin typeface="Times New Roman"/>
              <a:cs typeface="Times New Roman"/>
            </a:endParaRPr>
          </a:p>
          <a:p>
            <a:pPr marL="457200" indent="-457200">
              <a:buFont typeface="+mj-lt"/>
              <a:buAutoNum type="arabicPeriod" startAt="4"/>
            </a:pPr>
            <a:r>
              <a:rPr lang="en-US" b="1" dirty="0" smtClean="0">
                <a:latin typeface="Times New Roman"/>
                <a:cs typeface="Times New Roman"/>
              </a:rPr>
              <a:t>TEACHER REFLECTIONS: </a:t>
            </a:r>
            <a:endParaRPr lang="en-US" b="1" dirty="0">
              <a:latin typeface="Times New Roman"/>
              <a:cs typeface="Times New Roman"/>
            </a:endParaRPr>
          </a:p>
          <a:p>
            <a:pPr lvl="1">
              <a:buFont typeface="Arial"/>
              <a:buChar char="•"/>
            </a:pPr>
            <a:r>
              <a:rPr lang="en-US" sz="2400" dirty="0">
                <a:latin typeface="Times New Roman"/>
                <a:cs typeface="Times New Roman"/>
              </a:rPr>
              <a:t>What did you learn in general as a result of this action research project</a:t>
            </a:r>
            <a:r>
              <a:rPr lang="en-US" sz="2400" dirty="0" smtClean="0">
                <a:latin typeface="Times New Roman"/>
                <a:cs typeface="Times New Roman"/>
              </a:rPr>
              <a:t>?</a:t>
            </a:r>
          </a:p>
          <a:p>
            <a:pPr lvl="1">
              <a:buFont typeface="Arial"/>
              <a:buChar char="•"/>
            </a:pPr>
            <a:r>
              <a:rPr lang="en-US" sz="2400" dirty="0">
                <a:latin typeface="Times New Roman"/>
                <a:cs typeface="Times New Roman"/>
              </a:rPr>
              <a:t>What did you learn about your students and how did that help you as a teacher? </a:t>
            </a:r>
          </a:p>
          <a:p>
            <a:pPr lvl="1">
              <a:buFont typeface="Arial"/>
              <a:buChar char="•"/>
            </a:pPr>
            <a:r>
              <a:rPr lang="en-US" sz="2400" dirty="0">
                <a:latin typeface="Times New Roman"/>
                <a:cs typeface="Times New Roman"/>
              </a:rPr>
              <a:t>What did you learn about teaching? </a:t>
            </a:r>
            <a:endParaRPr lang="en-US" sz="2400" dirty="0" smtClean="0">
              <a:latin typeface="Times New Roman"/>
              <a:cs typeface="Times New Roman"/>
            </a:endParaRPr>
          </a:p>
          <a:p>
            <a:pPr lvl="1">
              <a:buFont typeface="Arial"/>
              <a:buChar char="•"/>
            </a:pPr>
            <a:r>
              <a:rPr lang="en-US" sz="2400" dirty="0" smtClean="0">
                <a:latin typeface="Times New Roman"/>
                <a:cs typeface="Times New Roman"/>
              </a:rPr>
              <a:t>What </a:t>
            </a:r>
            <a:r>
              <a:rPr lang="en-US" sz="2400" dirty="0">
                <a:latin typeface="Times New Roman"/>
                <a:cs typeface="Times New Roman"/>
              </a:rPr>
              <a:t>did you learn about </a:t>
            </a:r>
            <a:r>
              <a:rPr lang="en-US" sz="2400" dirty="0" smtClean="0">
                <a:latin typeface="Times New Roman"/>
                <a:cs typeface="Times New Roman"/>
              </a:rPr>
              <a:t>teacher research?</a:t>
            </a:r>
            <a:endParaRPr lang="en-US" sz="2400" dirty="0">
              <a:latin typeface="Times New Roman"/>
              <a:cs typeface="Times New Roman"/>
            </a:endParaRPr>
          </a:p>
          <a:p>
            <a:pPr marL="457200" indent="-457200">
              <a:buFont typeface="+mj-lt"/>
              <a:buAutoNum type="arabicPeriod" startAt="4"/>
            </a:pPr>
            <a:endParaRPr lang="en-US" b="1" dirty="0" smtClean="0">
              <a:latin typeface="Times New Roman"/>
              <a:cs typeface="Times New Roman"/>
            </a:endParaRPr>
          </a:p>
          <a:p>
            <a:pPr marL="457200" indent="-457200">
              <a:buFont typeface="+mj-lt"/>
              <a:buAutoNum type="arabicPeriod" startAt="4"/>
            </a:pPr>
            <a:r>
              <a:rPr lang="en-US" b="1" dirty="0" smtClean="0">
                <a:latin typeface="Times New Roman"/>
                <a:cs typeface="Times New Roman"/>
              </a:rPr>
              <a:t>APPENDIX</a:t>
            </a:r>
            <a:r>
              <a:rPr lang="en-US" b="1" dirty="0">
                <a:latin typeface="Times New Roman"/>
                <a:cs typeface="Times New Roman"/>
              </a:rPr>
              <a:t>: </a:t>
            </a:r>
            <a:r>
              <a:rPr lang="en-US" dirty="0">
                <a:latin typeface="Times New Roman"/>
                <a:cs typeface="Times New Roman"/>
              </a:rPr>
              <a:t>Do you have any documents (lesson plans, children’s work samples, etc.) that support your claims? [Pick representative samples.]</a:t>
            </a:r>
          </a:p>
          <a:p>
            <a:pPr marL="457200" indent="-457200">
              <a:buFont typeface="+mj-lt"/>
              <a:buAutoNum type="arabicPeriod" startAt="4"/>
            </a:pPr>
            <a:endParaRPr lang="en-US" b="1" dirty="0" smtClean="0">
              <a:latin typeface="Times New Roman"/>
              <a:cs typeface="Times New Roman"/>
            </a:endParaRPr>
          </a:p>
          <a:p>
            <a:pPr lvl="1">
              <a:buFont typeface="Arial"/>
              <a:buChar char="•"/>
            </a:pPr>
            <a:endParaRPr lang="en-US" dirty="0" smtClean="0">
              <a:latin typeface="Times New Roman"/>
              <a:cs typeface="Times New Roman"/>
            </a:endParaRPr>
          </a:p>
          <a:p>
            <a:pPr lvl="1">
              <a:buFont typeface="Arial"/>
              <a:buChar char="•"/>
            </a:pPr>
            <a:endParaRPr lang="en-US" dirty="0" smtClean="0">
              <a:latin typeface="Times New Roman"/>
              <a:cs typeface="Times New Roman"/>
            </a:endParaRPr>
          </a:p>
          <a:p>
            <a:pPr marL="274320" lvl="1" indent="0">
              <a:buNone/>
            </a:pPr>
            <a:endParaRPr lang="en-US" dirty="0" smtClean="0">
              <a:latin typeface="Times New Roman"/>
              <a:cs typeface="Times New Roman"/>
            </a:endParaRPr>
          </a:p>
        </p:txBody>
      </p:sp>
    </p:spTree>
    <p:extLst>
      <p:ext uri="{BB962C8B-B14F-4D97-AF65-F5344CB8AC3E}">
        <p14:creationId xmlns:p14="http://schemas.microsoft.com/office/powerpoint/2010/main" val="797551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Appendices</a:t>
            </a:r>
            <a:endParaRPr lang="en-US" dirty="0"/>
          </a:p>
        </p:txBody>
      </p:sp>
      <p:sp>
        <p:nvSpPr>
          <p:cNvPr id="3" name="Content Placeholder 2"/>
          <p:cNvSpPr>
            <a:spLocks noGrp="1"/>
          </p:cNvSpPr>
          <p:nvPr>
            <p:ph idx="1"/>
          </p:nvPr>
        </p:nvSpPr>
        <p:spPr/>
        <p:txBody>
          <a:bodyPr/>
          <a:lstStyle/>
          <a:p>
            <a:r>
              <a:rPr lang="en-US" dirty="0" smtClean="0"/>
              <a:t>Start each appendix with a capital letter, a title and a new page.</a:t>
            </a:r>
          </a:p>
          <a:p>
            <a:r>
              <a:rPr lang="en-US" dirty="0" smtClean="0"/>
              <a:t>EX:</a:t>
            </a:r>
          </a:p>
          <a:p>
            <a:pPr marL="0" indent="0" algn="ctr">
              <a:buNone/>
            </a:pPr>
            <a:endParaRPr lang="en-US" dirty="0"/>
          </a:p>
          <a:p>
            <a:pPr marL="0" indent="0" algn="ctr">
              <a:buNone/>
            </a:pPr>
            <a:r>
              <a:rPr lang="en-US" b="1" dirty="0" smtClean="0"/>
              <a:t>Appendix A: Student Participants</a:t>
            </a:r>
          </a:p>
          <a:p>
            <a:pPr marL="0" indent="0" algn="ctr">
              <a:buNone/>
            </a:pPr>
            <a:endParaRPr lang="en-US" b="1" dirty="0"/>
          </a:p>
          <a:p>
            <a:pPr marL="0" indent="0" algn="ctr">
              <a:buNone/>
            </a:pPr>
            <a:r>
              <a:rPr lang="en-US" b="1" dirty="0" smtClean="0"/>
              <a:t>Appendix B: Student WCPM Scores for October</a:t>
            </a:r>
            <a:endParaRPr lang="en-US" b="1" dirty="0"/>
          </a:p>
        </p:txBody>
      </p:sp>
    </p:spTree>
    <p:extLst>
      <p:ext uri="{BB962C8B-B14F-4D97-AF65-F5344CB8AC3E}">
        <p14:creationId xmlns:p14="http://schemas.microsoft.com/office/powerpoint/2010/main" val="2298999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The reference list should be in APA format.</a:t>
            </a:r>
          </a:p>
          <a:p>
            <a:r>
              <a:rPr lang="en-US" dirty="0" smtClean="0"/>
              <a:t>EX:</a:t>
            </a:r>
          </a:p>
          <a:p>
            <a:endParaRPr lang="en-US" dirty="0" smtClean="0"/>
          </a:p>
          <a:p>
            <a:pPr marL="0" lvl="0" indent="0">
              <a:buNone/>
            </a:pPr>
            <a:r>
              <a:rPr lang="en-US" dirty="0"/>
              <a:t>Au, W. (Ed.). (2014). </a:t>
            </a:r>
            <a:r>
              <a:rPr lang="en-US" i="1" dirty="0"/>
              <a:t>Rethinking multicultural </a:t>
            </a:r>
            <a:r>
              <a:rPr lang="en-US" i="1" dirty="0" smtClean="0"/>
              <a:t>education:</a:t>
            </a:r>
          </a:p>
          <a:p>
            <a:pPr marL="0" lvl="0" indent="0">
              <a:buNone/>
            </a:pPr>
            <a:r>
              <a:rPr lang="en-US" i="1" dirty="0"/>
              <a:t>	</a:t>
            </a:r>
            <a:r>
              <a:rPr lang="en-US" i="1" dirty="0" smtClean="0"/>
              <a:t> </a:t>
            </a:r>
            <a:r>
              <a:rPr lang="en-US" i="1" dirty="0"/>
              <a:t>Teaching for racial and cultural justice. </a:t>
            </a:r>
            <a:r>
              <a:rPr lang="en-US" dirty="0"/>
              <a:t>Milwaukee, WI</a:t>
            </a:r>
            <a:r>
              <a:rPr lang="en-US" dirty="0" smtClean="0"/>
              <a:t>:</a:t>
            </a:r>
          </a:p>
          <a:p>
            <a:pPr marL="0" lvl="0" indent="0">
              <a:buNone/>
            </a:pPr>
            <a:r>
              <a:rPr lang="en-US" dirty="0"/>
              <a:t>	</a:t>
            </a:r>
            <a:r>
              <a:rPr lang="en-US" dirty="0" smtClean="0"/>
              <a:t> </a:t>
            </a:r>
            <a:r>
              <a:rPr lang="en-US" dirty="0"/>
              <a:t>Rethinking Schools, Ltd.</a:t>
            </a:r>
          </a:p>
          <a:p>
            <a:pPr marL="0" indent="0">
              <a:buNone/>
            </a:pPr>
            <a:r>
              <a:rPr lang="en-US" dirty="0"/>
              <a:t> </a:t>
            </a:r>
          </a:p>
          <a:p>
            <a:pPr marL="0" lvl="0" indent="0">
              <a:buNone/>
            </a:pPr>
            <a:r>
              <a:rPr lang="en-US" dirty="0" err="1"/>
              <a:t>Burant</a:t>
            </a:r>
            <a:r>
              <a:rPr lang="en-US" dirty="0"/>
              <a:t>, T., Christensen, L., </a:t>
            </a:r>
            <a:r>
              <a:rPr lang="en-US" dirty="0" err="1"/>
              <a:t>Sawson</a:t>
            </a:r>
            <a:r>
              <a:rPr lang="en-US" dirty="0"/>
              <a:t> Salas, K., &amp; Walters, S. </a:t>
            </a:r>
            <a:endParaRPr lang="en-US" dirty="0" smtClean="0"/>
          </a:p>
          <a:p>
            <a:pPr marL="0" lvl="0" indent="0">
              <a:buNone/>
            </a:pPr>
            <a:r>
              <a:rPr lang="en-US" dirty="0"/>
              <a:t>	</a:t>
            </a:r>
            <a:r>
              <a:rPr lang="en-US" dirty="0" smtClean="0"/>
              <a:t>(</a:t>
            </a:r>
            <a:r>
              <a:rPr lang="en-US" dirty="0"/>
              <a:t>Eds.). (2010). </a:t>
            </a:r>
            <a:r>
              <a:rPr lang="en-US" i="1" dirty="0"/>
              <a:t>The new teacher book: Finding purpose, </a:t>
            </a:r>
            <a:endParaRPr lang="en-US" i="1" dirty="0" smtClean="0"/>
          </a:p>
          <a:p>
            <a:pPr marL="0" lvl="0" indent="0">
              <a:buNone/>
            </a:pPr>
            <a:r>
              <a:rPr lang="en-US" i="1" dirty="0"/>
              <a:t>	</a:t>
            </a:r>
            <a:r>
              <a:rPr lang="en-US" i="1" dirty="0" smtClean="0"/>
              <a:t>balance </a:t>
            </a:r>
            <a:r>
              <a:rPr lang="en-US" i="1" dirty="0"/>
              <a:t>and hope during your first years in the </a:t>
            </a:r>
            <a:endParaRPr lang="en-US" i="1" dirty="0" smtClean="0"/>
          </a:p>
          <a:p>
            <a:pPr marL="0" lvl="0" indent="0">
              <a:buNone/>
            </a:pPr>
            <a:r>
              <a:rPr lang="en-US" i="1" dirty="0"/>
              <a:t>	</a:t>
            </a:r>
            <a:r>
              <a:rPr lang="en-US" i="1" dirty="0" smtClean="0"/>
              <a:t>classroom</a:t>
            </a:r>
            <a:r>
              <a:rPr lang="en-US" i="1" dirty="0"/>
              <a:t>.</a:t>
            </a:r>
            <a:r>
              <a:rPr lang="en-US" dirty="0"/>
              <a:t> Milwaukee, WI: Rethinking Schools, Ltd.</a:t>
            </a:r>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1131916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craft an effective and meaningful Action Research Question?</a:t>
            </a:r>
            <a:endParaRPr lang="en-US" dirty="0"/>
          </a:p>
        </p:txBody>
      </p:sp>
      <p:sp>
        <p:nvSpPr>
          <p:cNvPr id="3" name="Content Placeholder 2"/>
          <p:cNvSpPr>
            <a:spLocks noGrp="1"/>
          </p:cNvSpPr>
          <p:nvPr>
            <p:ph idx="1"/>
          </p:nvPr>
        </p:nvSpPr>
        <p:spPr>
          <a:xfrm>
            <a:off x="457200" y="1752600"/>
            <a:ext cx="8382000" cy="4876800"/>
          </a:xfrm>
        </p:spPr>
        <p:txBody>
          <a:bodyPr>
            <a:normAutofit fontScale="92500" lnSpcReduction="10000"/>
          </a:bodyPr>
          <a:lstStyle/>
          <a:p>
            <a:pPr marL="0" indent="0">
              <a:buNone/>
            </a:pPr>
            <a:r>
              <a:rPr lang="en-US" b="1" i="1" dirty="0" smtClean="0">
                <a:latin typeface="Times New Roman"/>
                <a:cs typeface="Times New Roman"/>
              </a:rPr>
              <a:t>Ask yourself:</a:t>
            </a:r>
          </a:p>
          <a:p>
            <a:pPr marL="0" indent="0">
              <a:buNone/>
            </a:pPr>
            <a:endParaRPr lang="en-US" sz="1100" dirty="0" smtClean="0">
              <a:latin typeface="Times New Roman"/>
              <a:cs typeface="Times New Roman"/>
            </a:endParaRPr>
          </a:p>
          <a:p>
            <a:pPr marL="914400" indent="-457200">
              <a:buFont typeface="+mj-lt"/>
              <a:buAutoNum type="arabicPeriod"/>
            </a:pPr>
            <a:r>
              <a:rPr lang="en-US" dirty="0" smtClean="0">
                <a:latin typeface="Times New Roman"/>
                <a:cs typeface="Times New Roman"/>
              </a:rPr>
              <a:t>Is it a REAL question?</a:t>
            </a:r>
          </a:p>
          <a:p>
            <a:pPr marL="914400" indent="-457200">
              <a:buFont typeface="+mj-lt"/>
              <a:buAutoNum type="arabicPeriod"/>
            </a:pPr>
            <a:r>
              <a:rPr lang="en-US" dirty="0" smtClean="0">
                <a:latin typeface="Times New Roman"/>
                <a:cs typeface="Times New Roman"/>
              </a:rPr>
              <a:t>Is it a part of something I’m already doing or intend to do in my field placement?</a:t>
            </a:r>
          </a:p>
          <a:p>
            <a:pPr marL="914400" indent="-457200">
              <a:buFont typeface="+mj-lt"/>
              <a:buAutoNum type="arabicPeriod"/>
            </a:pPr>
            <a:r>
              <a:rPr lang="en-US" dirty="0" smtClean="0">
                <a:latin typeface="Times New Roman"/>
                <a:cs typeface="Times New Roman"/>
              </a:rPr>
              <a:t>Is the data I will collect manageable, or am I adding too much extra work for myself or taking on a project that is not practical within the time constraints and duties I have as a student teacher?</a:t>
            </a:r>
          </a:p>
          <a:p>
            <a:pPr marL="914400" indent="-457200">
              <a:buFont typeface="+mj-lt"/>
              <a:buAutoNum type="arabicPeriod"/>
            </a:pPr>
            <a:r>
              <a:rPr lang="en-US" dirty="0" smtClean="0">
                <a:latin typeface="Times New Roman"/>
                <a:cs typeface="Times New Roman"/>
              </a:rPr>
              <a:t>Where am I in the work? What is my action?</a:t>
            </a:r>
          </a:p>
          <a:p>
            <a:pPr marL="914400" indent="-457200">
              <a:buFont typeface="+mj-lt"/>
              <a:buAutoNum type="arabicPeriod"/>
            </a:pPr>
            <a:r>
              <a:rPr lang="en-US" dirty="0">
                <a:latin typeface="Times New Roman"/>
                <a:cs typeface="Times New Roman"/>
              </a:rPr>
              <a:t>Is it representative of who I am/want to be as a teacher/teacher candidate? </a:t>
            </a:r>
            <a:endParaRPr lang="en-US" dirty="0" smtClean="0">
              <a:latin typeface="Times New Roman"/>
              <a:cs typeface="Times New Roman"/>
            </a:endParaRPr>
          </a:p>
          <a:p>
            <a:pPr marL="914400" indent="-457200">
              <a:buFont typeface="+mj-lt"/>
              <a:buAutoNum type="arabicPeriod"/>
            </a:pPr>
            <a:r>
              <a:rPr lang="en-US" dirty="0" smtClean="0">
                <a:latin typeface="Times New Roman"/>
                <a:cs typeface="Times New Roman"/>
              </a:rPr>
              <a:t>Is it meaningful/relevant to a larger Education audience (teachers, parents, administrators, etc.)? Why do we care?</a:t>
            </a:r>
          </a:p>
          <a:p>
            <a:pPr marL="914400" indent="-457200">
              <a:buFont typeface="+mj-lt"/>
              <a:buAutoNum type="arabicPeriod"/>
            </a:pPr>
            <a:endParaRPr lang="en-US" dirty="0" smtClean="0"/>
          </a:p>
          <a:p>
            <a:pPr marL="914400" indent="-457200">
              <a:buFont typeface="+mj-lt"/>
              <a:buAutoNum type="arabicPeriod"/>
            </a:pPr>
            <a:endParaRPr lang="en-US" dirty="0"/>
          </a:p>
        </p:txBody>
      </p:sp>
    </p:spTree>
    <p:extLst>
      <p:ext uri="{BB962C8B-B14F-4D97-AF65-F5344CB8AC3E}">
        <p14:creationId xmlns:p14="http://schemas.microsoft.com/office/powerpoint/2010/main" val="24187420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1: Introduction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i="1" dirty="0" smtClean="0">
                <a:latin typeface="Times New Roman"/>
                <a:cs typeface="Times New Roman"/>
              </a:rPr>
              <a:t>Include the following:</a:t>
            </a:r>
          </a:p>
          <a:p>
            <a:pPr marL="0" indent="0">
              <a:buNone/>
            </a:pPr>
            <a:endParaRPr lang="en-US" sz="1200" dirty="0" smtClean="0">
              <a:latin typeface="Times New Roman"/>
              <a:cs typeface="Times New Roman"/>
            </a:endParaRPr>
          </a:p>
          <a:p>
            <a:pPr marL="457200" indent="-457200">
              <a:buFont typeface="+mj-lt"/>
              <a:buAutoNum type="arabicPeriod"/>
            </a:pPr>
            <a:r>
              <a:rPr lang="en-US" dirty="0" smtClean="0">
                <a:latin typeface="Times New Roman"/>
                <a:cs typeface="Times New Roman"/>
              </a:rPr>
              <a:t>Describe the demographics </a:t>
            </a:r>
            <a:r>
              <a:rPr lang="en-US" dirty="0">
                <a:latin typeface="Times New Roman"/>
                <a:cs typeface="Times New Roman"/>
              </a:rPr>
              <a:t>of </a:t>
            </a:r>
            <a:r>
              <a:rPr lang="en-US" dirty="0" smtClean="0">
                <a:latin typeface="Times New Roman"/>
                <a:cs typeface="Times New Roman"/>
              </a:rPr>
              <a:t>your district/school and classroom (e.g., gender</a:t>
            </a:r>
            <a:r>
              <a:rPr lang="en-US" dirty="0">
                <a:latin typeface="Times New Roman"/>
                <a:cs typeface="Times New Roman"/>
              </a:rPr>
              <a:t>, ethnicity, </a:t>
            </a:r>
            <a:r>
              <a:rPr lang="en-US" dirty="0" smtClean="0">
                <a:latin typeface="Times New Roman"/>
                <a:cs typeface="Times New Roman"/>
              </a:rPr>
              <a:t>ELL population, IEP population)</a:t>
            </a:r>
            <a:endParaRPr lang="en-US" dirty="0">
              <a:latin typeface="Times New Roman"/>
              <a:cs typeface="Times New Roman"/>
            </a:endParaRPr>
          </a:p>
          <a:p>
            <a:pPr marL="457200" indent="-457200">
              <a:buFont typeface="+mj-lt"/>
              <a:buAutoNum type="arabicPeriod"/>
            </a:pPr>
            <a:r>
              <a:rPr lang="en-US" dirty="0" smtClean="0">
                <a:latin typeface="Times New Roman"/>
                <a:cs typeface="Times New Roman"/>
              </a:rPr>
              <a:t>Describe the “story </a:t>
            </a:r>
            <a:r>
              <a:rPr lang="en-US" dirty="0">
                <a:latin typeface="Times New Roman"/>
                <a:cs typeface="Times New Roman"/>
              </a:rPr>
              <a:t>of the question” (</a:t>
            </a:r>
            <a:r>
              <a:rPr lang="en-US" dirty="0" smtClean="0">
                <a:latin typeface="Times New Roman"/>
                <a:cs typeface="Times New Roman"/>
              </a:rPr>
              <a:t>Why is this an important question in this classroom working with these students? How did you come to ask this question? Why is it important for you to know for your own professional development?)</a:t>
            </a:r>
            <a:endParaRPr lang="en-US" dirty="0">
              <a:latin typeface="Times New Roman"/>
              <a:cs typeface="Times New Roman"/>
            </a:endParaRPr>
          </a:p>
          <a:p>
            <a:pPr marL="457200" indent="-457200">
              <a:buFont typeface="+mj-lt"/>
              <a:buAutoNum type="arabicPeriod"/>
            </a:pPr>
            <a:r>
              <a:rPr lang="en-US" dirty="0" smtClean="0">
                <a:latin typeface="Times New Roman"/>
                <a:cs typeface="Times New Roman"/>
              </a:rPr>
              <a:t>Tell </a:t>
            </a:r>
            <a:r>
              <a:rPr lang="en-US" dirty="0">
                <a:latin typeface="Times New Roman"/>
                <a:cs typeface="Times New Roman"/>
              </a:rPr>
              <a:t>us what your research question </a:t>
            </a:r>
            <a:r>
              <a:rPr lang="en-US" dirty="0" smtClean="0">
                <a:latin typeface="Times New Roman"/>
                <a:cs typeface="Times New Roman"/>
              </a:rPr>
              <a:t>is.</a:t>
            </a:r>
            <a:endParaRPr lang="en-US" dirty="0">
              <a:latin typeface="Times New Roman"/>
              <a:cs typeface="Times New Roman"/>
            </a:endParaRPr>
          </a:p>
          <a:p>
            <a:pPr marL="0" indent="0">
              <a:buNone/>
            </a:pPr>
            <a:endParaRPr lang="en-US" dirty="0">
              <a:latin typeface="Times New Roman"/>
              <a:cs typeface="Times New Roman"/>
            </a:endParaRPr>
          </a:p>
          <a:p>
            <a:pPr marL="0" indent="0">
              <a:buNone/>
            </a:pPr>
            <a:r>
              <a:rPr lang="en-US" u="sng" dirty="0">
                <a:latin typeface="Times New Roman"/>
                <a:cs typeface="Times New Roman"/>
              </a:rPr>
              <a:t>Note:</a:t>
            </a:r>
            <a:r>
              <a:rPr lang="en-US" dirty="0">
                <a:latin typeface="Times New Roman"/>
                <a:cs typeface="Times New Roman"/>
              </a:rPr>
              <a:t> You do not need to tell us how you will answer you research question in this entry (save that for </a:t>
            </a:r>
            <a:r>
              <a:rPr lang="en-US" dirty="0" smtClean="0">
                <a:latin typeface="Times New Roman"/>
                <a:cs typeface="Times New Roman"/>
              </a:rPr>
              <a:t>“Entry </a:t>
            </a:r>
            <a:r>
              <a:rPr lang="en-US" dirty="0">
                <a:latin typeface="Times New Roman"/>
                <a:cs typeface="Times New Roman"/>
              </a:rPr>
              <a:t>2: Action </a:t>
            </a:r>
            <a:r>
              <a:rPr lang="en-US" dirty="0" smtClean="0">
                <a:latin typeface="Times New Roman"/>
                <a:cs typeface="Times New Roman"/>
              </a:rPr>
              <a:t>Plan”)</a:t>
            </a:r>
            <a:endParaRPr lang="en-US" dirty="0">
              <a:latin typeface="Times New Roman"/>
              <a:cs typeface="Times New Roman"/>
            </a:endParaRPr>
          </a:p>
          <a:p>
            <a:endParaRPr lang="en-US" dirty="0"/>
          </a:p>
        </p:txBody>
      </p:sp>
    </p:spTree>
    <p:extLst>
      <p:ext uri="{BB962C8B-B14F-4D97-AF65-F5344CB8AC3E}">
        <p14:creationId xmlns:p14="http://schemas.microsoft.com/office/powerpoint/2010/main" val="39801870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2: Action Plan</a:t>
            </a:r>
            <a:endParaRPr lang="en-US" dirty="0"/>
          </a:p>
        </p:txBody>
      </p:sp>
      <p:sp>
        <p:nvSpPr>
          <p:cNvPr id="3" name="Content Placeholder 2"/>
          <p:cNvSpPr>
            <a:spLocks noGrp="1"/>
          </p:cNvSpPr>
          <p:nvPr>
            <p:ph idx="1"/>
          </p:nvPr>
        </p:nvSpPr>
        <p:spPr/>
        <p:txBody>
          <a:bodyPr>
            <a:normAutofit/>
          </a:bodyPr>
          <a:lstStyle/>
          <a:p>
            <a:pPr marL="0" indent="0">
              <a:buNone/>
            </a:pPr>
            <a:r>
              <a:rPr lang="en-US" b="1" i="1" dirty="0" smtClean="0">
                <a:latin typeface="Times New Roman"/>
                <a:cs typeface="Times New Roman"/>
              </a:rPr>
              <a:t>What is your action plan and how will you be assessing it?</a:t>
            </a:r>
          </a:p>
          <a:p>
            <a:pPr marL="0" indent="0">
              <a:buNone/>
            </a:pPr>
            <a:endParaRPr lang="en-US" dirty="0" smtClean="0">
              <a:latin typeface="Times New Roman"/>
              <a:cs typeface="Times New Roman"/>
            </a:endParaRPr>
          </a:p>
          <a:p>
            <a:pPr marL="457200" indent="-457200">
              <a:buAutoNum type="arabicPeriod"/>
            </a:pPr>
            <a:r>
              <a:rPr lang="en-US" b="1" dirty="0" smtClean="0">
                <a:latin typeface="Times New Roman"/>
                <a:cs typeface="Times New Roman"/>
              </a:rPr>
              <a:t>GOAL &amp; SUBJECTS</a:t>
            </a:r>
            <a:r>
              <a:rPr lang="en-US" dirty="0" smtClean="0">
                <a:latin typeface="Times New Roman"/>
                <a:cs typeface="Times New Roman"/>
              </a:rPr>
              <a:t>: What is the goal of your action research? Who </a:t>
            </a:r>
            <a:r>
              <a:rPr lang="en-US" u="sng" dirty="0" smtClean="0">
                <a:latin typeface="Times New Roman"/>
                <a:cs typeface="Times New Roman"/>
              </a:rPr>
              <a:t>and</a:t>
            </a:r>
            <a:r>
              <a:rPr lang="en-US" dirty="0" smtClean="0">
                <a:latin typeface="Times New Roman"/>
                <a:cs typeface="Times New Roman"/>
              </a:rPr>
              <a:t> what are you hoping to learn about or influence?</a:t>
            </a:r>
          </a:p>
          <a:p>
            <a:pPr marL="457200" indent="-457200">
              <a:buAutoNum type="arabicPeriod"/>
            </a:pPr>
            <a:endParaRPr lang="en-US" sz="1800" dirty="0" smtClean="0">
              <a:latin typeface="Times New Roman"/>
              <a:cs typeface="Times New Roman"/>
            </a:endParaRPr>
          </a:p>
          <a:p>
            <a:pPr marL="457200" indent="-457200">
              <a:buAutoNum type="arabicPeriod"/>
            </a:pPr>
            <a:r>
              <a:rPr lang="en-US" b="1" dirty="0" smtClean="0">
                <a:latin typeface="Times New Roman"/>
                <a:cs typeface="Times New Roman"/>
              </a:rPr>
              <a:t>PLAN: </a:t>
            </a:r>
            <a:r>
              <a:rPr lang="en-US" dirty="0" smtClean="0">
                <a:latin typeface="Times New Roman"/>
                <a:cs typeface="Times New Roman"/>
              </a:rPr>
              <a:t>What is your plan? (For instance, will you be designing a behavior modification, planning and implementing content lessons, incorporating technology in instruction, combining various types of social and academic interventions, etc.)? [Elaborate in answer to bullet 3.]</a:t>
            </a:r>
          </a:p>
        </p:txBody>
      </p:sp>
    </p:spTree>
    <p:extLst>
      <p:ext uri="{BB962C8B-B14F-4D97-AF65-F5344CB8AC3E}">
        <p14:creationId xmlns:p14="http://schemas.microsoft.com/office/powerpoint/2010/main" val="1029070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2: Action Plan (</a:t>
            </a:r>
            <a:r>
              <a:rPr lang="en-US" i="1" dirty="0" smtClean="0"/>
              <a:t>continued</a:t>
            </a:r>
            <a:r>
              <a:rPr lang="en-US" dirty="0" smtClean="0"/>
              <a:t>)</a:t>
            </a:r>
            <a:endParaRPr lang="en-US" dirty="0"/>
          </a:p>
        </p:txBody>
      </p:sp>
      <p:sp>
        <p:nvSpPr>
          <p:cNvPr id="3" name="Content Placeholder 2"/>
          <p:cNvSpPr>
            <a:spLocks noGrp="1"/>
          </p:cNvSpPr>
          <p:nvPr>
            <p:ph idx="1"/>
          </p:nvPr>
        </p:nvSpPr>
        <p:spPr>
          <a:xfrm>
            <a:off x="457200" y="1447800"/>
            <a:ext cx="8229600" cy="5105400"/>
          </a:xfrm>
        </p:spPr>
        <p:txBody>
          <a:bodyPr>
            <a:normAutofit fontScale="92500"/>
          </a:bodyPr>
          <a:lstStyle/>
          <a:p>
            <a:pPr marL="0" indent="0">
              <a:buNone/>
            </a:pPr>
            <a:endParaRPr lang="en-US" dirty="0" smtClean="0">
              <a:latin typeface="Times New Roman"/>
              <a:cs typeface="Times New Roman"/>
            </a:endParaRPr>
          </a:p>
          <a:p>
            <a:pPr marL="514350" indent="-514350">
              <a:buFont typeface="+mj-lt"/>
              <a:buAutoNum type="arabicPeriod" startAt="3"/>
            </a:pPr>
            <a:r>
              <a:rPr lang="en-US" sz="2600" b="1" dirty="0" smtClean="0">
                <a:latin typeface="Times New Roman"/>
                <a:cs typeface="Times New Roman"/>
              </a:rPr>
              <a:t>STEPS &amp; TIMELINE: </a:t>
            </a:r>
            <a:r>
              <a:rPr lang="en-US" sz="2600" dirty="0">
                <a:latin typeface="Times New Roman"/>
                <a:cs typeface="Times New Roman"/>
              </a:rPr>
              <a:t>What are the steps involved in designing and implementing the plan</a:t>
            </a:r>
            <a:r>
              <a:rPr lang="en-US" sz="2600" dirty="0" smtClean="0">
                <a:latin typeface="Times New Roman"/>
                <a:cs typeface="Times New Roman"/>
              </a:rPr>
              <a:t>? What is the timeline? Be specific. (For instance, is this something you will implement one period a day, from 9:30-10:30 a.m., for 3 weeks?) Are there parts of the plan that will be implemented in different stages? If so, explain.</a:t>
            </a:r>
          </a:p>
          <a:p>
            <a:pPr marL="514350" indent="-514350">
              <a:buFont typeface="+mj-lt"/>
              <a:buAutoNum type="arabicPeriod" startAt="3"/>
            </a:pPr>
            <a:endParaRPr lang="en-US" sz="1900" dirty="0" smtClean="0">
              <a:latin typeface="Times New Roman"/>
              <a:cs typeface="Times New Roman"/>
            </a:endParaRPr>
          </a:p>
          <a:p>
            <a:pPr marL="514350" indent="-514350">
              <a:buFont typeface="+mj-lt"/>
              <a:buAutoNum type="arabicPeriod" startAt="3"/>
            </a:pPr>
            <a:r>
              <a:rPr lang="en-US" sz="2600" b="1" dirty="0" smtClean="0">
                <a:latin typeface="Times New Roman"/>
                <a:cs typeface="Times New Roman"/>
              </a:rPr>
              <a:t>DATA COLLECTION: </a:t>
            </a:r>
            <a:r>
              <a:rPr lang="en-US" sz="2600" dirty="0" smtClean="0">
                <a:latin typeface="Times New Roman"/>
                <a:cs typeface="Times New Roman"/>
              </a:rPr>
              <a:t>How will you collect data? In other words, in what ways will you document the experience (e.g., using observation notes, student interviews, teacher interviews, student work products, reflective journals, etc.) to answer your research question?</a:t>
            </a:r>
          </a:p>
        </p:txBody>
      </p:sp>
    </p:spTree>
    <p:extLst>
      <p:ext uri="{BB962C8B-B14F-4D97-AF65-F5344CB8AC3E}">
        <p14:creationId xmlns:p14="http://schemas.microsoft.com/office/powerpoint/2010/main" val="3865179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ENTRY 3: Reflections on Intervention, Part I</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latin typeface="Times New Roman"/>
              <a:cs typeface="Times New Roman"/>
            </a:endParaRPr>
          </a:p>
          <a:p>
            <a:pPr marL="457200" indent="-457200">
              <a:buAutoNum type="arabicPeriod"/>
            </a:pPr>
            <a:r>
              <a:rPr lang="en-US" b="1" dirty="0" smtClean="0">
                <a:latin typeface="Times New Roman"/>
                <a:cs typeface="Times New Roman"/>
              </a:rPr>
              <a:t>IMPLEMENTATION UPDATE: </a:t>
            </a:r>
            <a:r>
              <a:rPr lang="en-US" dirty="0" smtClean="0">
                <a:latin typeface="Times New Roman"/>
                <a:cs typeface="Times New Roman"/>
              </a:rPr>
              <a:t>What aspects of your Action </a:t>
            </a:r>
            <a:r>
              <a:rPr lang="en-US" dirty="0">
                <a:latin typeface="Times New Roman"/>
                <a:cs typeface="Times New Roman"/>
              </a:rPr>
              <a:t>P</a:t>
            </a:r>
            <a:r>
              <a:rPr lang="en-US" dirty="0" smtClean="0">
                <a:latin typeface="Times New Roman"/>
                <a:cs typeface="Times New Roman"/>
              </a:rPr>
              <a:t>lan have you implemented thus far? Be specific.</a:t>
            </a:r>
            <a:endParaRPr lang="en-US" dirty="0">
              <a:latin typeface="Times New Roman"/>
              <a:cs typeface="Times New Roman"/>
            </a:endParaRPr>
          </a:p>
          <a:p>
            <a:pPr marL="457200" indent="-457200">
              <a:buAutoNum type="arabicPeriod"/>
            </a:pPr>
            <a:endParaRPr lang="en-US" sz="1800" dirty="0">
              <a:latin typeface="Times New Roman"/>
              <a:cs typeface="Times New Roman"/>
            </a:endParaRPr>
          </a:p>
          <a:p>
            <a:pPr marL="457200" indent="-457200">
              <a:buAutoNum type="arabicPeriod"/>
            </a:pPr>
            <a:r>
              <a:rPr lang="en-US" b="1" dirty="0" smtClean="0">
                <a:latin typeface="Times New Roman"/>
                <a:cs typeface="Times New Roman"/>
              </a:rPr>
              <a:t>PRELIMIANRY FINDINGS &amp; REFLECTIONS: </a:t>
            </a:r>
          </a:p>
          <a:p>
            <a:pPr lvl="1">
              <a:buFont typeface="Arial"/>
              <a:buChar char="•"/>
            </a:pPr>
            <a:r>
              <a:rPr lang="en-US" sz="2400" dirty="0" smtClean="0">
                <a:latin typeface="Times New Roman"/>
                <a:cs typeface="Times New Roman"/>
              </a:rPr>
              <a:t>What have you noticed since implementing your action plan? </a:t>
            </a:r>
          </a:p>
          <a:p>
            <a:pPr lvl="1">
              <a:buFont typeface="Arial"/>
              <a:buChar char="•"/>
            </a:pPr>
            <a:r>
              <a:rPr lang="en-US" sz="2400" dirty="0" smtClean="0">
                <a:latin typeface="Times New Roman"/>
                <a:cs typeface="Times New Roman"/>
              </a:rPr>
              <a:t>What are your preliminary findings or patterns in your data? What is your evidence?</a:t>
            </a:r>
          </a:p>
          <a:p>
            <a:pPr lvl="1">
              <a:buFont typeface="Arial"/>
              <a:buChar char="•"/>
            </a:pPr>
            <a:r>
              <a:rPr lang="en-US" sz="2400" dirty="0" smtClean="0">
                <a:latin typeface="Times New Roman"/>
                <a:cs typeface="Times New Roman"/>
              </a:rPr>
              <a:t>What is going well? What is your evidence? </a:t>
            </a:r>
          </a:p>
          <a:p>
            <a:pPr lvl="1">
              <a:buFont typeface="Arial"/>
              <a:buChar char="•"/>
            </a:pPr>
            <a:r>
              <a:rPr lang="en-US" sz="2400" dirty="0" smtClean="0">
                <a:latin typeface="Times New Roman"/>
                <a:cs typeface="Times New Roman"/>
              </a:rPr>
              <a:t>What is not going well? What is your evidence? </a:t>
            </a:r>
          </a:p>
          <a:p>
            <a:pPr lvl="1">
              <a:buFont typeface="Arial"/>
              <a:buChar char="•"/>
            </a:pPr>
            <a:r>
              <a:rPr lang="en-US" sz="2400" dirty="0" smtClean="0">
                <a:latin typeface="Times New Roman"/>
                <a:cs typeface="Times New Roman"/>
              </a:rPr>
              <a:t>What did you need to change or tweak about your plan so far? What was your rationale for the changes?</a:t>
            </a:r>
            <a:endParaRPr lang="en-US" sz="2400" dirty="0"/>
          </a:p>
        </p:txBody>
      </p:sp>
    </p:spTree>
    <p:extLst>
      <p:ext uri="{BB962C8B-B14F-4D97-AF65-F5344CB8AC3E}">
        <p14:creationId xmlns:p14="http://schemas.microsoft.com/office/powerpoint/2010/main" val="3964184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ENTRY 3: Reflections on </a:t>
            </a:r>
            <a:r>
              <a:rPr lang="en-US" dirty="0" smtClean="0"/>
              <a:t>Intervention, Part I (continued)</a:t>
            </a:r>
            <a:endParaRPr lang="en-US" dirty="0"/>
          </a:p>
        </p:txBody>
      </p:sp>
      <p:sp>
        <p:nvSpPr>
          <p:cNvPr id="3" name="Content Placeholder 2"/>
          <p:cNvSpPr>
            <a:spLocks noGrp="1"/>
          </p:cNvSpPr>
          <p:nvPr>
            <p:ph idx="1"/>
          </p:nvPr>
        </p:nvSpPr>
        <p:spPr>
          <a:xfrm>
            <a:off x="457200" y="1752600"/>
            <a:ext cx="8229600" cy="4800600"/>
          </a:xfrm>
        </p:spPr>
        <p:txBody>
          <a:bodyPr>
            <a:noAutofit/>
          </a:bodyPr>
          <a:lstStyle/>
          <a:p>
            <a:pPr marL="457200" indent="-457200">
              <a:buFont typeface="+mj-lt"/>
              <a:buAutoNum type="arabicPeriod" startAt="3"/>
            </a:pPr>
            <a:r>
              <a:rPr lang="en-US" b="1" dirty="0" smtClean="0">
                <a:latin typeface="Times New Roman"/>
                <a:cs typeface="Times New Roman"/>
              </a:rPr>
              <a:t>IMPLEMENTATION PLAN GOING FORWARD: </a:t>
            </a:r>
          </a:p>
          <a:p>
            <a:pPr lvl="1">
              <a:buFont typeface="Arial"/>
              <a:buChar char="•"/>
            </a:pPr>
            <a:r>
              <a:rPr lang="en-US" sz="2400" dirty="0">
                <a:latin typeface="Times New Roman"/>
                <a:cs typeface="Times New Roman"/>
              </a:rPr>
              <a:t>What aspects of your plan do you still need to implement? </a:t>
            </a:r>
          </a:p>
          <a:p>
            <a:pPr lvl="1">
              <a:buFont typeface="Arial"/>
              <a:buChar char="•"/>
            </a:pPr>
            <a:r>
              <a:rPr lang="en-US" sz="2400" dirty="0">
                <a:latin typeface="Times New Roman"/>
                <a:cs typeface="Times New Roman"/>
              </a:rPr>
              <a:t>What questions do your preliminary findings </a:t>
            </a:r>
            <a:r>
              <a:rPr lang="en-US" sz="2400" dirty="0" smtClean="0">
                <a:latin typeface="Times New Roman"/>
                <a:cs typeface="Times New Roman"/>
              </a:rPr>
              <a:t>and reflections raise </a:t>
            </a:r>
            <a:r>
              <a:rPr lang="en-US" sz="2400" dirty="0">
                <a:latin typeface="Times New Roman"/>
                <a:cs typeface="Times New Roman"/>
              </a:rPr>
              <a:t>for you?</a:t>
            </a:r>
          </a:p>
          <a:p>
            <a:pPr lvl="1">
              <a:buFont typeface="Arial"/>
              <a:buChar char="•"/>
            </a:pPr>
            <a:r>
              <a:rPr lang="en-US" sz="2400" dirty="0">
                <a:latin typeface="Times New Roman"/>
                <a:cs typeface="Times New Roman"/>
              </a:rPr>
              <a:t>Based on your preliminary findings and new questions, what additions or changes to your original action plan do you recommend for the </a:t>
            </a:r>
            <a:r>
              <a:rPr lang="en-US" sz="2400" dirty="0" smtClean="0">
                <a:latin typeface="Times New Roman"/>
                <a:cs typeface="Times New Roman"/>
              </a:rPr>
              <a:t>remainder </a:t>
            </a:r>
            <a:r>
              <a:rPr lang="en-US" sz="2400" dirty="0">
                <a:latin typeface="Times New Roman"/>
                <a:cs typeface="Times New Roman"/>
              </a:rPr>
              <a:t>of your data collection?  </a:t>
            </a:r>
          </a:p>
          <a:p>
            <a:pPr lvl="1">
              <a:buFont typeface="Arial"/>
              <a:buChar char="•"/>
            </a:pPr>
            <a:r>
              <a:rPr lang="en-US" sz="2400" dirty="0">
                <a:latin typeface="Times New Roman"/>
                <a:cs typeface="Times New Roman"/>
              </a:rPr>
              <a:t>Why are you making </a:t>
            </a:r>
            <a:r>
              <a:rPr lang="en-US" sz="2400" dirty="0" smtClean="0">
                <a:latin typeface="Times New Roman"/>
                <a:cs typeface="Times New Roman"/>
              </a:rPr>
              <a:t>these changes </a:t>
            </a:r>
            <a:r>
              <a:rPr lang="en-US" sz="2400" dirty="0">
                <a:latin typeface="Times New Roman"/>
                <a:cs typeface="Times New Roman"/>
              </a:rPr>
              <a:t>or recommendations? </a:t>
            </a:r>
          </a:p>
          <a:p>
            <a:pPr marL="457200" indent="-457200">
              <a:buFont typeface="+mj-lt"/>
              <a:buAutoNum type="arabicPeriod" startAt="3"/>
            </a:pPr>
            <a:endParaRPr lang="en-US" sz="1400" dirty="0" smtClean="0">
              <a:latin typeface="Times New Roman"/>
              <a:cs typeface="Times New Roman"/>
            </a:endParaRPr>
          </a:p>
          <a:p>
            <a:pPr marL="457200" indent="-457200">
              <a:buFont typeface="+mj-lt"/>
              <a:buAutoNum type="arabicPeriod" startAt="3"/>
            </a:pPr>
            <a:r>
              <a:rPr lang="en-US" b="1" dirty="0" smtClean="0">
                <a:latin typeface="Times New Roman"/>
                <a:cs typeface="Times New Roman"/>
              </a:rPr>
              <a:t>APPENDIX: </a:t>
            </a:r>
            <a:r>
              <a:rPr lang="en-US" dirty="0" smtClean="0">
                <a:latin typeface="Times New Roman"/>
                <a:cs typeface="Times New Roman"/>
              </a:rPr>
              <a:t>Do you have any documents (lesson plans, children’s work samples, etc.) that support your claims? [Pick a representative sample.]</a:t>
            </a:r>
          </a:p>
        </p:txBody>
      </p:sp>
    </p:spTree>
    <p:extLst>
      <p:ext uri="{BB962C8B-B14F-4D97-AF65-F5344CB8AC3E}">
        <p14:creationId xmlns:p14="http://schemas.microsoft.com/office/powerpoint/2010/main" val="1784899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ENTRY 4: Reflections on Intervention, Part II</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latin typeface="Times New Roman"/>
              <a:cs typeface="Times New Roman"/>
            </a:endParaRPr>
          </a:p>
          <a:p>
            <a:pPr marL="457200" indent="-457200">
              <a:buAutoNum type="arabicPeriod"/>
            </a:pPr>
            <a:r>
              <a:rPr lang="en-US" b="1" dirty="0" smtClean="0">
                <a:latin typeface="Times New Roman"/>
                <a:cs typeface="Times New Roman"/>
              </a:rPr>
              <a:t>IMPLEMENTATION UPDATE: </a:t>
            </a:r>
            <a:r>
              <a:rPr lang="en-US" dirty="0" smtClean="0">
                <a:latin typeface="Times New Roman"/>
                <a:cs typeface="Times New Roman"/>
              </a:rPr>
              <a:t>What aspects of your Action </a:t>
            </a:r>
            <a:r>
              <a:rPr lang="en-US" dirty="0">
                <a:latin typeface="Times New Roman"/>
                <a:cs typeface="Times New Roman"/>
              </a:rPr>
              <a:t>P</a:t>
            </a:r>
            <a:r>
              <a:rPr lang="en-US" dirty="0" smtClean="0">
                <a:latin typeface="Times New Roman"/>
                <a:cs typeface="Times New Roman"/>
              </a:rPr>
              <a:t>lan have you implemented since you wrote Entry 3? Be specific.</a:t>
            </a:r>
            <a:endParaRPr lang="en-US" dirty="0">
              <a:latin typeface="Times New Roman"/>
              <a:cs typeface="Times New Roman"/>
            </a:endParaRPr>
          </a:p>
          <a:p>
            <a:pPr marL="457200" indent="-457200">
              <a:buAutoNum type="arabicPeriod"/>
            </a:pPr>
            <a:endParaRPr lang="en-US" sz="1800" dirty="0">
              <a:latin typeface="Times New Roman"/>
              <a:cs typeface="Times New Roman"/>
            </a:endParaRPr>
          </a:p>
          <a:p>
            <a:pPr marL="457200" indent="-457200">
              <a:buAutoNum type="arabicPeriod"/>
            </a:pPr>
            <a:r>
              <a:rPr lang="en-US" b="1" dirty="0" smtClean="0">
                <a:latin typeface="Times New Roman"/>
                <a:cs typeface="Times New Roman"/>
              </a:rPr>
              <a:t>PRELIMIANRY FINDINGS &amp; REFLECTIONS: </a:t>
            </a:r>
          </a:p>
          <a:p>
            <a:pPr lvl="1">
              <a:buFont typeface="Arial"/>
              <a:buChar char="•"/>
            </a:pPr>
            <a:r>
              <a:rPr lang="en-US" sz="2400" dirty="0" smtClean="0">
                <a:latin typeface="Times New Roman"/>
                <a:cs typeface="Times New Roman"/>
              </a:rPr>
              <a:t>What have you noticed? </a:t>
            </a:r>
          </a:p>
          <a:p>
            <a:pPr lvl="1">
              <a:buFont typeface="Arial"/>
              <a:buChar char="•"/>
            </a:pPr>
            <a:r>
              <a:rPr lang="en-US" sz="2400" dirty="0" smtClean="0">
                <a:latin typeface="Times New Roman"/>
                <a:cs typeface="Times New Roman"/>
              </a:rPr>
              <a:t>What are your preliminary findings or patterns in your data? What is your evidence?</a:t>
            </a:r>
          </a:p>
          <a:p>
            <a:pPr lvl="1">
              <a:buFont typeface="Arial"/>
              <a:buChar char="•"/>
            </a:pPr>
            <a:r>
              <a:rPr lang="en-US" sz="2400" dirty="0" smtClean="0">
                <a:latin typeface="Times New Roman"/>
                <a:cs typeface="Times New Roman"/>
              </a:rPr>
              <a:t>What is going well? What is your evidence? </a:t>
            </a:r>
          </a:p>
          <a:p>
            <a:pPr lvl="1">
              <a:buFont typeface="Arial"/>
              <a:buChar char="•"/>
            </a:pPr>
            <a:r>
              <a:rPr lang="en-US" sz="2400" dirty="0" smtClean="0">
                <a:latin typeface="Times New Roman"/>
                <a:cs typeface="Times New Roman"/>
              </a:rPr>
              <a:t>What is not going well? What is your evidence? </a:t>
            </a:r>
          </a:p>
          <a:p>
            <a:pPr lvl="1">
              <a:buFont typeface="Arial"/>
              <a:buChar char="•"/>
            </a:pPr>
            <a:r>
              <a:rPr lang="en-US" sz="2400" dirty="0" smtClean="0">
                <a:latin typeface="Times New Roman"/>
                <a:cs typeface="Times New Roman"/>
              </a:rPr>
              <a:t>What did you need to change or tweak about your plan so far? What was your rationale for the changes?</a:t>
            </a:r>
            <a:endParaRPr lang="en-US" sz="2400" dirty="0"/>
          </a:p>
        </p:txBody>
      </p:sp>
    </p:spTree>
    <p:extLst>
      <p:ext uri="{BB962C8B-B14F-4D97-AF65-F5344CB8AC3E}">
        <p14:creationId xmlns:p14="http://schemas.microsoft.com/office/powerpoint/2010/main" val="931248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ENTRY </a:t>
            </a:r>
            <a:r>
              <a:rPr lang="en-US" dirty="0" smtClean="0"/>
              <a:t>4: </a:t>
            </a:r>
            <a:r>
              <a:rPr lang="en-US" dirty="0"/>
              <a:t>Reflections on </a:t>
            </a:r>
            <a:r>
              <a:rPr lang="en-US" dirty="0" smtClean="0"/>
              <a:t>Intervention, Part II (continued)</a:t>
            </a:r>
            <a:endParaRPr lang="en-US" dirty="0"/>
          </a:p>
        </p:txBody>
      </p:sp>
      <p:sp>
        <p:nvSpPr>
          <p:cNvPr id="3" name="Content Placeholder 2"/>
          <p:cNvSpPr>
            <a:spLocks noGrp="1"/>
          </p:cNvSpPr>
          <p:nvPr>
            <p:ph idx="1"/>
          </p:nvPr>
        </p:nvSpPr>
        <p:spPr>
          <a:xfrm>
            <a:off x="457200" y="1752600"/>
            <a:ext cx="8229600" cy="4800600"/>
          </a:xfrm>
        </p:spPr>
        <p:txBody>
          <a:bodyPr>
            <a:noAutofit/>
          </a:bodyPr>
          <a:lstStyle/>
          <a:p>
            <a:pPr marL="457200" indent="-457200">
              <a:buFont typeface="+mj-lt"/>
              <a:buAutoNum type="arabicPeriod" startAt="3"/>
            </a:pPr>
            <a:r>
              <a:rPr lang="en-US" b="1" dirty="0" smtClean="0">
                <a:latin typeface="Times New Roman"/>
                <a:cs typeface="Times New Roman"/>
              </a:rPr>
              <a:t>IMPLEMENTATION PLAN GOING FORWARD: </a:t>
            </a:r>
          </a:p>
          <a:p>
            <a:pPr lvl="1">
              <a:buFont typeface="Arial"/>
              <a:buChar char="•"/>
            </a:pPr>
            <a:r>
              <a:rPr lang="en-US" sz="2400" dirty="0">
                <a:latin typeface="Times New Roman"/>
                <a:cs typeface="Times New Roman"/>
              </a:rPr>
              <a:t>What aspects of your plan do you still need to implement? </a:t>
            </a:r>
          </a:p>
          <a:p>
            <a:pPr lvl="1">
              <a:buFont typeface="Arial"/>
              <a:buChar char="•"/>
            </a:pPr>
            <a:r>
              <a:rPr lang="en-US" sz="2400" dirty="0">
                <a:latin typeface="Times New Roman"/>
                <a:cs typeface="Times New Roman"/>
              </a:rPr>
              <a:t>What questions do your preliminary findings </a:t>
            </a:r>
            <a:r>
              <a:rPr lang="en-US" sz="2400" dirty="0" smtClean="0">
                <a:latin typeface="Times New Roman"/>
                <a:cs typeface="Times New Roman"/>
              </a:rPr>
              <a:t>and reflections raise </a:t>
            </a:r>
            <a:r>
              <a:rPr lang="en-US" sz="2400" dirty="0">
                <a:latin typeface="Times New Roman"/>
                <a:cs typeface="Times New Roman"/>
              </a:rPr>
              <a:t>for you?</a:t>
            </a:r>
          </a:p>
          <a:p>
            <a:pPr lvl="1">
              <a:buFont typeface="Arial"/>
              <a:buChar char="•"/>
            </a:pPr>
            <a:r>
              <a:rPr lang="en-US" sz="2400" dirty="0">
                <a:latin typeface="Times New Roman"/>
                <a:cs typeface="Times New Roman"/>
              </a:rPr>
              <a:t>Based on your preliminary findings and new questions, what additions or changes to your original action plan do you recommend for the </a:t>
            </a:r>
            <a:r>
              <a:rPr lang="en-US" sz="2400" dirty="0" smtClean="0">
                <a:latin typeface="Times New Roman"/>
                <a:cs typeface="Times New Roman"/>
              </a:rPr>
              <a:t>remainder </a:t>
            </a:r>
            <a:r>
              <a:rPr lang="en-US" sz="2400" dirty="0">
                <a:latin typeface="Times New Roman"/>
                <a:cs typeface="Times New Roman"/>
              </a:rPr>
              <a:t>of your data collection?  </a:t>
            </a:r>
          </a:p>
          <a:p>
            <a:pPr lvl="1">
              <a:buFont typeface="Arial"/>
              <a:buChar char="•"/>
            </a:pPr>
            <a:r>
              <a:rPr lang="en-US" sz="2400" dirty="0">
                <a:latin typeface="Times New Roman"/>
                <a:cs typeface="Times New Roman"/>
              </a:rPr>
              <a:t>Why are you making </a:t>
            </a:r>
            <a:r>
              <a:rPr lang="en-US" sz="2400" dirty="0" smtClean="0">
                <a:latin typeface="Times New Roman"/>
                <a:cs typeface="Times New Roman"/>
              </a:rPr>
              <a:t>these changes </a:t>
            </a:r>
            <a:r>
              <a:rPr lang="en-US" sz="2400" dirty="0">
                <a:latin typeface="Times New Roman"/>
                <a:cs typeface="Times New Roman"/>
              </a:rPr>
              <a:t>or recommendations? </a:t>
            </a:r>
          </a:p>
          <a:p>
            <a:pPr marL="457200" indent="-457200">
              <a:buFont typeface="+mj-lt"/>
              <a:buAutoNum type="arabicPeriod" startAt="3"/>
            </a:pPr>
            <a:endParaRPr lang="en-US" sz="1400" dirty="0" smtClean="0">
              <a:latin typeface="Times New Roman"/>
              <a:cs typeface="Times New Roman"/>
            </a:endParaRPr>
          </a:p>
          <a:p>
            <a:pPr marL="457200" indent="-457200">
              <a:buFont typeface="+mj-lt"/>
              <a:buAutoNum type="arabicPeriod" startAt="3"/>
            </a:pPr>
            <a:r>
              <a:rPr lang="en-US" b="1" dirty="0" smtClean="0">
                <a:latin typeface="Times New Roman"/>
                <a:cs typeface="Times New Roman"/>
              </a:rPr>
              <a:t>APPENDIX: </a:t>
            </a:r>
            <a:r>
              <a:rPr lang="en-US" dirty="0" smtClean="0">
                <a:latin typeface="Times New Roman"/>
                <a:cs typeface="Times New Roman"/>
              </a:rPr>
              <a:t>Do you have any documents (lesson plans, children’s work samples, etc.) that support your claims? [Pick a representative sample.]</a:t>
            </a:r>
          </a:p>
        </p:txBody>
      </p:sp>
    </p:spTree>
    <p:extLst>
      <p:ext uri="{BB962C8B-B14F-4D97-AF65-F5344CB8AC3E}">
        <p14:creationId xmlns:p14="http://schemas.microsoft.com/office/powerpoint/2010/main" val="4190992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526</TotalTime>
  <Words>1240</Words>
  <Application>Microsoft Macintosh PowerPoint</Application>
  <PresentationFormat>On-screen Show (4:3)</PresentationFormat>
  <Paragraphs>117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Action Research Project</vt:lpstr>
      <vt:lpstr>How do I craft an effective and meaningful Action Research Question?</vt:lpstr>
      <vt:lpstr>ENTRY 1: Introduction</vt:lpstr>
      <vt:lpstr>ENTRY 2: Action Plan</vt:lpstr>
      <vt:lpstr>ENTRY 2: Action Plan (continued)</vt:lpstr>
      <vt:lpstr>ENTRY 3: Reflections on Intervention, Part I</vt:lpstr>
      <vt:lpstr>ENTRY 3: Reflections on Intervention, Part I (continued)</vt:lpstr>
      <vt:lpstr>ENTRY 4: Reflections on Intervention, Part II</vt:lpstr>
      <vt:lpstr>ENTRY 4: Reflections on Intervention, Part II (continued)</vt:lpstr>
      <vt:lpstr>ENTRY 5: Conclusions &amp; Final Reflection</vt:lpstr>
      <vt:lpstr>ENTRY 5: Conclusions &amp; Final Reflection Part II (continued)</vt:lpstr>
      <vt:lpstr>ENTRY 5: Conclusions &amp; Final Reflection Part III (continued)</vt:lpstr>
      <vt:lpstr>Appendices</vt:lpstr>
      <vt:lpstr>References</vt:lpstr>
    </vt:vector>
  </TitlesOfParts>
  <Company>Elizabethtown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Coyle, H. Elizabeth</dc:creator>
  <cp:lastModifiedBy>Monica Belfatti</cp:lastModifiedBy>
  <cp:revision>95</cp:revision>
  <cp:lastPrinted>2013-08-17T15:15:38Z</cp:lastPrinted>
  <dcterms:created xsi:type="dcterms:W3CDTF">2012-08-30T17:05:46Z</dcterms:created>
  <dcterms:modified xsi:type="dcterms:W3CDTF">2015-09-05T23:51:01Z</dcterms:modified>
</cp:coreProperties>
</file>