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3" r:id="rId3"/>
    <p:sldId id="257" r:id="rId4"/>
    <p:sldId id="265" r:id="rId5"/>
    <p:sldId id="267" r:id="rId6"/>
    <p:sldId id="266" r:id="rId7"/>
    <p:sldId id="268" r:id="rId8"/>
    <p:sldId id="269" r:id="rId9"/>
    <p:sldId id="271" r:id="rId10"/>
    <p:sldId id="270" r:id="rId11"/>
    <p:sldId id="272" r:id="rId12"/>
    <p:sldId id="261" r:id="rId13"/>
    <p:sldId id="273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0FF9F9D-4523-4F26-971A-FFF6C9BD6B80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85A3044-8456-4A0C-B599-3F53B6AE8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2D6772-D3E6-4091-8B1E-4AACADE9FFFA}" type="datetimeFigureOut">
              <a:rPr lang="en-US" smtClean="0"/>
              <a:t>8/30/15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1B0DF8-4ED2-43D0-A24C-0995CA25CC5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achersnetwork.org/tnli/Action_Research_Booklet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br>
              <a:rPr lang="en-US" dirty="0" smtClean="0"/>
            </a:br>
            <a:r>
              <a:rPr lang="en-US" dirty="0" smtClean="0">
                <a:solidFill>
                  <a:srgbClr val="C0504D"/>
                </a:solidFill>
              </a:rPr>
              <a:t>Action Research?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 495, 496, 497</a:t>
            </a:r>
          </a:p>
          <a:p>
            <a:r>
              <a:rPr lang="en-US" dirty="0" smtClean="0"/>
              <a:t>Fall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1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Step 3: Have your Question Approved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3352800"/>
          </a:xfrm>
        </p:spPr>
        <p:txBody>
          <a:bodyPr/>
          <a:lstStyle/>
          <a:p>
            <a:r>
              <a:rPr lang="en-US" dirty="0" smtClean="0"/>
              <a:t>Make sure your cooperating teacher approves your question before you proceed.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Make sure your senior seminar instructor approves the question before you proceed. </a:t>
            </a:r>
          </a:p>
          <a:p>
            <a:endParaRPr lang="en-US" sz="1400" dirty="0"/>
          </a:p>
          <a:p>
            <a:r>
              <a:rPr lang="en-US" dirty="0" smtClean="0"/>
              <a:t>Once you have your question, inform your supervisor.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9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How do I proceed?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Document your project. </a:t>
            </a:r>
          </a:p>
          <a:p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C0504D"/>
                </a:solidFill>
              </a:rPr>
              <a:t>Keep an ongoing journal and record of all documents and data related to your question:</a:t>
            </a:r>
          </a:p>
          <a:p>
            <a:pPr lvl="1"/>
            <a:r>
              <a:rPr lang="en-US" dirty="0" smtClean="0"/>
              <a:t>Lesson plans or interventions related to your project.</a:t>
            </a:r>
            <a:endParaRPr lang="en-US" dirty="0"/>
          </a:p>
          <a:p>
            <a:pPr lvl="1"/>
            <a:r>
              <a:rPr lang="en-US" dirty="0" smtClean="0"/>
              <a:t>Class assignments or behavior charts you designed.</a:t>
            </a:r>
          </a:p>
          <a:p>
            <a:pPr lvl="1"/>
            <a:r>
              <a:rPr lang="en-US" dirty="0" smtClean="0"/>
              <a:t>Observations of specific student behaviors you noticed.</a:t>
            </a:r>
          </a:p>
          <a:p>
            <a:pPr lvl="1"/>
            <a:r>
              <a:rPr lang="en-US" dirty="0" smtClean="0"/>
              <a:t>Reflections on your own teaching.</a:t>
            </a:r>
          </a:p>
          <a:p>
            <a:pPr lvl="1"/>
            <a:r>
              <a:rPr lang="en-US" dirty="0" smtClean="0"/>
              <a:t>Your own thoughts, reactions, and affective responses as you implement change.</a:t>
            </a:r>
          </a:p>
          <a:p>
            <a:pPr lvl="1"/>
            <a:r>
              <a:rPr lang="en-US" dirty="0" smtClean="0"/>
              <a:t>Ideas/thoughts discussed with others (coop, field supervisor, professor, peers) about your project and interventions.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4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is the Timeline for the Action Research Project Assignment?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Research Question (Sept. </a:t>
            </a:r>
            <a:r>
              <a:rPr lang="en-US" dirty="0" smtClean="0">
                <a:solidFill>
                  <a:srgbClr val="4F81BD"/>
                </a:solidFill>
              </a:rPr>
              <a:t>14): </a:t>
            </a:r>
            <a:r>
              <a:rPr lang="en-US" dirty="0" smtClean="0"/>
              <a:t>Identify your action research question. </a:t>
            </a:r>
          </a:p>
          <a:p>
            <a:endParaRPr lang="en-US" sz="1500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Entry 1 (Sept. 21): </a:t>
            </a:r>
            <a:r>
              <a:rPr lang="en-US" dirty="0" smtClean="0">
                <a:solidFill>
                  <a:srgbClr val="000000"/>
                </a:solidFill>
              </a:rPr>
              <a:t>Submit first journal entry (describe demographics,  context and problem; identify your research question).</a:t>
            </a: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Entry 2 (Oct. 7): </a:t>
            </a:r>
            <a:r>
              <a:rPr lang="en-US" dirty="0" smtClean="0">
                <a:solidFill>
                  <a:srgbClr val="000000"/>
                </a:solidFill>
              </a:rPr>
              <a:t>Submit second journal entry (goal and action plan).</a:t>
            </a:r>
          </a:p>
          <a:p>
            <a:endParaRPr lang="en-US" sz="1500" dirty="0" smtClean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4F81BD"/>
                </a:solidFill>
              </a:rPr>
              <a:t>Entry 3 (Oct. 19 or </a:t>
            </a:r>
            <a:r>
              <a:rPr lang="en-US" dirty="0" smtClean="0">
                <a:solidFill>
                  <a:schemeClr val="accent2"/>
                </a:solidFill>
              </a:rPr>
              <a:t>halfway</a:t>
            </a:r>
            <a:r>
              <a:rPr lang="en-US" dirty="0" smtClean="0">
                <a:solidFill>
                  <a:srgbClr val="4F81BD"/>
                </a:solidFill>
              </a:rPr>
              <a:t> through): </a:t>
            </a:r>
            <a:r>
              <a:rPr lang="en-US" dirty="0" smtClean="0">
                <a:solidFill>
                  <a:srgbClr val="000000"/>
                </a:solidFill>
              </a:rPr>
              <a:t>Submit third journal entry (reflect on implementation/approach in response to question; include any relevant data).</a:t>
            </a:r>
          </a:p>
          <a:p>
            <a:pPr>
              <a:buClr>
                <a:schemeClr val="tx1"/>
              </a:buClr>
            </a:pPr>
            <a:endParaRPr lang="en-US" sz="1400" dirty="0" smtClean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4F81BD"/>
                </a:solidFill>
              </a:rPr>
              <a:t>Entry 4 (Nov. 2): </a:t>
            </a:r>
            <a:r>
              <a:rPr lang="en-US" dirty="0" smtClean="0">
                <a:solidFill>
                  <a:srgbClr val="000000"/>
                </a:solidFill>
              </a:rPr>
              <a:t>Submit fourth journal entry (reflect on implementation/approach in response to question; include any relevant data).</a:t>
            </a:r>
          </a:p>
          <a:p>
            <a:pPr>
              <a:buClr>
                <a:schemeClr val="tx1"/>
              </a:buClr>
            </a:pPr>
            <a:endParaRPr lang="en-US" sz="1500" dirty="0" smtClean="0">
              <a:solidFill>
                <a:srgbClr val="4F81BD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4F81BD"/>
                </a:solidFill>
              </a:rPr>
              <a:t>Entry 5 (Nov. 30): </a:t>
            </a:r>
            <a:r>
              <a:rPr lang="en-US" dirty="0" smtClean="0">
                <a:solidFill>
                  <a:srgbClr val="000000"/>
                </a:solidFill>
              </a:rPr>
              <a:t>Submit the complete journal: five entries total (fifth entry is your conclusion in response to your original research question).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5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a Question/Issue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924800" cy="48768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Take a moment to discuss possible action research questions with your peers.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2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is Action Research?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Systematic and intentional inquiry into your own practice.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Teachers take an inquiry stance and investigate an issue of practice that they want to learn more about.</a:t>
            </a:r>
          </a:p>
          <a:p>
            <a:endParaRPr lang="en-US" sz="1600" dirty="0" smtClean="0"/>
          </a:p>
          <a:p>
            <a:r>
              <a:rPr lang="en-US" dirty="0" smtClean="0"/>
              <a:t>It starts with an authentic question that is researchable within the confines of one’s own classroom/school environment.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2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Brief Overview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rgbClr val="00206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209800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For a brief </a:t>
            </a:r>
            <a:r>
              <a:rPr lang="en-US" sz="2800" dirty="0"/>
              <a:t>overview of action </a:t>
            </a:r>
            <a:r>
              <a:rPr lang="en-US" sz="2800" dirty="0" smtClean="0"/>
              <a:t>research, please read:</a:t>
            </a:r>
            <a:endParaRPr lang="en-US" sz="2800" dirty="0"/>
          </a:p>
          <a:p>
            <a:endParaRPr lang="en-US" sz="1600" dirty="0">
              <a:hlinkClick r:id="rId2"/>
            </a:endParaRPr>
          </a:p>
          <a:p>
            <a:r>
              <a:rPr lang="en-US" b="1" dirty="0">
                <a:solidFill>
                  <a:srgbClr val="002060"/>
                </a:solidFill>
                <a:hlinkClick r:id="rId2"/>
              </a:rPr>
              <a:t>http://teachersnetwork.org/tnli/Action_Research_Booklet.pdf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1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Why Action Research?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University researchers are not the only source of knowledge about teaching.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Teachers are uniquely positioned to ask questions about practice that “outsiders” are unaware of.</a:t>
            </a:r>
          </a:p>
          <a:p>
            <a:endParaRPr lang="en-US" sz="1600" dirty="0" smtClean="0"/>
          </a:p>
          <a:p>
            <a:r>
              <a:rPr lang="en-US" dirty="0" smtClean="0"/>
              <a:t>Teachers can make practical and immediate use of the knowledge they gain from their own research.</a:t>
            </a:r>
          </a:p>
        </p:txBody>
      </p:sp>
    </p:spTree>
    <p:extLst>
      <p:ext uri="{BB962C8B-B14F-4D97-AF65-F5344CB8AC3E}">
        <p14:creationId xmlns:p14="http://schemas.microsoft.com/office/powerpoint/2010/main" val="204013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What are the Benefits of Completing an Action Research Project Now?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Help you gain knowledge about your own teaching and student learning to become a better teacher.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Many schools are asking faculty to participate in collaborative inquiry. A background in action research will prepare you for this experience.</a:t>
            </a:r>
          </a:p>
          <a:p>
            <a:endParaRPr lang="en-US" sz="1600" dirty="0" smtClean="0"/>
          </a:p>
          <a:p>
            <a:r>
              <a:rPr lang="en-US" dirty="0" smtClean="0"/>
              <a:t>Your action research will be a strong artifact to include in your portfolio and will help you in your job interviews.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What are the Steps for Initiating an Action Research Project?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7924800" cy="4038600"/>
          </a:xfrm>
        </p:spPr>
        <p:txBody>
          <a:bodyPr>
            <a:normAutofit/>
          </a:bodyPr>
          <a:lstStyle/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sz="1600" dirty="0" smtClean="0">
              <a:solidFill>
                <a:srgbClr val="C0504D"/>
              </a:solidFill>
            </a:endParaRPr>
          </a:p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 smtClean="0">
                <a:solidFill>
                  <a:schemeClr val="accent1"/>
                </a:solidFill>
              </a:rPr>
              <a:t>Step 1: </a:t>
            </a:r>
            <a:r>
              <a:rPr lang="en-US" dirty="0" smtClean="0"/>
              <a:t>Identify an issue of practice that you are 		       working on in your student teaching 	</a:t>
            </a:r>
          </a:p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 smtClean="0"/>
              <a:t>	       placement.</a:t>
            </a:r>
          </a:p>
          <a:p>
            <a:pPr marL="457200" indent="0">
              <a:spcBef>
                <a:spcPts val="0"/>
              </a:spcBef>
              <a:buNone/>
            </a:pPr>
            <a:endParaRPr lang="en-US" dirty="0" smtClean="0"/>
          </a:p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 smtClean="0">
                <a:solidFill>
                  <a:srgbClr val="4F81BD"/>
                </a:solidFill>
              </a:rPr>
              <a:t>Step 2: </a:t>
            </a:r>
            <a:r>
              <a:rPr lang="en-US" dirty="0" smtClean="0"/>
              <a:t>Turn your issue into a researchable question.</a:t>
            </a:r>
          </a:p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endParaRPr lang="en-US" dirty="0" smtClean="0"/>
          </a:p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 smtClean="0">
                <a:solidFill>
                  <a:srgbClr val="4F81BD"/>
                </a:solidFill>
              </a:rPr>
              <a:t>Step 3: </a:t>
            </a:r>
            <a:r>
              <a:rPr lang="en-US" dirty="0" smtClean="0"/>
              <a:t>Gain approval from your cooperating teacher</a:t>
            </a:r>
          </a:p>
          <a:p>
            <a:pPr marL="457200" indent="0">
              <a:spcBef>
                <a:spcPts val="0"/>
              </a:spcBef>
              <a:buClr>
                <a:schemeClr val="accent2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         and seminar professor.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4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1: Identify an Issue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endParaRPr lang="en-US" sz="1200" dirty="0" smtClean="0"/>
          </a:p>
          <a:p>
            <a:r>
              <a:rPr lang="en-US" dirty="0" smtClean="0"/>
              <a:t>What is something that you are working on as a student teacher (a unit of study, a behavior management plan, designing assessment, …)?</a:t>
            </a:r>
          </a:p>
          <a:p>
            <a:endParaRPr lang="en-US" sz="1200" dirty="0"/>
          </a:p>
          <a:p>
            <a:r>
              <a:rPr lang="en-US" dirty="0" smtClean="0">
                <a:solidFill>
                  <a:srgbClr val="4F81BD"/>
                </a:solidFill>
              </a:rPr>
              <a:t>What is something you don’t feel is going well in your classroom?</a:t>
            </a:r>
          </a:p>
          <a:p>
            <a:endParaRPr lang="en-US" sz="1200" dirty="0" smtClean="0"/>
          </a:p>
          <a:p>
            <a:r>
              <a:rPr lang="en-US" dirty="0" smtClean="0"/>
              <a:t>What is something you want to learn more about that reflects your identity as a professional educator?</a:t>
            </a:r>
          </a:p>
          <a:p>
            <a:endParaRPr lang="en-US" sz="1200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Who is a student or group of students that you feel you are not serving well?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8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Step 2: Turn the Issue into a Question that is Researchable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Avoid “Why” questions.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Pose a “What” or a “How” question.</a:t>
            </a:r>
          </a:p>
          <a:p>
            <a:endParaRPr lang="en-US" sz="1000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How might I develop students’ written expression? </a:t>
            </a:r>
          </a:p>
          <a:p>
            <a:pPr lvl="1">
              <a:buFont typeface="Courier New"/>
              <a:buChar char="o"/>
            </a:pPr>
            <a:endParaRPr lang="en-US" sz="1000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What are ways to incorporate multicultural literature into a reading program focused on test preparation?</a:t>
            </a:r>
          </a:p>
          <a:p>
            <a:pPr lvl="1">
              <a:buFont typeface="Courier New"/>
              <a:buChar char="o"/>
            </a:pPr>
            <a:endParaRPr lang="en-US" sz="1000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How might I integrate IEP accommodations into my math lesson when there is more than one student with a math IEP</a:t>
            </a:r>
            <a:r>
              <a:rPr lang="en-US" dirty="0" smtClean="0"/>
              <a:t>?</a:t>
            </a:r>
          </a:p>
          <a:p>
            <a:pPr lvl="2">
              <a:buFont typeface="Courier New"/>
              <a:buChar char="o"/>
            </a:pPr>
            <a:endParaRPr lang="en-US" sz="1000" dirty="0" smtClean="0"/>
          </a:p>
          <a:p>
            <a:pPr lvl="2">
              <a:buFont typeface="Courier New"/>
              <a:buChar char="o"/>
            </a:pPr>
            <a:r>
              <a:rPr lang="en-US" dirty="0"/>
              <a:t>What strategies can I implement for a student who does not get along well with his classmates and is oppositional? </a:t>
            </a:r>
          </a:p>
          <a:p>
            <a:pPr lvl="2">
              <a:buFont typeface="Courier New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902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Step 2: Turn the Issue into a Question that is Researchable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419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Make sure your question allows you to gather data.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C0504D"/>
                </a:solidFill>
              </a:rPr>
              <a:t>What will be the sources of your data?</a:t>
            </a:r>
          </a:p>
          <a:p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u="sng" dirty="0" smtClean="0">
                <a:solidFill>
                  <a:schemeClr val="accent1"/>
                </a:solidFill>
              </a:rPr>
              <a:t>Quantitative</a:t>
            </a:r>
            <a:r>
              <a:rPr lang="en-US" dirty="0" smtClean="0"/>
              <a:t>: counts of behaviors, assessment scores, …</a:t>
            </a:r>
          </a:p>
          <a:p>
            <a:pPr lvl="1">
              <a:buFont typeface="Courier New"/>
              <a:buChar char="o"/>
            </a:pPr>
            <a:endParaRPr lang="en-US" sz="1000" dirty="0" smtClean="0"/>
          </a:p>
          <a:p>
            <a:pPr lvl="1">
              <a:buFont typeface="Courier New"/>
              <a:buChar char="o"/>
            </a:pPr>
            <a:r>
              <a:rPr lang="en-US" u="sng" dirty="0" smtClean="0">
                <a:solidFill>
                  <a:srgbClr val="4F81BD"/>
                </a:solidFill>
              </a:rPr>
              <a:t>Qualitative</a:t>
            </a:r>
            <a:r>
              <a:rPr lang="en-US" dirty="0" smtClean="0">
                <a:solidFill>
                  <a:srgbClr val="4F81BD"/>
                </a:solidFill>
              </a:rPr>
              <a:t>: </a:t>
            </a:r>
            <a:r>
              <a:rPr lang="en-US" dirty="0" smtClean="0"/>
              <a:t>observation notes, lesson plans, reflections, student work products, coop observations, …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25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306</TotalTime>
  <Words>787</Words>
  <Application>Microsoft Macintosh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What is  Action Research?</vt:lpstr>
      <vt:lpstr>What is Action Research?</vt:lpstr>
      <vt:lpstr>Brief Overview</vt:lpstr>
      <vt:lpstr>Why Action Research?</vt:lpstr>
      <vt:lpstr>What are the Benefits of Completing an Action Research Project Now?</vt:lpstr>
      <vt:lpstr>What are the Steps for Initiating an Action Research Project?</vt:lpstr>
      <vt:lpstr>Step 1: Identify an Issue</vt:lpstr>
      <vt:lpstr>Step 2: Turn the Issue into a Question that is Researchable</vt:lpstr>
      <vt:lpstr>Step 2: Turn the Issue into a Question that is Researchable</vt:lpstr>
      <vt:lpstr>Step 3: Have your Question Approved</vt:lpstr>
      <vt:lpstr>How do I proceed?</vt:lpstr>
      <vt:lpstr>What is the Timeline for the Action Research Project Assignment?</vt:lpstr>
      <vt:lpstr>Identify a Question/Issue of Practice</vt:lpstr>
    </vt:vector>
  </TitlesOfParts>
  <Company>Elizabethtown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Coyle, H. Elizabeth</dc:creator>
  <cp:lastModifiedBy>Monica Belfatti</cp:lastModifiedBy>
  <cp:revision>46</cp:revision>
  <cp:lastPrinted>2013-08-17T15:15:38Z</cp:lastPrinted>
  <dcterms:created xsi:type="dcterms:W3CDTF">2012-08-30T17:05:46Z</dcterms:created>
  <dcterms:modified xsi:type="dcterms:W3CDTF">2015-08-30T20:44:00Z</dcterms:modified>
</cp:coreProperties>
</file>